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25478-EAF9-5CB3-2A8F-B79F2D7D2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7BC1E8-68CD-B9F3-BB3F-854E5AF5E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99274-770E-C1CD-CC7D-37FCA3C6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316C6-F0B5-19FE-377A-425D0ED1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918CD-9E31-BEFF-8CE3-0250B341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A6FBB-5759-3D39-5097-8E3DB1BE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8CF6F9-7D84-F4CF-D921-36C1181A1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E78F5-2F72-0C3F-D253-8E0D9875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BEF10-A41B-21AB-B463-7B5237D4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F0AB-8118-4089-BEFA-9B5D7A8C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7623A3-828C-3E8B-3378-00229D5F9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1558A4-C3B3-B2B9-FC15-2BB777F15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7CEEB-F1B8-2ABA-2069-DA55E399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B8899-C81E-7196-38A3-BE8BA1F5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2EFF3-14BC-9C48-2026-F64E81C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059E1-C2B5-FB86-D052-7B538923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ED20F-87EB-42D6-9768-7280CAE6B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09E36-5AB7-7308-7C50-6FCB3B6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A6193-9905-724C-EABB-66F0A2F1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630C44-41D9-D379-0FE6-BF95E771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90F0A-CF22-ACB8-22F8-6A82A07E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BA244-0143-C483-AA14-FECF7D0D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95A95-8DB5-9D53-9CD3-CDF0BAD6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93AB3-73D8-B922-CF5E-3091C6B3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A5F52-F73F-DBD5-8521-3B9F606A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F5238-F48F-08B5-9950-7FBF0B22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61BA4-A1D7-F2CC-7D3F-F000F6B64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EE2C6E-A16C-5E89-0BD0-8243BA07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7DFF0-5843-4542-16F2-7D08A93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C4D14F-72A5-4817-B4C5-A61489A3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33515C-08F7-A00C-5853-22896D9C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CEC2F-0AD1-A57B-FD9D-32CB0B53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CA7EBB-0793-1D15-6182-D19BF7FD8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D02D1E-9E84-A999-FB30-45DFE9B0C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AF732C-66E5-7A87-0A05-A91B42872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2AEF7-C059-5366-0F5C-E6DB74579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787761-2E2C-0434-BBC1-46CB6976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B955C9-1461-6FC6-7E96-155B2B8B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8F4E5F-F61C-2500-D016-6F91E136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5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6DACC-789F-DF95-DC0E-8DD3B4EF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00E0C9-2A4F-2420-DB40-379B1568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9F9FB8-085C-B233-987E-E5068F83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7B5D5-A50B-F99C-961A-2E5EB9F5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26659F-C17C-91C4-5997-6674F0D3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E4067C-D629-65E9-0DD7-E429E5B8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51E971-A8B5-AB6F-0014-E2760FF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6907-EEEC-10E1-0259-C9DCDE3A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BB303-7BDA-D775-364F-5BCC9DB9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F12BB3-B4D7-2539-21CB-89F00DE4A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29D4C-CF16-3323-BFDB-5C9C861E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44A24-01BF-5E46-C3C5-89C72AF8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75EAE7-7BB3-31B0-E3AF-1C7BBED2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D89D1-17D3-28A6-4874-64F7371F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1092A5-D325-133F-423A-32ADC125F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2D6C2E-96EF-266C-B095-335D130A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182231-FC2F-6EA2-F804-C7575588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A1702-7B08-5405-E68E-DD5E1AB0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9D93D0-AF07-FBB7-02ED-33DC890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4156C-4B81-87BA-2711-35FF74F6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F0D48-3FDE-5B06-3197-2B91CB833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E66B6-4068-1CB4-4721-84FEDF75A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B4749A-C9BB-42BF-8617-DDAD97BDFE3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4A7DE-503B-EEBD-8236-ABBA45B3C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7A75A-88AD-17FC-0B1D-1496E9DB0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88CE5-638D-464C-8149-BC035FED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5CDFA-F545-DC9A-7685-0157BE43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495426"/>
            <a:ext cx="11506200" cy="1566862"/>
          </a:xfrm>
        </p:spPr>
        <p:txBody>
          <a:bodyPr>
            <a:noAutofit/>
          </a:bodyPr>
          <a:lstStyle/>
          <a:p>
            <a:r>
              <a:rPr lang="en-US" sz="4400" dirty="0"/>
              <a:t>To bin or not to bin: does binning in multiplicity reliably</a:t>
            </a:r>
            <a:r>
              <a:rPr lang="ru-RU" sz="4400" dirty="0"/>
              <a:t> </a:t>
            </a:r>
            <a:r>
              <a:rPr lang="en-US" sz="4400" dirty="0"/>
              <a:t>suppress unwanted volume fluctuations?</a:t>
            </a:r>
            <a:br>
              <a:rPr lang="ru-RU" sz="4400" dirty="0"/>
            </a:br>
            <a:r>
              <a:rPr lang="en-US" sz="2400" dirty="0"/>
              <a:t>Bengt Friman and V. Koch </a:t>
            </a:r>
            <a:endParaRPr lang="en-US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EFCCF4-5AAD-0309-5E76-A395B7375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5713"/>
            <a:ext cx="9144000" cy="1655762"/>
          </a:xfrm>
        </p:spPr>
        <p:txBody>
          <a:bodyPr/>
          <a:lstStyle/>
          <a:p>
            <a:r>
              <a:rPr lang="ru-RU" dirty="0"/>
              <a:t>Журнальный клуб лаборатории физики сверхвысоких энергий</a:t>
            </a:r>
          </a:p>
          <a:p>
            <a:r>
              <a:rPr lang="ru-RU" dirty="0"/>
              <a:t>10.12.25</a:t>
            </a:r>
          </a:p>
          <a:p>
            <a:r>
              <a:rPr lang="ru-RU" dirty="0"/>
              <a:t>Семён Юрченко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5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97E64-DFCA-FDBA-463C-50FFD298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Модельный анализ </a:t>
            </a:r>
            <a:r>
              <a:rPr lang="en-US" dirty="0"/>
              <a:t>CBWC </a:t>
            </a:r>
            <a:r>
              <a:rPr lang="ru-RU" dirty="0"/>
              <a:t>процедуры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64569-D16E-2F7A-42F4-CA2B4B31B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383402"/>
            <a:ext cx="3991532" cy="685896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текст, линия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E9888B-03BE-DFC7-0A4A-46434AF7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439047"/>
            <a:ext cx="4648849" cy="80973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Шрифт, рукописный текст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41AF8E-38D0-1A54-E693-9693FC0C1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999541"/>
            <a:ext cx="5239481" cy="1476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894BB-8B7F-C71E-4C3D-BAF265AAE122}"/>
                  </a:ext>
                </a:extLst>
              </p:cNvPr>
              <p:cNvSpPr txBox="1"/>
              <p:nvPr/>
            </p:nvSpPr>
            <p:spPr>
              <a:xfrm>
                <a:off x="5699037" y="5461809"/>
                <a:ext cx="60943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Вероятность найти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 частиц при множественности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dirty="0"/>
                  <a:t> для системы с объемными флуктуациями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6894BB-8B7F-C71E-4C3D-BAF265AAE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37" y="5461809"/>
                <a:ext cx="6094324" cy="646331"/>
              </a:xfrm>
              <a:prstGeom prst="rect">
                <a:avLst/>
              </a:prstGeom>
              <a:blipFill>
                <a:blip r:embed="rId5"/>
                <a:stretch>
                  <a:fillRect l="-900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7BD9893-FAC5-DBD9-6908-B50D44D3983C}"/>
              </a:ext>
            </a:extLst>
          </p:cNvPr>
          <p:cNvSpPr txBox="1"/>
          <p:nvPr/>
        </p:nvSpPr>
        <p:spPr>
          <a:xfrm>
            <a:off x="5699037" y="1701047"/>
            <a:ext cx="4943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Распределение для объемных флуктуаций – Гамма распределение.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A4F29B-A1B5-4799-BAE3-B9E08825A74E}"/>
                  </a:ext>
                </a:extLst>
              </p:cNvPr>
              <p:cNvSpPr txBox="1"/>
              <p:nvPr/>
            </p:nvSpPr>
            <p:spPr>
              <a:xfrm>
                <a:off x="5699037" y="2989182"/>
                <a:ext cx="60943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Вероятность найти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 частиц при множественности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dirty="0"/>
                  <a:t> в зависимости от объема – двумерный Пуассон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A4F29B-A1B5-4799-BAE3-B9E08825A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37" y="2989182"/>
                <a:ext cx="6094324" cy="646331"/>
              </a:xfrm>
              <a:prstGeom prst="rect">
                <a:avLst/>
              </a:prstGeom>
              <a:blipFill>
                <a:blip r:embed="rId6"/>
                <a:stretch>
                  <a:fillRect l="-900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70F5545-9363-0DBD-04BD-1F53B71DA4FD}"/>
              </a:ext>
            </a:extLst>
          </p:cNvPr>
          <p:cNvSpPr/>
          <p:nvPr/>
        </p:nvSpPr>
        <p:spPr>
          <a:xfrm>
            <a:off x="3421381" y="4572000"/>
            <a:ext cx="45719" cy="846953"/>
          </a:xfrm>
          <a:prstGeom prst="downArrow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A88A2-AA05-7C61-3A75-9F89553B357E}"/>
              </a:ext>
            </a:extLst>
          </p:cNvPr>
          <p:cNvSpPr txBox="1"/>
          <p:nvPr/>
        </p:nvSpPr>
        <p:spPr>
          <a:xfrm>
            <a:off x="3629024" y="4810810"/>
            <a:ext cx="286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Фолдинг</a:t>
            </a:r>
            <a:endParaRPr lang="en-US" dirty="0"/>
          </a:p>
        </p:txBody>
      </p:sp>
      <p:sp>
        <p:nvSpPr>
          <p:cNvPr id="18" name="Левая фигурная скобка 17">
            <a:extLst>
              <a:ext uri="{FF2B5EF4-FFF2-40B4-BE49-F238E27FC236}">
                <a16:creationId xmlns:a16="http://schemas.microsoft.com/office/drawing/2014/main" id="{88F1234D-B50A-384C-8DD6-C10A333CD592}"/>
              </a:ext>
            </a:extLst>
          </p:cNvPr>
          <p:cNvSpPr/>
          <p:nvPr/>
        </p:nvSpPr>
        <p:spPr>
          <a:xfrm>
            <a:off x="398639" y="1701046"/>
            <a:ext cx="439561" cy="2775075"/>
          </a:xfrm>
          <a:prstGeom prst="lef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0F43A-F099-4BA2-0EBE-551808D0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двумерного Пуассона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46E2B7C-EE25-9BF7-1F45-AB5434BDB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1) </a:t>
                </a:r>
                <a:r>
                  <a:rPr lang="ru-RU" dirty="0"/>
                  <a:t>Определим случайные величины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распределенные по Пуассону со средними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2) </a:t>
                </a:r>
                <a:r>
                  <a:rPr lang="ru-RU" dirty="0"/>
                  <a:t>Далее определим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3) </a:t>
                </a:r>
                <a:r>
                  <a:rPr lang="ru-RU" dirty="0"/>
                  <a:t>Суммируем по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 оставляя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фиксированными</a:t>
                </a:r>
              </a:p>
              <a:p>
                <a:pPr marL="0" indent="0">
                  <a:buNone/>
                </a:pPr>
                <a:r>
                  <a:rPr lang="ru-RU" dirty="0"/>
                  <a:t>4) Получаем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Физический пример: система из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ru-RU" dirty="0"/>
                  <a:t>. 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 число протонов 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число пионов появившихся после распада резонансов.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отвечает за силу динамических корреляций между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- </a:t>
                </a:r>
                <a:r>
                  <a:rPr lang="ru-RU" dirty="0"/>
                  <a:t>не включает в себя протоны!!!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46E2B7C-EE25-9BF7-1F45-AB5434BDB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 b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9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B05FE-D56B-F656-7378-50D3725C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Учёт объёмных флуктуаций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D32737E-A8EB-581F-5069-87437ED96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515600" cy="7175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Введём учёт объема через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D32737E-A8EB-581F-5069-87437ED96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515600" cy="717550"/>
              </a:xfrm>
              <a:blipFill>
                <a:blip r:embed="rId2"/>
                <a:stretch>
                  <a:fillRect l="-1159" t="-1695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Изображение выглядит как текст, Шрифт, линия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071144-2B75-64DD-1BE0-EAA3B0B49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80" y="2408238"/>
            <a:ext cx="4572638" cy="6573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FF82D0-6525-887B-620B-91935A0DE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28" y="3065555"/>
            <a:ext cx="6693944" cy="3794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0B8A56-5842-67DC-C989-6B02C4B0E358}"/>
              </a:ext>
            </a:extLst>
          </p:cNvPr>
          <p:cNvSpPr txBox="1"/>
          <p:nvPr/>
        </p:nvSpPr>
        <p:spPr>
          <a:xfrm>
            <a:off x="533400" y="342900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Чистое распределение</a:t>
            </a:r>
            <a:endParaRPr lang="en-US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AF0E0C2-D02A-B8A1-4D93-8617FC0821AD}"/>
              </a:ext>
            </a:extLst>
          </p:cNvPr>
          <p:cNvCxnSpPr>
            <a:stCxn id="8" idx="3"/>
          </p:cNvCxnSpPr>
          <p:nvPr/>
        </p:nvCxnSpPr>
        <p:spPr>
          <a:xfrm>
            <a:off x="3143410" y="3613666"/>
            <a:ext cx="2495390" cy="320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41613E-3657-994A-7388-24983DD6974D}"/>
              </a:ext>
            </a:extLst>
          </p:cNvPr>
          <p:cNvSpPr txBox="1"/>
          <p:nvPr/>
        </p:nvSpPr>
        <p:spPr>
          <a:xfrm>
            <a:off x="533400" y="427098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Распределение с флуктуациями</a:t>
            </a:r>
            <a:endParaRPr lang="en-US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EF5D1D8-C808-1C4A-A218-C39F399986AE}"/>
              </a:ext>
            </a:extLst>
          </p:cNvPr>
          <p:cNvCxnSpPr>
            <a:stCxn id="11" idx="3"/>
          </p:cNvCxnSpPr>
          <p:nvPr/>
        </p:nvCxnSpPr>
        <p:spPr>
          <a:xfrm>
            <a:off x="2438400" y="4594149"/>
            <a:ext cx="2781300" cy="558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0AFF98-832A-55E9-EFFB-8E60D0EC4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27" y="6207085"/>
            <a:ext cx="2924583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3DE6C-A232-C14C-B38D-EA17D1C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Расчёт протонных </a:t>
            </a:r>
            <a:r>
              <a:rPr lang="ru-RU" dirty="0" err="1"/>
              <a:t>кумулянтов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A4B3B-6430-CFBC-92B2-DDFC94B6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25625"/>
            <a:ext cx="115443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Зная распределения можем вычислить </a:t>
            </a:r>
            <a:r>
              <a:rPr lang="ru-RU" dirty="0" err="1"/>
              <a:t>кумулянты</a:t>
            </a:r>
            <a:r>
              <a:rPr lang="ru-RU" dirty="0"/>
              <a:t> трёх видов: истинные, с учётом объёма, с учётом объёма после </a:t>
            </a:r>
            <a:r>
              <a:rPr lang="en-US" dirty="0"/>
              <a:t>CBWC </a:t>
            </a:r>
            <a:r>
              <a:rPr lang="ru-RU" dirty="0"/>
              <a:t>процедуры.</a:t>
            </a:r>
          </a:p>
          <a:p>
            <a:pPr marL="0" indent="0">
              <a:buNone/>
            </a:pPr>
            <a:r>
              <a:rPr lang="ru-RU" dirty="0"/>
              <a:t>Пропуская кучу вычислений для первых </a:t>
            </a:r>
            <a:r>
              <a:rPr lang="ru-RU" dirty="0" err="1"/>
              <a:t>кумулянтов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вторых </a:t>
            </a:r>
            <a:r>
              <a:rPr lang="ru-RU" dirty="0" err="1"/>
              <a:t>кумулянтов</a:t>
            </a:r>
            <a:r>
              <a:rPr lang="ru-RU" dirty="0"/>
              <a:t>:</a:t>
            </a:r>
            <a:endParaRPr lang="en-US" dirty="0"/>
          </a:p>
        </p:txBody>
      </p:sp>
      <p:pic>
        <p:nvPicPr>
          <p:cNvPr id="5" name="Рисунок 4" descr="Изображение выглядит как текст, Шрифт, белый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7993CB2-FB60-9365-3FC4-A46A4290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45" y="3247981"/>
            <a:ext cx="3296110" cy="62873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рукописный текст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59D5CD-ACD0-1441-6037-9C5884E8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01" y="4413126"/>
            <a:ext cx="392484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3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Шрифт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EF8DE7-F816-2EA5-F28C-E352CF8B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29" y="5255755"/>
            <a:ext cx="5134692" cy="135273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1E380BA-5B19-9A1C-BD44-8FE1634B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49224"/>
            <a:ext cx="10515600" cy="62896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третьих </a:t>
            </a:r>
            <a:r>
              <a:rPr lang="ru-RU" dirty="0" err="1"/>
              <a:t>кумулянтов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четвертых </a:t>
            </a:r>
            <a:r>
              <a:rPr lang="ru-RU" dirty="0" err="1"/>
              <a:t>кумулянтов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Факториальные: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 descr="Изображение выглядит как текст, Шрифт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75FDE39-A226-5A87-08F8-43EBEECC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64" y="600628"/>
            <a:ext cx="8221222" cy="1724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линия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9EDABF-2366-F5F1-0D0A-81F0E5A0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69" y="2590007"/>
            <a:ext cx="8145012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E788C-37BA-330B-1B93-FD6EF59A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</a:t>
            </a:r>
            <a:r>
              <a:rPr lang="ru-RU" dirty="0"/>
              <a:t> протонные </a:t>
            </a:r>
            <a:r>
              <a:rPr lang="ru-RU" dirty="0" err="1"/>
              <a:t>кумулянты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0A88FA-78E9-AFA2-3D01-E6259C2F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6803"/>
            <a:ext cx="8688012" cy="84784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лин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58BDE4-8911-6AF7-C2F0-D643EFF60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50374"/>
            <a:ext cx="5925377" cy="1009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54EF31-8B17-7EC0-BE2E-BF384C47E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35" y="4093543"/>
            <a:ext cx="2915057" cy="39058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Шрифт, линия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A1E2EB-FB0B-2D58-20DD-0766823C9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60" y="5112861"/>
            <a:ext cx="7068536" cy="1629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рифт, рукописный текст, линия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C3E519-71B1-43F1-27E6-34BF4E6AB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47" y="4484123"/>
            <a:ext cx="4305901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899A-C009-251B-B725-1872EDCB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CBWC net </a:t>
            </a:r>
            <a:r>
              <a:rPr lang="ru-RU" dirty="0"/>
              <a:t>протонные </a:t>
            </a:r>
            <a:r>
              <a:rPr lang="ru-RU" dirty="0" err="1"/>
              <a:t>кумулянты</a:t>
            </a:r>
            <a:endParaRPr lang="en-US" dirty="0"/>
          </a:p>
        </p:txBody>
      </p:sp>
      <p:pic>
        <p:nvPicPr>
          <p:cNvPr id="5" name="Рисунок 4" descr="Изображение выглядит как текст, Шрифт, рукописный текс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3B97F19-6A94-8B5F-F88C-47A79C88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19" y="2005821"/>
            <a:ext cx="9392961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E5922-AF6B-48FE-FBC8-73D046E0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Экстремальный пример</a:t>
            </a:r>
            <a:r>
              <a:rPr lang="en-US" dirty="0"/>
              <a:t> 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86F99-44E3-5590-367C-95CBBAD3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0676"/>
            <a:ext cx="2476846" cy="342948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текст, белый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FA194E9-6536-A6C4-CE37-6B40D2413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42" y="2381104"/>
            <a:ext cx="3153215" cy="10478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317006-8447-EB82-23CC-9291CF161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42" y="4237230"/>
            <a:ext cx="7459116" cy="647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1D23B5-B348-C4B3-D0DC-8D582FA10B88}"/>
                  </a:ext>
                </a:extLst>
              </p:cNvPr>
              <p:cNvSpPr txBox="1"/>
              <p:nvPr/>
            </p:nvSpPr>
            <p:spPr>
              <a:xfrm>
                <a:off x="3810000" y="1777484"/>
                <a:ext cx="423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Сильная корреляция между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1D23B5-B348-C4B3-D0DC-8D582FA10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777484"/>
                <a:ext cx="4238625" cy="369332"/>
              </a:xfrm>
              <a:prstGeom prst="rect">
                <a:avLst/>
              </a:prstGeom>
              <a:blipFill>
                <a:blip r:embed="rId5"/>
                <a:stretch>
                  <a:fillRect l="-1151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3571A1-0C9F-AAFA-465A-52AC07F84095}"/>
                  </a:ext>
                </a:extLst>
              </p:cNvPr>
              <p:cNvSpPr txBox="1"/>
              <p:nvPr/>
            </p:nvSpPr>
            <p:spPr>
              <a:xfrm>
                <a:off x="3810000" y="2498918"/>
                <a:ext cx="5328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Бины по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единичной ширины → нет флуктуаций</a:t>
                </a:r>
                <a:r>
                  <a:rPr lang="en-US" dirty="0"/>
                  <a:t>.</a:t>
                </a:r>
                <a:r>
                  <a:rPr lang="ru-RU" dirty="0"/>
                  <a:t> А истинные </a:t>
                </a:r>
                <a:r>
                  <a:rPr lang="ru-RU" dirty="0" err="1"/>
                  <a:t>кумулянты</a:t>
                </a:r>
                <a:r>
                  <a:rPr lang="ru-RU" dirty="0"/>
                  <a:t> не 0.</a:t>
                </a:r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3571A1-0C9F-AAFA-465A-52AC07F84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498918"/>
                <a:ext cx="5328417" cy="646331"/>
              </a:xfrm>
              <a:prstGeom prst="rect">
                <a:avLst/>
              </a:prstGeom>
              <a:blipFill>
                <a:blip r:embed="rId6"/>
                <a:stretch>
                  <a:fillRect l="-915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98C885-785B-761D-13F9-E5B391F8483F}"/>
                  </a:ext>
                </a:extLst>
              </p:cNvPr>
              <p:cNvSpPr txBox="1"/>
              <p:nvPr/>
            </p:nvSpPr>
            <p:spPr>
              <a:xfrm>
                <a:off x="838200" y="3590899"/>
                <a:ext cx="10258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Такие корреляции могут быть, когда в системе нет начальных протонов и пионов, а все они из распадов резонансов. То есть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  <a:r>
                  <a:rPr lang="ru-RU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98C885-785B-761D-13F9-E5B391F8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90899"/>
                <a:ext cx="10258425" cy="646331"/>
              </a:xfrm>
              <a:prstGeom prst="rect">
                <a:avLst/>
              </a:prstGeom>
              <a:blipFill>
                <a:blip r:embed="rId7"/>
                <a:stretch>
                  <a:fillRect l="-535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63C345-2106-892B-418F-A0D002DE2848}"/>
              </a:ext>
            </a:extLst>
          </p:cNvPr>
          <p:cNvSpPr txBox="1"/>
          <p:nvPr/>
        </p:nvSpPr>
        <p:spPr>
          <a:xfrm>
            <a:off x="838200" y="5133949"/>
            <a:ext cx="1025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таком случае </a:t>
            </a:r>
            <a:r>
              <a:rPr lang="en-US" dirty="0"/>
              <a:t>CBWC </a:t>
            </a:r>
            <a:r>
              <a:rPr lang="ru-RU" dirty="0" err="1"/>
              <a:t>кумулянты</a:t>
            </a:r>
            <a:r>
              <a:rPr lang="ru-RU" dirty="0"/>
              <a:t> недооценивают истинные.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3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линия, диаграмм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A9A0B3-FD7F-D637-ED72-FB72D778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75" y="0"/>
            <a:ext cx="1010605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AC0278-8E97-5F83-47DC-0C9E3C616DD9}"/>
                  </a:ext>
                </a:extLst>
              </p:cNvPr>
              <p:cNvSpPr txBox="1"/>
              <p:nvPr/>
            </p:nvSpPr>
            <p:spPr>
              <a:xfrm>
                <a:off x="1762125" y="2381250"/>
                <a:ext cx="1525610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7.7 ГэВ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AC0278-8E97-5F83-47DC-0C9E3C616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5" y="2381250"/>
                <a:ext cx="1525610" cy="372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2034CD-AA14-BC1F-6514-6F76F5F33000}"/>
                  </a:ext>
                </a:extLst>
              </p:cNvPr>
              <p:cNvSpPr txBox="1"/>
              <p:nvPr/>
            </p:nvSpPr>
            <p:spPr>
              <a:xfrm>
                <a:off x="6686550" y="2381250"/>
                <a:ext cx="2248180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ГэВ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2034CD-AA14-BC1F-6514-6F76F5F33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2381250"/>
                <a:ext cx="2248180" cy="372346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AAA1D-4329-D4F7-8D11-FB25E501E77B}"/>
                  </a:ext>
                </a:extLst>
              </p:cNvPr>
              <p:cNvSpPr txBox="1"/>
              <p:nvPr/>
            </p:nvSpPr>
            <p:spPr>
              <a:xfrm>
                <a:off x="4200525" y="5629275"/>
                <a:ext cx="2168158" cy="401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𝐿𝐻𝐶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AAAA1D-4329-D4F7-8D11-FB25E501E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5629275"/>
                <a:ext cx="2168158" cy="40120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85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иния, диаграмма, текст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22B04A5-A623-A787-B41F-A43E9864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1485629"/>
            <a:ext cx="10526594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51573-300B-34B5-E1E5-7C773A6A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FE4AE-D055-75F7-22B6-AE9788CB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Флуктуации</a:t>
            </a:r>
            <a:endParaRPr lang="en-US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CA094DA-9841-E10F-B1F7-CAF72CF2E4AC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flipH="1">
            <a:off x="2247900" y="2324100"/>
            <a:ext cx="3848100" cy="786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FB1AED6-1A89-3FD5-12CD-43F2BA9623B8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>
            <a:off x="6096000" y="2324100"/>
            <a:ext cx="3643313" cy="786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E2030D4-E90E-F753-3C10-2D7C0345DD1C}"/>
              </a:ext>
            </a:extLst>
          </p:cNvPr>
          <p:cNvSpPr txBox="1"/>
          <p:nvPr/>
        </p:nvSpPr>
        <p:spPr>
          <a:xfrm>
            <a:off x="452437" y="3110468"/>
            <a:ext cx="359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Динамические:</a:t>
            </a:r>
          </a:p>
          <a:p>
            <a:pPr algn="ctr"/>
            <a:r>
              <a:rPr lang="ru-RU" sz="2400" dirty="0"/>
              <a:t>Содержат информацию об интересной «физике»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3EC1EE-9A24-054C-A730-DFDF3588BD5F}"/>
              </a:ext>
            </a:extLst>
          </p:cNvPr>
          <p:cNvSpPr txBox="1"/>
          <p:nvPr/>
        </p:nvSpPr>
        <p:spPr>
          <a:xfrm>
            <a:off x="7620001" y="3110468"/>
            <a:ext cx="423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Объемные:</a:t>
            </a:r>
          </a:p>
          <a:p>
            <a:pPr algn="ctr"/>
            <a:r>
              <a:rPr lang="ru-RU" sz="2400" dirty="0"/>
              <a:t>Геометрия столкновения не фиксирована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8F5C8-B7B9-A7D2-A299-397DDC8BA526}"/>
              </a:ext>
            </a:extLst>
          </p:cNvPr>
          <p:cNvSpPr txBox="1"/>
          <p:nvPr/>
        </p:nvSpPr>
        <p:spPr>
          <a:xfrm>
            <a:off x="3907631" y="5000625"/>
            <a:ext cx="437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Появление корреляций</a:t>
            </a:r>
            <a:endParaRPr lang="en-US" sz="28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6141425-DBA6-DA91-EE11-9623E6AAA7A7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2247900" y="4310797"/>
            <a:ext cx="3848100" cy="689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F0DDC8A-E6F6-26D7-A530-69A92394C28E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6096000" y="4310797"/>
            <a:ext cx="3643313" cy="689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4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DB27E-B894-EEB1-AB34-6D843095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Экстремальный пример</a:t>
            </a:r>
            <a:r>
              <a:rPr lang="en-US" dirty="0"/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ECAD217-DD73-04CF-4C43-E831F6B4D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0" indent="-571500">
                  <a:buAutoNum type="romanLcParenR"/>
                </a:pPr>
                <a:r>
                  <a:rPr lang="ru-RU" dirty="0"/>
                  <a:t>Полное отсутствие динамических корреляций: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71500" indent="-571500">
                  <a:buAutoNum type="romanLcParenR"/>
                </a:pPr>
                <a:endParaRPr lang="en-US" dirty="0"/>
              </a:p>
              <a:p>
                <a:pPr marL="571500" indent="-571500">
                  <a:buAutoNum type="romanLcParenR"/>
                </a:pPr>
                <a:endParaRPr lang="en-US" dirty="0"/>
              </a:p>
              <a:p>
                <a:pPr marL="571500" indent="-571500">
                  <a:buFont typeface="Arial" panose="020B0604020202020204" pitchFamily="34" charset="0"/>
                  <a:buAutoNum type="romanLcParenR"/>
                </a:pPr>
                <a:r>
                  <a:rPr lang="ru-RU" dirty="0"/>
                  <a:t>Отсутствие объемных флуктуаций: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→∞,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71500" indent="-571500">
                  <a:buAutoNum type="romanLcParenR"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ECAD217-DD73-04CF-4C43-E831F6B4D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Изображение выглядит как Шрифт, текст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11C14C-D1BF-69EC-4801-5249787B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9" y="2257365"/>
            <a:ext cx="3629532" cy="85737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текст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C1E1E02-168E-BD17-E7EF-4182E8C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1294"/>
            <a:ext cx="4439270" cy="1286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EEB75-7002-C20F-44CD-F1D0CE7C4BE2}"/>
              </a:ext>
            </a:extLst>
          </p:cNvPr>
          <p:cNvSpPr txBox="1"/>
          <p:nvPr/>
        </p:nvSpPr>
        <p:spPr>
          <a:xfrm>
            <a:off x="838200" y="5547489"/>
            <a:ext cx="1025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и в первом примере</a:t>
            </a:r>
            <a:r>
              <a:rPr lang="en-US" dirty="0"/>
              <a:t> CBWC </a:t>
            </a:r>
            <a:r>
              <a:rPr lang="ru-RU" dirty="0" err="1"/>
              <a:t>кумулянты</a:t>
            </a:r>
            <a:r>
              <a:rPr lang="ru-RU" dirty="0"/>
              <a:t> недооценивают истинные!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4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374DF-F502-C19C-4545-9295CB9B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Экстремальный пример</a:t>
            </a:r>
            <a:r>
              <a:rPr lang="en-US" dirty="0"/>
              <a:t> 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E14A2-F81D-B7BB-FA4A-64821FFE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0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Все (анти)протоны и пионы идут от распадов резонансов.</a:t>
            </a:r>
            <a:endParaRPr lang="en-US" dirty="0"/>
          </a:p>
        </p:txBody>
      </p:sp>
      <p:pic>
        <p:nvPicPr>
          <p:cNvPr id="5" name="Рисунок 4" descr="Изображение выглядит как текст, Шрифт, рукописный текс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4339AB-12CC-3055-3376-7A0E71719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4883"/>
            <a:ext cx="4153480" cy="25625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D0E90-63E0-585F-DECB-E9E66BEDC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538" y="3419437"/>
            <a:ext cx="1962424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C237-4AF5-449A-E54F-BCAEABEF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0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A476B-B750-4A4E-3079-67FBD3CE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Классы центральности хорошо?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76235F-BC74-70B1-3F92-845C13BC4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900" y="1825625"/>
                <a:ext cx="1152525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/>
                  <a:t>Пусть есть система с фиксированным объемом и множественностью по Пуассону с средним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ru-RU" dirty="0"/>
                  <a:t>. Тогда такая система будет вносить вклад в события с множественностью: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+10]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dirty="0"/>
                  <a:t>В слишком узких классах событий будут подавляться нужные флуктуации. 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dirty="0"/>
                  <a:t>Аналогично, в класс центральности вносят вклад системы с разным объемом.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A76235F-BC74-70B1-3F92-845C13BC4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825625"/>
                <a:ext cx="11525250" cy="4351338"/>
              </a:xfrm>
              <a:blipFill>
                <a:blip r:embed="rId2"/>
                <a:stretch>
                  <a:fillRect l="-1058" t="-2381" r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CEA9AE1-EBE8-50B1-DCE9-2BA4A1DA2DCA}"/>
              </a:ext>
            </a:extLst>
          </p:cNvPr>
          <p:cNvCxnSpPr>
            <a:cxnSpLocks/>
          </p:cNvCxnSpPr>
          <p:nvPr/>
        </p:nvCxnSpPr>
        <p:spPr>
          <a:xfrm>
            <a:off x="6096000" y="3057525"/>
            <a:ext cx="0" cy="62865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DCF42-C355-8914-C6EA-04B770A6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</a:t>
            </a:r>
            <a:r>
              <a:rPr lang="en-US" dirty="0"/>
              <a:t>Centrality Bin Width Correction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17C8B-DA4F-937B-3E54-FD738E61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27" y="1386347"/>
            <a:ext cx="2295845" cy="1028844"/>
          </a:xfrm>
          <a:prstGeom prst="rect">
            <a:avLst/>
          </a:prstGeom>
        </p:spPr>
      </p:pic>
      <p:pic>
        <p:nvPicPr>
          <p:cNvPr id="7" name="Рисунок 6" descr="Изображение выглядит как линия, График, текс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95FD5BB-CA26-BAA8-B853-45C6E75D6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6347"/>
            <a:ext cx="4143937" cy="2920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01420-E72E-A058-5C5B-99B7922429C0}"/>
                  </a:ext>
                </a:extLst>
              </p:cNvPr>
              <p:cNvSpPr txBox="1"/>
              <p:nvPr/>
            </p:nvSpPr>
            <p:spPr>
              <a:xfrm>
                <a:off x="304800" y="4562168"/>
                <a:ext cx="41439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Рисунок 1: разбиение класса центральности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ru-RU" dirty="0"/>
                  <a:t>на </a:t>
                </a:r>
                <a:r>
                  <a:rPr lang="ru-RU" dirty="0" err="1"/>
                  <a:t>бины</a:t>
                </a:r>
                <a:r>
                  <a:rPr lang="ru-RU" dirty="0"/>
                  <a:t> разными способами.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01420-E72E-A058-5C5B-99B792242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62168"/>
                <a:ext cx="4143937" cy="923330"/>
              </a:xfrm>
              <a:prstGeom prst="rect">
                <a:avLst/>
              </a:prstGeom>
              <a:blipFill>
                <a:blip r:embed="rId4"/>
                <a:stretch>
                  <a:fillRect l="-1176" t="-2632" r="-1176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90BD7A-FC30-4E7D-7D5E-C2586A42B891}"/>
              </a:ext>
            </a:extLst>
          </p:cNvPr>
          <p:cNvSpPr txBox="1"/>
          <p:nvPr/>
        </p:nvSpPr>
        <p:spPr>
          <a:xfrm>
            <a:off x="7020489" y="1713812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Вес </a:t>
            </a:r>
            <a:r>
              <a:rPr lang="en-US" dirty="0" err="1"/>
              <a:t>i</a:t>
            </a:r>
            <a:r>
              <a:rPr lang="ru-RU" dirty="0"/>
              <a:t>-го </a:t>
            </a:r>
            <a:r>
              <a:rPr lang="ru-RU" dirty="0" err="1"/>
              <a:t>бина</a:t>
            </a:r>
            <a:r>
              <a:rPr lang="ru-RU" dirty="0"/>
              <a:t> в классе центральности</a:t>
            </a:r>
            <a:endParaRPr lang="en-US" dirty="0"/>
          </a:p>
        </p:txBody>
      </p:sp>
      <p:pic>
        <p:nvPicPr>
          <p:cNvPr id="11" name="Рисунок 10" descr="Изображение выглядит как Шрифт, белый, типография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10995F-8F78-6A31-020F-A66944E6E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427" y="2352871"/>
            <a:ext cx="1857634" cy="119079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Шрифт, диаграмма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6A4E77-9EA8-B5D7-05FB-D65F2AC77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427" y="4205845"/>
            <a:ext cx="4048690" cy="1876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DDC439-2A3B-CB05-21B5-75B5F13057EE}"/>
              </a:ext>
            </a:extLst>
          </p:cNvPr>
          <p:cNvSpPr txBox="1"/>
          <p:nvPr/>
        </p:nvSpPr>
        <p:spPr>
          <a:xfrm>
            <a:off x="4700427" y="3626432"/>
            <a:ext cx="726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Определим </a:t>
            </a:r>
            <a:r>
              <a:rPr lang="en-US" dirty="0"/>
              <a:t>CBWC </a:t>
            </a:r>
            <a:r>
              <a:rPr lang="ru-RU" dirty="0" err="1"/>
              <a:t>кумулянты</a:t>
            </a:r>
            <a:r>
              <a:rPr lang="ru-RU" dirty="0"/>
              <a:t> и моменты для класса центральности: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1F7AC3-915A-D675-DFE3-BE844A5FEB30}"/>
              </a:ext>
            </a:extLst>
          </p:cNvPr>
          <p:cNvSpPr txBox="1"/>
          <p:nvPr/>
        </p:nvSpPr>
        <p:spPr>
          <a:xfrm>
            <a:off x="8562975" y="4959522"/>
            <a:ext cx="36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Кумулянты</a:t>
            </a:r>
            <a:r>
              <a:rPr lang="ru-RU" dirty="0"/>
              <a:t> и моменты в 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ru-RU" dirty="0"/>
              <a:t>ом </a:t>
            </a:r>
            <a:r>
              <a:rPr lang="ru-RU" dirty="0" err="1"/>
              <a:t>бине</a:t>
            </a:r>
            <a:endParaRPr lang="en-US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1D9B25C-339C-5A34-5D42-BAA8BBF37065}"/>
              </a:ext>
            </a:extLst>
          </p:cNvPr>
          <p:cNvCxnSpPr>
            <a:stCxn id="17" idx="1"/>
          </p:cNvCxnSpPr>
          <p:nvPr/>
        </p:nvCxnSpPr>
        <p:spPr>
          <a:xfrm flipH="1" flipV="1">
            <a:off x="8029575" y="4781550"/>
            <a:ext cx="533400" cy="362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6001112-25AE-3AB0-1426-4E8FC7A6BDD4}"/>
              </a:ext>
            </a:extLst>
          </p:cNvPr>
          <p:cNvCxnSpPr/>
          <p:nvPr/>
        </p:nvCxnSpPr>
        <p:spPr>
          <a:xfrm flipH="1">
            <a:off x="8029575" y="5144188"/>
            <a:ext cx="533400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3A8DCE-F3A9-414C-0E4C-1BD8C6F82411}"/>
              </a:ext>
            </a:extLst>
          </p:cNvPr>
          <p:cNvSpPr txBox="1"/>
          <p:nvPr/>
        </p:nvSpPr>
        <p:spPr>
          <a:xfrm>
            <a:off x="7648575" y="2481963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Число событий в 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ru-RU" dirty="0"/>
              <a:t>ом </a:t>
            </a:r>
            <a:r>
              <a:rPr lang="ru-RU" dirty="0" err="1"/>
              <a:t>бине</a:t>
            </a:r>
            <a:endParaRPr lang="en-US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D26AD0B-BAB2-81B4-8993-3AB7D8912D9F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558061" y="2209492"/>
            <a:ext cx="1090514" cy="457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5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D7561-8933-BADA-1868-F75B1484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Совместная вероятность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D2A1682-5073-7278-19C4-C64DF4819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Введём совместную вероятность: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 вероятность найти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 частиц при множественности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D2A1682-5073-7278-19C4-C64DF4819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Шрифт, белый, типография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09C7C6-F0F8-BB53-3BE5-FAAF845C7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38399"/>
            <a:ext cx="2924583" cy="724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BC7A46-8F66-54D1-2DA8-E3C4ACAA8841}"/>
              </a:ext>
            </a:extLst>
          </p:cNvPr>
          <p:cNvSpPr txBox="1"/>
          <p:nvPr/>
        </p:nvSpPr>
        <p:spPr>
          <a:xfrm>
            <a:off x="3762783" y="2838399"/>
            <a:ext cx="669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Распределение по множественности в классе центральности</a:t>
            </a:r>
            <a:endParaRPr lang="en-US" dirty="0"/>
          </a:p>
        </p:txBody>
      </p:sp>
      <p:pic>
        <p:nvPicPr>
          <p:cNvPr id="12" name="Рисунок 11" descr="Изображение выглядит как Шрифт, текст, белый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E19599-ED79-C98A-918E-691CA0663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10" y="3562400"/>
            <a:ext cx="3429479" cy="885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3E438D-9743-4B61-1B26-465B288E82D7}"/>
                  </a:ext>
                </a:extLst>
              </p:cNvPr>
              <p:cNvSpPr txBox="1"/>
              <p:nvPr/>
            </p:nvSpPr>
            <p:spPr>
              <a:xfrm>
                <a:off x="4191408" y="3816628"/>
                <a:ext cx="4995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Вероятность попадания события в </a:t>
                </a:r>
                <a:r>
                  <a:rPr lang="en-US" dirty="0" err="1"/>
                  <a:t>i</a:t>
                </a:r>
                <a:r>
                  <a:rPr lang="ru-RU" dirty="0"/>
                  <a:t>-</a:t>
                </a:r>
                <a:r>
                  <a:rPr lang="ru-RU" dirty="0" err="1"/>
                  <a:t>ий</a:t>
                </a:r>
                <a:r>
                  <a:rPr lang="ru-RU" dirty="0"/>
                  <a:t> бин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3E438D-9743-4B61-1B26-465B288E8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08" y="3816628"/>
                <a:ext cx="4995125" cy="369332"/>
              </a:xfrm>
              <a:prstGeom prst="rect">
                <a:avLst/>
              </a:prstGeom>
              <a:blipFill>
                <a:blip r:embed="rId5"/>
                <a:stretch>
                  <a:fillRect l="-109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D716EE-0B2F-2D5A-A521-93FF4FEC1B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557"/>
          <a:stretch>
            <a:fillRect/>
          </a:stretch>
        </p:blipFill>
        <p:spPr>
          <a:xfrm>
            <a:off x="9005727" y="3486872"/>
            <a:ext cx="2007559" cy="102884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рифт, белый, текст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0302ADC-D861-E599-8634-68FABDA97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10" y="4515716"/>
            <a:ext cx="2991267" cy="9240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2FD2F8-903A-CA91-C551-AD39A6A63E4B}"/>
              </a:ext>
            </a:extLst>
          </p:cNvPr>
          <p:cNvSpPr txBox="1"/>
          <p:nvPr/>
        </p:nvSpPr>
        <p:spPr>
          <a:xfrm>
            <a:off x="3829467" y="4755281"/>
            <a:ext cx="668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Распределение по количеству частиц в классе центральности</a:t>
            </a:r>
            <a:endParaRPr lang="en-US" dirty="0"/>
          </a:p>
        </p:txBody>
      </p:sp>
      <p:pic>
        <p:nvPicPr>
          <p:cNvPr id="19" name="Рисунок 18" descr="Изображение выглядит как текст, Шрифт, рукописный текст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9F8EFC-E897-420E-5620-932E63D1D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35" y="5413695"/>
            <a:ext cx="7916380" cy="11907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1CC28F-ED69-835B-30E9-1A78618D5967}"/>
              </a:ext>
            </a:extLst>
          </p:cNvPr>
          <p:cNvSpPr txBox="1"/>
          <p:nvPr/>
        </p:nvSpPr>
        <p:spPr>
          <a:xfrm>
            <a:off x="5346936" y="514646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ru-RU" dirty="0"/>
              <a:t>ом </a:t>
            </a:r>
            <a:r>
              <a:rPr lang="ru-RU" dirty="0" err="1"/>
              <a:t>бине</a:t>
            </a:r>
            <a:endParaRPr lang="en-US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DFE7E82-DFFB-7CE2-6720-BBD5AD0D7C1C}"/>
              </a:ext>
            </a:extLst>
          </p:cNvPr>
          <p:cNvSpPr/>
          <p:nvPr/>
        </p:nvSpPr>
        <p:spPr>
          <a:xfrm>
            <a:off x="1095375" y="5346328"/>
            <a:ext cx="4181475" cy="482972"/>
          </a:xfrm>
          <a:custGeom>
            <a:avLst/>
            <a:gdLst>
              <a:gd name="csX0" fmla="*/ 7572375 w 7572375"/>
              <a:gd name="csY0" fmla="*/ 0 h 590550"/>
              <a:gd name="csX1" fmla="*/ 1428750 w 7572375"/>
              <a:gd name="csY1" fmla="*/ 152400 h 590550"/>
              <a:gd name="csX2" fmla="*/ 0 w 7572375"/>
              <a:gd name="csY2" fmla="*/ 590550 h 5905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572375" h="590550">
                <a:moveTo>
                  <a:pt x="7572375" y="0"/>
                </a:moveTo>
                <a:cubicBezTo>
                  <a:pt x="5131593" y="26987"/>
                  <a:pt x="2690812" y="53975"/>
                  <a:pt x="1428750" y="152400"/>
                </a:cubicBezTo>
                <a:cubicBezTo>
                  <a:pt x="166688" y="250825"/>
                  <a:pt x="211137" y="528638"/>
                  <a:pt x="0" y="59055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4893E-57BF-F37A-67C0-82EC0DDB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Характеристические функции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F5F2D7D-573F-67E6-95A5-054A5E484B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375" y="1825625"/>
                <a:ext cx="116205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Введём характеристические функции</a:t>
                </a:r>
                <a:r>
                  <a:rPr lang="en-US" dirty="0"/>
                  <a:t> </a:t>
                </a:r>
                <a:r>
                  <a:rPr lang="ru-RU" dirty="0"/>
                  <a:t>для класса центральности: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b="0" dirty="0"/>
                  <a:t> Тогда </a:t>
                </a:r>
                <a:r>
                  <a:rPr lang="ru-RU" b="0" dirty="0" err="1"/>
                  <a:t>кумулянты</a:t>
                </a:r>
                <a:r>
                  <a:rPr lang="ru-RU" b="0" dirty="0"/>
                  <a:t> и моменты: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b="0" dirty="0"/>
              </a:p>
              <a:p>
                <a:pPr marL="0" indent="0">
                  <a:buNone/>
                </a:pPr>
                <a:r>
                  <a:rPr lang="ru-RU" dirty="0"/>
                  <a:t>А для </a:t>
                </a:r>
                <a:r>
                  <a:rPr lang="en-US" dirty="0" err="1"/>
                  <a:t>i</a:t>
                </a:r>
                <a:r>
                  <a:rPr lang="en-US" dirty="0"/>
                  <a:t>-</a:t>
                </a:r>
                <a:r>
                  <a:rPr lang="ru-RU" dirty="0"/>
                  <a:t>го </a:t>
                </a:r>
                <a:r>
                  <a:rPr lang="ru-RU" dirty="0" err="1"/>
                  <a:t>бина</a:t>
                </a:r>
                <a:r>
                  <a:rPr lang="ru-R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F5F2D7D-573F-67E6-95A5-054A5E484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1825625"/>
                <a:ext cx="11620500" cy="4351338"/>
              </a:xfrm>
              <a:blipFill>
                <a:blip r:embed="rId2"/>
                <a:stretch>
                  <a:fillRect l="-110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Изображение выглядит как Шрифт, линия, текст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0181CFD-1D4B-A0F4-7833-C6F0DF59E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22" y="2600177"/>
            <a:ext cx="6134956" cy="1057423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линия, текст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9624D93-756D-2B67-3558-C711CCFC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364" y="4355228"/>
            <a:ext cx="6192114" cy="112410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рифт, типография, белый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A30137-A568-BEEC-A49E-2720D9BA1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920" y="5625979"/>
            <a:ext cx="3296110" cy="8668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Шрифт, типография, текст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F963FBF-495A-4210-984B-F815E43A7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450" y="5545005"/>
            <a:ext cx="3077004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7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1DE2B-2AD0-3B02-9C66-28E04D5F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protons </a:t>
            </a:r>
            <a:r>
              <a:rPr lang="ru-RU" dirty="0" err="1"/>
              <a:t>кумулянты</a:t>
            </a:r>
            <a:endParaRPr lang="en-US" dirty="0"/>
          </a:p>
        </p:txBody>
      </p:sp>
      <p:pic>
        <p:nvPicPr>
          <p:cNvPr id="5" name="Рисунок 4" descr="Изображение выглядит как Шрифт, текст, белый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595E9D-08B9-D2B7-8A5F-218E24B0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82" y="4995879"/>
            <a:ext cx="4315427" cy="99073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белый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FC8698-A764-F1FE-D624-E7553D1C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82" y="1504839"/>
            <a:ext cx="8402223" cy="122889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Шрифт, рукописный текст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039929A-E2D3-36E6-7C80-4A6E4E71C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455" y="3075312"/>
            <a:ext cx="5477639" cy="1676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D9411-E3B7-D45F-D58A-DE0261945D37}"/>
              </a:ext>
            </a:extLst>
          </p:cNvPr>
          <p:cNvSpPr txBox="1"/>
          <p:nvPr/>
        </p:nvSpPr>
        <p:spPr>
          <a:xfrm>
            <a:off x="7180979" y="116326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протоны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7EDAE-F66E-37B5-8E65-B5AA746BB28A}"/>
              </a:ext>
            </a:extLst>
          </p:cNvPr>
          <p:cNvSpPr txBox="1"/>
          <p:nvPr/>
        </p:nvSpPr>
        <p:spPr>
          <a:xfrm>
            <a:off x="7180979" y="153259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антипротоны</a:t>
            </a:r>
            <a:endParaRPr lang="en-US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4910FA4-4437-8AC2-0B0B-9F8697D352E6}"/>
              </a:ext>
            </a:extLst>
          </p:cNvPr>
          <p:cNvCxnSpPr>
            <a:stCxn id="3" idx="1"/>
          </p:cNvCxnSpPr>
          <p:nvPr/>
        </p:nvCxnSpPr>
        <p:spPr>
          <a:xfrm flipH="1">
            <a:off x="6010275" y="1347928"/>
            <a:ext cx="1170704" cy="528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C68E58D-31B5-0867-5065-5E1EE65A937B}"/>
              </a:ext>
            </a:extLst>
          </p:cNvPr>
          <p:cNvCxnSpPr>
            <a:stCxn id="4" idx="1"/>
          </p:cNvCxnSpPr>
          <p:nvPr/>
        </p:nvCxnSpPr>
        <p:spPr>
          <a:xfrm flipH="1">
            <a:off x="6496050" y="1717260"/>
            <a:ext cx="684929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415DD9-8F5F-7100-077B-7E8926211F1B}"/>
              </a:ext>
            </a:extLst>
          </p:cNvPr>
          <p:cNvSpPr txBox="1"/>
          <p:nvPr/>
        </p:nvSpPr>
        <p:spPr>
          <a:xfrm>
            <a:off x="123232" y="3075312"/>
            <a:ext cx="3543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Вводим характеристическую функцию.</a:t>
            </a:r>
          </a:p>
          <a:p>
            <a:pPr marL="342900" indent="-342900">
              <a:buAutoNum type="arabicParenR"/>
            </a:pPr>
            <a:r>
              <a:rPr lang="ru-RU" dirty="0"/>
              <a:t>Считаем смешанные </a:t>
            </a:r>
            <a:r>
              <a:rPr lang="ru-RU" dirty="0" err="1"/>
              <a:t>кумулянты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Считаем </a:t>
            </a:r>
            <a:r>
              <a:rPr lang="en-US" dirty="0"/>
              <a:t>net</a:t>
            </a:r>
            <a:r>
              <a:rPr lang="ru-RU" dirty="0"/>
              <a:t>-</a:t>
            </a:r>
            <a:r>
              <a:rPr lang="ru-RU" dirty="0" err="1"/>
              <a:t>кумулянты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5E453-0FB4-B974-89F8-A4A6D289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наблюдения</a:t>
            </a:r>
            <a:endParaRPr lang="en-US" dirty="0"/>
          </a:p>
        </p:txBody>
      </p:sp>
      <p:pic>
        <p:nvPicPr>
          <p:cNvPr id="5" name="Рисунок 4" descr="Изображение выглядит как текст, Шрифт, белый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D5CD95B-C7F8-BBDF-1007-086627D5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821116" cy="1419423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белый, текс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7B71F1-2639-F710-A0F3-FBC1E9FB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84"/>
          <a:stretch>
            <a:fillRect/>
          </a:stretch>
        </p:blipFill>
        <p:spPr>
          <a:xfrm>
            <a:off x="5972175" y="2557546"/>
            <a:ext cx="2295845" cy="619240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3851CA6-F479-82E0-B72B-50B2FEF8003D}"/>
              </a:ext>
            </a:extLst>
          </p:cNvPr>
          <p:cNvSpPr/>
          <p:nvPr/>
        </p:nvSpPr>
        <p:spPr>
          <a:xfrm>
            <a:off x="4803446" y="2691866"/>
            <a:ext cx="1168729" cy="60960"/>
          </a:xfrm>
          <a:prstGeom prst="rightArrow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7F3C6E-1BD9-9D12-3B36-F5E41913D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15" y="3570545"/>
            <a:ext cx="7382905" cy="866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B6998-4D9B-EAEC-F1E2-C961430BDCB2}"/>
              </a:ext>
            </a:extLst>
          </p:cNvPr>
          <p:cNvSpPr txBox="1"/>
          <p:nvPr/>
        </p:nvSpPr>
        <p:spPr>
          <a:xfrm>
            <a:off x="911060" y="3201213"/>
            <a:ext cx="44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Тогда моменты: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3C40A-BDA2-9999-27B4-BD2159A28767}"/>
              </a:ext>
            </a:extLst>
          </p:cNvPr>
          <p:cNvSpPr txBox="1"/>
          <p:nvPr/>
        </p:nvSpPr>
        <p:spPr>
          <a:xfrm>
            <a:off x="8560576" y="3680827"/>
            <a:ext cx="274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CWBC </a:t>
            </a:r>
            <a:r>
              <a:rPr lang="ru-RU" dirty="0"/>
              <a:t>моменты совпадают с обычными!</a:t>
            </a:r>
            <a:endParaRPr lang="en-US" dirty="0"/>
          </a:p>
        </p:txBody>
      </p:sp>
      <p:pic>
        <p:nvPicPr>
          <p:cNvPr id="14" name="Рисунок 13" descr="Изображение выглядит как Шрифт, текст, лин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6EA54D-7FB1-748E-B8A1-85AE7F134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60" y="5167312"/>
            <a:ext cx="6630325" cy="8573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226948-D40E-DE72-6864-E602A4A5D06D}"/>
              </a:ext>
            </a:extLst>
          </p:cNvPr>
          <p:cNvSpPr txBox="1"/>
          <p:nvPr/>
        </p:nvSpPr>
        <p:spPr>
          <a:xfrm>
            <a:off x="911060" y="4877113"/>
            <a:ext cx="460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Характеристическая функция </a:t>
            </a:r>
            <a:r>
              <a:rPr lang="ru-RU" dirty="0" err="1"/>
              <a:t>кумулянтов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6286036C-F1B6-1455-4E05-9558F975C0A3}"/>
              </a:ext>
            </a:extLst>
          </p:cNvPr>
          <p:cNvSpPr/>
          <p:nvPr/>
        </p:nvSpPr>
        <p:spPr>
          <a:xfrm>
            <a:off x="7683655" y="5577257"/>
            <a:ext cx="1168729" cy="60960"/>
          </a:xfrm>
          <a:prstGeom prst="rightArrow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Шрифт, текст, белый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F8849B4-11B5-AB85-9890-B3CFF5747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614" y="5272414"/>
            <a:ext cx="1562318" cy="6096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C7E22D-5F4F-D53B-DDDA-146B5483950A}"/>
              </a:ext>
            </a:extLst>
          </p:cNvPr>
          <p:cNvSpPr txBox="1"/>
          <p:nvPr/>
        </p:nvSpPr>
        <p:spPr>
          <a:xfrm>
            <a:off x="8607491" y="5882099"/>
            <a:ext cx="274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</a:t>
            </a:r>
            <a:r>
              <a:rPr lang="en-US" dirty="0"/>
              <a:t>CWBC </a:t>
            </a:r>
            <a:r>
              <a:rPr lang="ru-RU" dirty="0" err="1"/>
              <a:t>кумулянты</a:t>
            </a:r>
            <a:r>
              <a:rPr lang="ru-RU" dirty="0"/>
              <a:t> не совпадают с обычными!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2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187A0-9538-DE70-CECB-CFA723D1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Пример: </a:t>
            </a:r>
            <a:r>
              <a:rPr lang="ru-RU" dirty="0" err="1"/>
              <a:t>кумулянты</a:t>
            </a:r>
            <a:r>
              <a:rPr lang="ru-RU" dirty="0"/>
              <a:t> второго порядка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FC6ED-A734-9249-3068-C00FCA8D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2662"/>
            <a:ext cx="2038635" cy="400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14C645-24E0-F49D-2DC3-1062FD11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4742"/>
            <a:ext cx="6258798" cy="4286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79C760-9888-333C-7DFD-B67D857B6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23586"/>
            <a:ext cx="2076740" cy="32389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рифт, белый, диаграмма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9DE672-21A9-8308-FA3C-1F25D07AE9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49"/>
          <a:stretch>
            <a:fillRect/>
          </a:stretch>
        </p:blipFill>
        <p:spPr>
          <a:xfrm>
            <a:off x="838200" y="3978008"/>
            <a:ext cx="2457644" cy="81926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Шрифт, типография, белый, рукописный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8125915-43CF-6D8B-867D-C1A9C04E1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927799"/>
            <a:ext cx="2829320" cy="57158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рифт, линия, текс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6D3746-E23B-DAE2-1EAA-F97603C52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542" y="4326436"/>
            <a:ext cx="5306165" cy="8764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12BC0E-7550-19F9-5B8B-ECF656DD2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812" y="5740539"/>
            <a:ext cx="2467319" cy="552527"/>
          </a:xfrm>
          <a:prstGeom prst="rect">
            <a:avLst/>
          </a:prstGeom>
        </p:spPr>
      </p:pic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1A9405AB-F710-8EA2-2215-98D56C02F841}"/>
              </a:ext>
            </a:extLst>
          </p:cNvPr>
          <p:cNvSpPr/>
          <p:nvPr/>
        </p:nvSpPr>
        <p:spPr>
          <a:xfrm>
            <a:off x="3752707" y="4734167"/>
            <a:ext cx="1168729" cy="60960"/>
          </a:xfrm>
          <a:prstGeom prst="rightArrow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1FC972-60F7-A5E2-F94A-66E7F2C6A279}"/>
              </a:ext>
            </a:extLst>
          </p:cNvPr>
          <p:cNvSpPr/>
          <p:nvPr/>
        </p:nvSpPr>
        <p:spPr>
          <a:xfrm>
            <a:off x="7526215" y="5168959"/>
            <a:ext cx="100483" cy="571580"/>
          </a:xfrm>
          <a:prstGeom prst="downArrow">
            <a:avLst/>
          </a:prstGeom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8949DF-16CF-657E-C363-1132DBACC4B3}"/>
              </a:ext>
            </a:extLst>
          </p:cNvPr>
          <p:cNvSpPr txBox="1"/>
          <p:nvPr/>
        </p:nvSpPr>
        <p:spPr>
          <a:xfrm>
            <a:off x="9099373" y="5627021"/>
            <a:ext cx="261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CBWC </a:t>
            </a:r>
            <a:r>
              <a:rPr lang="ru-RU" dirty="0" err="1"/>
              <a:t>кумулянты</a:t>
            </a:r>
            <a:r>
              <a:rPr lang="ru-RU" dirty="0"/>
              <a:t> меньше чем обычные!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648</Words>
  <Application>Microsoft Office PowerPoint</Application>
  <PresentationFormat>Широкоэкранный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Тема Office</vt:lpstr>
      <vt:lpstr>To bin or not to bin: does binning in multiplicity reliably suppress unwanted volume fluctuations? Bengt Friman and V. Koch </vt:lpstr>
      <vt:lpstr>Введение</vt:lpstr>
      <vt:lpstr>Классы центральности хорошо?</vt:lpstr>
      <vt:lpstr>Процедура Centrality Bin Width Correction</vt:lpstr>
      <vt:lpstr>Совместная вероятность </vt:lpstr>
      <vt:lpstr>Характеристические функции</vt:lpstr>
      <vt:lpstr>Net protons кумулянты</vt:lpstr>
      <vt:lpstr>Общие наблюдения</vt:lpstr>
      <vt:lpstr>Пример: кумулянты второго порядка</vt:lpstr>
      <vt:lpstr>Модельный анализ CBWC процедуры</vt:lpstr>
      <vt:lpstr>Построение двумерного Пуассона</vt:lpstr>
      <vt:lpstr>Учёт объёмных флуктуаций</vt:lpstr>
      <vt:lpstr>Расчёт протонных кумулянтов</vt:lpstr>
      <vt:lpstr>Презентация PowerPoint</vt:lpstr>
      <vt:lpstr>Net протонные кумулянты</vt:lpstr>
      <vt:lpstr>CBWC net протонные кумулянты</vt:lpstr>
      <vt:lpstr>Экстремальный пример 1</vt:lpstr>
      <vt:lpstr>Презентация PowerPoint</vt:lpstr>
      <vt:lpstr>Презентация PowerPoint</vt:lpstr>
      <vt:lpstr>Экстремальный пример 2</vt:lpstr>
      <vt:lpstr>Экстремальный пример 3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Semyon Iurchenko</dc:creator>
  <cp:lastModifiedBy>Semyon Iurchenko</cp:lastModifiedBy>
  <cp:revision>20</cp:revision>
  <dcterms:created xsi:type="dcterms:W3CDTF">2025-12-08T13:43:09Z</dcterms:created>
  <dcterms:modified xsi:type="dcterms:W3CDTF">2025-12-10T14:13:14Z</dcterms:modified>
</cp:coreProperties>
</file>