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9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152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D10F5D-9263-6E42-8FBC-982CD18F5722}" type="datetimeFigureOut">
              <a:rPr lang="en-US" smtClean="0"/>
              <a:t>13/08/25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7DE1C5-7A38-FD41-98BA-60A565790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4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Galaktionov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K., 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Rudnev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V., 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Valiev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F. 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Application of Neural Networks for Event-by-Event Evaluation of the Impact Parameter,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Physics of Particles and Nuclei,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54, N3, (2023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446-448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EADF8-AE78-7743-8CFF-471B9B2EA2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366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D20-78AB-124E-8421-5CF624C71104}" type="datetimeFigureOut">
              <a:rPr lang="en-US" smtClean="0"/>
              <a:t>13/08/25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08A-9707-6B4D-BC6E-4E5F83632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66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D20-78AB-124E-8421-5CF624C71104}" type="datetimeFigureOut">
              <a:rPr lang="en-US" smtClean="0"/>
              <a:t>13/08/25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08A-9707-6B4D-BC6E-4E5F83632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1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D20-78AB-124E-8421-5CF624C71104}" type="datetimeFigureOut">
              <a:rPr lang="en-US" smtClean="0"/>
              <a:t>13/08/25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08A-9707-6B4D-BC6E-4E5F83632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116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D20-78AB-124E-8421-5CF624C71104}" type="datetimeFigureOut">
              <a:rPr lang="en-US" smtClean="0"/>
              <a:t>13/08/25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08A-9707-6B4D-BC6E-4E5F83632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03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D20-78AB-124E-8421-5CF624C71104}" type="datetimeFigureOut">
              <a:rPr lang="en-US" smtClean="0"/>
              <a:t>13/08/25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08A-9707-6B4D-BC6E-4E5F83632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07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D20-78AB-124E-8421-5CF624C71104}" type="datetimeFigureOut">
              <a:rPr lang="en-US" smtClean="0"/>
              <a:t>13/08/25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08A-9707-6B4D-BC6E-4E5F83632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48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D20-78AB-124E-8421-5CF624C71104}" type="datetimeFigureOut">
              <a:rPr lang="en-US" smtClean="0"/>
              <a:t>13/08/25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08A-9707-6B4D-BC6E-4E5F83632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95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D20-78AB-124E-8421-5CF624C71104}" type="datetimeFigureOut">
              <a:rPr lang="en-US" smtClean="0"/>
              <a:t>13/08/25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08A-9707-6B4D-BC6E-4E5F83632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732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D20-78AB-124E-8421-5CF624C71104}" type="datetimeFigureOut">
              <a:rPr lang="en-US" smtClean="0"/>
              <a:t>13/08/25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08A-9707-6B4D-BC6E-4E5F83632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53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D20-78AB-124E-8421-5CF624C71104}" type="datetimeFigureOut">
              <a:rPr lang="en-US" smtClean="0"/>
              <a:t>13/08/25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08A-9707-6B4D-BC6E-4E5F83632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443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D20-78AB-124E-8421-5CF624C71104}" type="datetimeFigureOut">
              <a:rPr lang="en-US" smtClean="0"/>
              <a:t>13/08/25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08A-9707-6B4D-BC6E-4E5F83632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8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36D20-78AB-124E-8421-5CF624C71104}" type="datetimeFigureOut">
              <a:rPr lang="en-US" smtClean="0"/>
              <a:t>13/08/25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2A08A-9707-6B4D-BC6E-4E5F83632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22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ink.springer.com/journal/11450" TargetMode="External"/><Relationship Id="rId4" Type="http://schemas.openxmlformats.org/officeDocument/2006/relationships/hyperlink" Target="https://link.springer.com/journal/11450/79/5/page/1" TargetMode="External"/><Relationship Id="rId5" Type="http://schemas.openxmlformats.org/officeDocument/2006/relationships/hyperlink" Target="https://doi.org/10.1134/s1063779623030152" TargetMode="External"/><Relationship Id="rId6" Type="http://schemas.openxmlformats.org/officeDocument/2006/relationships/image" Target="../media/image1.png"/><Relationship Id="rId7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931" y="0"/>
            <a:ext cx="9236228" cy="1586384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High-order net-proton </a:t>
            </a:r>
            <a:r>
              <a:rPr lang="en-US" sz="2400" dirty="0" err="1" smtClean="0">
                <a:solidFill>
                  <a:srgbClr val="0000FF"/>
                </a:solidFill>
                <a:latin typeface="+mn-lt"/>
              </a:rPr>
              <a:t>cumulants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  and event-by-event  volume  definition in the A+A collision at NICA energies</a:t>
            </a:r>
            <a:br>
              <a:rPr lang="en-US" sz="2400" dirty="0" smtClean="0">
                <a:solidFill>
                  <a:srgbClr val="0000FF"/>
                </a:solidFill>
                <a:latin typeface="+mn-lt"/>
              </a:rPr>
            </a:br>
            <a:r>
              <a:rPr lang="en-US" sz="1600" i="1" dirty="0" smtClean="0">
                <a:latin typeface="Times New Roman"/>
                <a:cs typeface="Times New Roman"/>
              </a:rPr>
              <a:t>G. </a:t>
            </a:r>
            <a:r>
              <a:rPr lang="en-US" sz="1600" i="1" dirty="0" err="1" smtClean="0">
                <a:latin typeface="Times New Roman"/>
                <a:cs typeface="Times New Roman"/>
              </a:rPr>
              <a:t>Feofilov</a:t>
            </a:r>
            <a:r>
              <a:rPr lang="en-US" sz="1600" i="1" dirty="0" smtClean="0">
                <a:latin typeface="Times New Roman"/>
                <a:cs typeface="Times New Roman"/>
              </a:rPr>
              <a:t>, St. Petersburg State University, St. Petersburg, RF</a:t>
            </a:r>
            <a:br>
              <a:rPr lang="en-US" sz="1600" i="1" dirty="0" smtClean="0">
                <a:latin typeface="Times New Roman"/>
                <a:cs typeface="Times New Roman"/>
              </a:rPr>
            </a:br>
            <a:r>
              <a:rPr lang="en-US" sz="1600" i="1" dirty="0" smtClean="0">
                <a:latin typeface="Times New Roman"/>
                <a:cs typeface="Times New Roman"/>
              </a:rPr>
              <a:t>E-mail: </a:t>
            </a:r>
            <a:r>
              <a:rPr lang="en-US" sz="1600" i="1" dirty="0" err="1" smtClean="0">
                <a:latin typeface="Times New Roman"/>
                <a:cs typeface="Times New Roman"/>
              </a:rPr>
              <a:t>g.feofilov@spbu.ru</a:t>
            </a:r>
            <a:r>
              <a:rPr lang="en-US" sz="1600" i="1" dirty="0" smtClean="0">
                <a:latin typeface="Times New Roman"/>
                <a:cs typeface="Times New Roman"/>
              </a:rPr>
              <a:t/>
            </a:r>
            <a:br>
              <a:rPr lang="en-US" sz="1600" i="1" dirty="0" smtClean="0">
                <a:latin typeface="Times New Roman"/>
                <a:cs typeface="Times New Roman"/>
              </a:rPr>
            </a:br>
            <a:endParaRPr lang="en-US" sz="16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944" y="1412777"/>
            <a:ext cx="8172356" cy="396044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 smtClean="0"/>
              <a:t>	N</a:t>
            </a:r>
            <a:r>
              <a:rPr lang="en-US" sz="1800" dirty="0" smtClean="0"/>
              <a:t>et-baryon, net-charge and net-strangeness, </a:t>
            </a:r>
            <a:r>
              <a:rPr lang="en-US" sz="1800" b="1" dirty="0" smtClean="0">
                <a:solidFill>
                  <a:srgbClr val="0000FF"/>
                </a:solidFill>
              </a:rPr>
              <a:t>are predicted to be sensitive to the correlation length of hot dense matter </a:t>
            </a:r>
            <a:r>
              <a:rPr lang="en-US" sz="1800" dirty="0" smtClean="0"/>
              <a:t>created in the collisions [1]</a:t>
            </a:r>
            <a:r>
              <a:rPr lang="en-US" sz="1800" b="1" dirty="0" smtClean="0">
                <a:solidFill>
                  <a:srgbClr val="0000FF"/>
                </a:solidFill>
              </a:rPr>
              <a:t>, </a:t>
            </a:r>
          </a:p>
          <a:p>
            <a:pPr marL="0" indent="0">
              <a:buNone/>
            </a:pPr>
            <a:r>
              <a:rPr lang="en-US" sz="2000" dirty="0" smtClean="0"/>
              <a:t>	Ratios </a:t>
            </a:r>
            <a:r>
              <a:rPr lang="en-US" sz="2000" dirty="0"/>
              <a:t>of </a:t>
            </a:r>
            <a:r>
              <a:rPr lang="en-US" sz="2000" dirty="0" err="1"/>
              <a:t>cumulants</a:t>
            </a:r>
            <a:r>
              <a:rPr lang="en-US" sz="2000" dirty="0"/>
              <a:t> 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2</a:t>
            </a:r>
            <a:r>
              <a:rPr lang="en-US" sz="2000" dirty="0"/>
              <a:t>/C</a:t>
            </a:r>
            <a:r>
              <a:rPr lang="en-US" sz="2000" baseline="-25000" dirty="0"/>
              <a:t>1</a:t>
            </a:r>
            <a:r>
              <a:rPr lang="en-US" sz="2000" dirty="0"/>
              <a:t>=</a:t>
            </a:r>
            <a:r>
              <a:rPr lang="mr-IN" sz="2000" dirty="0"/>
              <a:t>σ</a:t>
            </a:r>
            <a:r>
              <a:rPr lang="mr-IN" sz="2000" baseline="30000" dirty="0"/>
              <a:t>2</a:t>
            </a:r>
            <a:r>
              <a:rPr lang="en-US" sz="2000" dirty="0"/>
              <a:t>/</a:t>
            </a:r>
            <a:r>
              <a:rPr lang="mr-IN" sz="2000" dirty="0"/>
              <a:t>M, C</a:t>
            </a:r>
            <a:r>
              <a:rPr lang="mr-IN" sz="2000" baseline="-25000" dirty="0"/>
              <a:t>3</a:t>
            </a:r>
            <a:r>
              <a:rPr lang="en-US" sz="2000" dirty="0"/>
              <a:t>/</a:t>
            </a:r>
            <a:r>
              <a:rPr lang="mr-IN" sz="2000" dirty="0"/>
              <a:t>C</a:t>
            </a:r>
            <a:r>
              <a:rPr lang="mr-IN" sz="2000" baseline="-25000" dirty="0"/>
              <a:t>2</a:t>
            </a:r>
            <a:r>
              <a:rPr lang="en-US" sz="2000" dirty="0"/>
              <a:t>.=</a:t>
            </a:r>
            <a:r>
              <a:rPr lang="en-US" sz="2000" dirty="0" err="1"/>
              <a:t>Sσ</a:t>
            </a:r>
            <a:r>
              <a:rPr lang="en-US" sz="2000" dirty="0"/>
              <a:t>, and </a:t>
            </a:r>
            <a:r>
              <a:rPr lang="mr-IN" sz="2000" dirty="0">
                <a:solidFill>
                  <a:srgbClr val="FF0000"/>
                </a:solidFill>
              </a:rPr>
              <a:t>C</a:t>
            </a:r>
            <a:r>
              <a:rPr lang="mr-IN" sz="2000" baseline="-25000" dirty="0">
                <a:solidFill>
                  <a:srgbClr val="FF0000"/>
                </a:solidFill>
              </a:rPr>
              <a:t>4</a:t>
            </a:r>
            <a:r>
              <a:rPr lang="en-US" sz="2000" dirty="0">
                <a:solidFill>
                  <a:srgbClr val="FF0000"/>
                </a:solidFill>
              </a:rPr>
              <a:t>/</a:t>
            </a:r>
            <a:r>
              <a:rPr lang="mr-IN" sz="2000" dirty="0">
                <a:solidFill>
                  <a:srgbClr val="FF0000"/>
                </a:solidFill>
              </a:rPr>
              <a:t>C</a:t>
            </a:r>
            <a:r>
              <a:rPr lang="mr-IN" sz="2000" baseline="-25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FF0000"/>
                </a:solidFill>
              </a:rPr>
              <a:t> =</a:t>
            </a:r>
            <a:r>
              <a:rPr lang="el-GR" sz="2000" dirty="0" smtClean="0">
                <a:solidFill>
                  <a:srgbClr val="FF0000"/>
                </a:solidFill>
              </a:rPr>
              <a:t>κσ</a:t>
            </a:r>
            <a:r>
              <a:rPr lang="el-GR" sz="2000" baseline="30000" dirty="0" smtClean="0">
                <a:solidFill>
                  <a:srgbClr val="FF0000"/>
                </a:solidFill>
              </a:rPr>
              <a:t>2</a:t>
            </a:r>
            <a:r>
              <a:rPr lang="en-US" sz="2000" baseline="30000" dirty="0" smtClean="0">
                <a:solidFill>
                  <a:srgbClr val="FF0000"/>
                </a:solidFill>
              </a:rPr>
              <a:t> </a:t>
            </a:r>
            <a:r>
              <a:rPr lang="en-US" sz="2000" dirty="0"/>
              <a:t>were used </a:t>
            </a:r>
            <a:r>
              <a:rPr lang="en-US" sz="2000" dirty="0">
                <a:solidFill>
                  <a:srgbClr val="000000"/>
                </a:solidFill>
              </a:rPr>
              <a:t>to reduce the volume </a:t>
            </a:r>
            <a:r>
              <a:rPr lang="en-US" sz="2000" dirty="0" smtClean="0"/>
              <a:t>dependence</a:t>
            </a:r>
            <a:r>
              <a:rPr lang="en-US" sz="2000" dirty="0" smtClean="0">
                <a:solidFill>
                  <a:srgbClr val="FF0000"/>
                </a:solidFill>
              </a:rPr>
              <a:t>. </a:t>
            </a:r>
            <a:r>
              <a:rPr lang="en-US" sz="2000" b="1" dirty="0" smtClean="0">
                <a:latin typeface="+mj-lt"/>
              </a:rPr>
              <a:t>However</a:t>
            </a:r>
            <a:r>
              <a:rPr lang="en-US" sz="2000" b="1" dirty="0" smtClean="0">
                <a:latin typeface="+mj-lt"/>
              </a:rPr>
              <a:t>, </a:t>
            </a:r>
            <a:r>
              <a:rPr lang="en-US" sz="2000" b="1" dirty="0">
                <a:latin typeface="+mj-lt"/>
              </a:rPr>
              <a:t>the average values of  </a:t>
            </a:r>
            <a:r>
              <a:rPr lang="en-US" sz="2000" dirty="0" err="1">
                <a:latin typeface="+mj-lt"/>
              </a:rPr>
              <a:t>σ</a:t>
            </a:r>
            <a:r>
              <a:rPr lang="en-US" sz="2000" dirty="0">
                <a:latin typeface="+mj-lt"/>
              </a:rPr>
              <a:t>, </a:t>
            </a:r>
            <a:r>
              <a:rPr lang="en-US" sz="2000" i="1" dirty="0">
                <a:latin typeface="+mj-lt"/>
              </a:rPr>
              <a:t>S</a:t>
            </a:r>
            <a:r>
              <a:rPr lang="en-US" sz="2000" dirty="0">
                <a:latin typeface="+mj-lt"/>
              </a:rPr>
              <a:t> and</a:t>
            </a:r>
            <a:r>
              <a:rPr lang="en-US" sz="2000" i="1" dirty="0">
                <a:latin typeface="+mj-lt"/>
              </a:rPr>
              <a:t> </a:t>
            </a:r>
            <a:r>
              <a:rPr lang="en-US" sz="2000" i="1" dirty="0" smtClean="0">
                <a:latin typeface="+mj-lt"/>
              </a:rPr>
              <a:t>k </a:t>
            </a:r>
            <a:r>
              <a:rPr lang="en-US" sz="2000" b="1" dirty="0" smtClean="0">
                <a:latin typeface="+mj-lt"/>
              </a:rPr>
              <a:t>are calculated  </a:t>
            </a:r>
            <a:r>
              <a:rPr lang="en-US" sz="2000" b="1" dirty="0" smtClean="0">
                <a:latin typeface="+mj-lt"/>
              </a:rPr>
              <a:t>here assuming </a:t>
            </a:r>
            <a:r>
              <a:rPr lang="en-US" sz="2000" b="1" dirty="0" smtClean="0">
                <a:latin typeface="+mj-lt"/>
              </a:rPr>
              <a:t>the fixed value of volume V in all events!. </a:t>
            </a:r>
            <a:r>
              <a:rPr lang="en-US" sz="2000" b="1" dirty="0" smtClean="0">
                <a:latin typeface="+mj-lt"/>
              </a:rPr>
              <a:t>This is not true.</a:t>
            </a:r>
            <a:endParaRPr lang="en-US" sz="2000" b="1" dirty="0" smtClean="0">
              <a:latin typeface="+mj-lt"/>
            </a:endParaRPr>
          </a:p>
          <a:p>
            <a:pPr>
              <a:buFont typeface="Wingdings" charset="2"/>
              <a:buChar char="Ø"/>
            </a:pP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We propose to use the </a:t>
            </a:r>
            <a:r>
              <a:rPr lang="en-US" sz="2000" dirty="0">
                <a:solidFill>
                  <a:srgbClr val="FF0000"/>
                </a:solidFill>
                <a:latin typeface="+mj-lt"/>
              </a:rPr>
              <a:t> reduced </a:t>
            </a:r>
            <a:r>
              <a:rPr lang="en-US" sz="2000" dirty="0" err="1" smtClean="0">
                <a:solidFill>
                  <a:srgbClr val="FF0000"/>
                </a:solidFill>
                <a:latin typeface="+mj-lt"/>
              </a:rPr>
              <a:t>cumulants</a:t>
            </a: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, similar to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[2]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, but on the event-by-event basis, following the new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procedure  with volume (</a:t>
            </a:r>
            <a:r>
              <a:rPr lang="en-US" sz="2000" b="1" dirty="0" smtClean="0">
                <a:solidFill>
                  <a:srgbClr val="FF0000"/>
                </a:solidFill>
              </a:rPr>
              <a:t>V)</a:t>
            </a:r>
            <a:r>
              <a:rPr lang="en-US" sz="2000" b="1" baseline="30000" dirty="0" smtClean="0">
                <a:solidFill>
                  <a:srgbClr val="FF0000"/>
                </a:solidFill>
              </a:rPr>
              <a:t>r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definition [3]  in each </a:t>
            </a:r>
            <a:r>
              <a:rPr lang="en-US" sz="2000" b="1" dirty="0" err="1" smtClean="0">
                <a:solidFill>
                  <a:srgbClr val="FF0000"/>
                </a:solidFill>
              </a:rPr>
              <a:t>r</a:t>
            </a:r>
            <a:r>
              <a:rPr lang="en-US" sz="2000" b="1" baseline="30000" dirty="0" err="1" smtClean="0">
                <a:solidFill>
                  <a:srgbClr val="FF0000"/>
                </a:solidFill>
              </a:rPr>
              <a:t>th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event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:</a:t>
            </a:r>
            <a:endParaRPr lang="en-US" sz="2000" b="1" dirty="0" smtClean="0">
              <a:solidFill>
                <a:srgbClr val="FF0000"/>
              </a:solidFill>
              <a:latin typeface="+mj-lt"/>
            </a:endParaRPr>
          </a:p>
          <a:p>
            <a:pPr>
              <a:buFont typeface="Wingdings" charset="2"/>
              <a:buChar char="Ø"/>
            </a:pPr>
            <a:endParaRPr lang="en-US" sz="2000" b="1" dirty="0" smtClean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2000" dirty="0">
                <a:latin typeface="Times New Roman"/>
                <a:cs typeface="Times New Roman"/>
              </a:rPr>
              <a:t>M = &lt;N&gt; =C</a:t>
            </a:r>
            <a:r>
              <a:rPr lang="en-US" sz="2000" baseline="-25000" dirty="0">
                <a:latin typeface="Times New Roman"/>
                <a:cs typeface="Times New Roman"/>
              </a:rPr>
              <a:t>1</a:t>
            </a:r>
            <a:r>
              <a:rPr lang="en-US" sz="2000" dirty="0" smtClean="0">
                <a:latin typeface="Times New Roman"/>
                <a:cs typeface="Times New Roman"/>
              </a:rPr>
              <a:t>,                                      c1=M/V</a:t>
            </a:r>
            <a:r>
              <a:rPr lang="en-US" sz="2000" baseline="30000" dirty="0" smtClean="0">
                <a:latin typeface="Times New Roman"/>
                <a:cs typeface="Times New Roman"/>
              </a:rPr>
              <a:t>r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= &lt;</a:t>
            </a:r>
            <a:r>
              <a:rPr lang="en-US" sz="2000" dirty="0" smtClean="0">
                <a:latin typeface="Times New Roman"/>
                <a:cs typeface="Times New Roman"/>
              </a:rPr>
              <a:t>N</a:t>
            </a:r>
            <a:r>
              <a:rPr lang="en-US" sz="2000" baseline="30000" dirty="0" smtClean="0">
                <a:latin typeface="Times New Roman"/>
                <a:cs typeface="Times New Roman"/>
              </a:rPr>
              <a:t>r</a:t>
            </a:r>
            <a:r>
              <a:rPr lang="en-US" sz="2000" dirty="0" smtClean="0">
                <a:latin typeface="Times New Roman"/>
                <a:cs typeface="Times New Roman"/>
              </a:rPr>
              <a:t>/</a:t>
            </a:r>
            <a:r>
              <a:rPr lang="en-US" sz="2000" dirty="0">
                <a:latin typeface="Times New Roman"/>
                <a:cs typeface="Times New Roman"/>
              </a:rPr>
              <a:t>V</a:t>
            </a:r>
            <a:r>
              <a:rPr lang="en-US" sz="2000" baseline="30000" dirty="0">
                <a:latin typeface="Times New Roman"/>
                <a:cs typeface="Times New Roman"/>
              </a:rPr>
              <a:t>r</a:t>
            </a:r>
            <a:r>
              <a:rPr lang="en-US" sz="2000" dirty="0" smtClean="0">
                <a:latin typeface="Times New Roman"/>
                <a:cs typeface="Times New Roman"/>
              </a:rPr>
              <a:t>&gt;, </a:t>
            </a:r>
          </a:p>
          <a:p>
            <a:pPr marL="0" indent="0">
              <a:buNone/>
            </a:pPr>
            <a:r>
              <a:rPr lang="en-US" sz="2000" dirty="0" smtClean="0">
                <a:latin typeface="Times New Roman"/>
                <a:cs typeface="Times New Roman"/>
              </a:rPr>
              <a:t>δN </a:t>
            </a:r>
            <a:r>
              <a:rPr lang="en-US" sz="2000" dirty="0">
                <a:latin typeface="Times New Roman"/>
                <a:cs typeface="Times New Roman"/>
              </a:rPr>
              <a:t>=N − &lt;N</a:t>
            </a:r>
            <a:r>
              <a:rPr lang="en-US" sz="2000" dirty="0" smtClean="0">
                <a:latin typeface="Times New Roman"/>
                <a:cs typeface="Times New Roman"/>
              </a:rPr>
              <a:t>&gt;                                       </a:t>
            </a:r>
            <a:r>
              <a:rPr lang="en-US" sz="2000" dirty="0" err="1" smtClean="0">
                <a:latin typeface="Times New Roman"/>
                <a:cs typeface="Times New Roman"/>
              </a:rPr>
              <a:t>δN</a:t>
            </a:r>
            <a:r>
              <a:rPr lang="en-US" sz="2000" baseline="30000" dirty="0" err="1" smtClean="0">
                <a:latin typeface="Times New Roman"/>
                <a:cs typeface="Times New Roman"/>
              </a:rPr>
              <a:t>r</a:t>
            </a:r>
            <a:r>
              <a:rPr lang="en-US" sz="2000" baseline="30000" dirty="0" smtClean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=</a:t>
            </a:r>
            <a:r>
              <a:rPr lang="en-US" sz="2000" dirty="0" smtClean="0">
                <a:latin typeface="Times New Roman"/>
                <a:cs typeface="Times New Roman"/>
              </a:rPr>
              <a:t>N</a:t>
            </a:r>
            <a:r>
              <a:rPr lang="en-US" sz="2000" baseline="30000" dirty="0" smtClean="0">
                <a:latin typeface="Times New Roman"/>
                <a:cs typeface="Times New Roman"/>
              </a:rPr>
              <a:t>r</a:t>
            </a:r>
            <a:r>
              <a:rPr lang="en-US" sz="2000" dirty="0" smtClean="0">
                <a:latin typeface="Times New Roman"/>
                <a:cs typeface="Times New Roman"/>
              </a:rPr>
              <a:t>/</a:t>
            </a:r>
            <a:r>
              <a:rPr lang="en-US" sz="2000" dirty="0">
                <a:latin typeface="Times New Roman"/>
                <a:cs typeface="Times New Roman"/>
              </a:rPr>
              <a:t>V</a:t>
            </a:r>
            <a:r>
              <a:rPr lang="en-US" sz="2000" baseline="30000" dirty="0">
                <a:latin typeface="Times New Roman"/>
                <a:cs typeface="Times New Roman"/>
              </a:rPr>
              <a:t>r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− &lt;</a:t>
            </a:r>
            <a:r>
              <a:rPr lang="en-US" sz="2000" dirty="0" smtClean="0">
                <a:latin typeface="Times New Roman"/>
                <a:cs typeface="Times New Roman"/>
              </a:rPr>
              <a:t>N</a:t>
            </a:r>
            <a:r>
              <a:rPr lang="en-US" sz="2000" baseline="30000" dirty="0" smtClean="0">
                <a:latin typeface="Times New Roman"/>
                <a:cs typeface="Times New Roman"/>
              </a:rPr>
              <a:t>r</a:t>
            </a:r>
            <a:r>
              <a:rPr lang="en-US" sz="2000" dirty="0" smtClean="0">
                <a:latin typeface="Times New Roman"/>
                <a:cs typeface="Times New Roman"/>
              </a:rPr>
              <a:t>/</a:t>
            </a:r>
            <a:r>
              <a:rPr lang="en-US" sz="2000" dirty="0">
                <a:latin typeface="Times New Roman"/>
                <a:cs typeface="Times New Roman"/>
              </a:rPr>
              <a:t>V</a:t>
            </a:r>
            <a:r>
              <a:rPr lang="en-US" sz="2000" baseline="30000" dirty="0">
                <a:latin typeface="Times New Roman"/>
                <a:cs typeface="Times New Roman"/>
              </a:rPr>
              <a:t>r</a:t>
            </a:r>
            <a:r>
              <a:rPr lang="en-US" sz="2000" dirty="0" smtClean="0">
                <a:latin typeface="Times New Roman"/>
                <a:cs typeface="Times New Roman"/>
              </a:rPr>
              <a:t>&gt;</a:t>
            </a:r>
          </a:p>
          <a:p>
            <a:pPr marL="0" indent="0">
              <a:buNone/>
            </a:pPr>
            <a:r>
              <a:rPr lang="pl-PL" sz="2000" dirty="0">
                <a:latin typeface="Times New Roman"/>
                <a:cs typeface="Times New Roman"/>
              </a:rPr>
              <a:t>σ</a:t>
            </a:r>
            <a:r>
              <a:rPr lang="pl-PL" sz="2000" baseline="30000" dirty="0">
                <a:latin typeface="Times New Roman"/>
                <a:cs typeface="Times New Roman"/>
              </a:rPr>
              <a:t>2</a:t>
            </a:r>
            <a:r>
              <a:rPr lang="pl-PL" sz="2000" dirty="0">
                <a:latin typeface="Times New Roman"/>
                <a:cs typeface="Times New Roman"/>
              </a:rPr>
              <a:t> =&lt;(</a:t>
            </a:r>
            <a:r>
              <a:rPr lang="pl-PL" sz="2000" dirty="0" err="1">
                <a:latin typeface="Times New Roman"/>
                <a:cs typeface="Times New Roman"/>
              </a:rPr>
              <a:t>δN</a:t>
            </a:r>
            <a:r>
              <a:rPr lang="pl-PL" sz="2000" dirty="0">
                <a:latin typeface="Times New Roman"/>
                <a:cs typeface="Times New Roman"/>
              </a:rPr>
              <a:t>)</a:t>
            </a:r>
            <a:r>
              <a:rPr lang="pl-PL" sz="2000" baseline="30000" dirty="0">
                <a:latin typeface="Times New Roman"/>
                <a:cs typeface="Times New Roman"/>
              </a:rPr>
              <a:t>2</a:t>
            </a:r>
            <a:r>
              <a:rPr lang="pl-PL" sz="2000" dirty="0">
                <a:latin typeface="Times New Roman"/>
                <a:cs typeface="Times New Roman"/>
              </a:rPr>
              <a:t>&gt;=C</a:t>
            </a:r>
            <a:r>
              <a:rPr lang="pl-PL" sz="2000" baseline="-25000" dirty="0">
                <a:latin typeface="Times New Roman"/>
                <a:cs typeface="Times New Roman"/>
              </a:rPr>
              <a:t>2</a:t>
            </a:r>
            <a:r>
              <a:rPr lang="pl-PL" sz="2000" dirty="0" smtClean="0">
                <a:latin typeface="Times New Roman"/>
                <a:cs typeface="Times New Roman"/>
              </a:rPr>
              <a:t>,                                  c2=σ</a:t>
            </a:r>
            <a:r>
              <a:rPr lang="pl-PL" sz="2000" baseline="-25000" dirty="0" smtClean="0">
                <a:latin typeface="Times New Roman"/>
                <a:cs typeface="Times New Roman"/>
              </a:rPr>
              <a:t>r</a:t>
            </a:r>
            <a:r>
              <a:rPr lang="pl-PL" sz="2000" baseline="30000" dirty="0" smtClean="0">
                <a:latin typeface="Times New Roman"/>
                <a:cs typeface="Times New Roman"/>
              </a:rPr>
              <a:t>2</a:t>
            </a:r>
            <a:r>
              <a:rPr lang="pl-PL" sz="2000" dirty="0" smtClean="0">
                <a:latin typeface="Times New Roman"/>
                <a:cs typeface="Times New Roman"/>
              </a:rPr>
              <a:t> </a:t>
            </a:r>
            <a:r>
              <a:rPr lang="pl-PL" sz="2000" dirty="0">
                <a:latin typeface="Times New Roman"/>
                <a:cs typeface="Times New Roman"/>
              </a:rPr>
              <a:t>=&lt;(</a:t>
            </a:r>
            <a:r>
              <a:rPr lang="pl-PL" sz="2000" dirty="0" err="1" smtClean="0">
                <a:latin typeface="Times New Roman"/>
                <a:cs typeface="Times New Roman"/>
              </a:rPr>
              <a:t>δN</a:t>
            </a:r>
            <a:r>
              <a:rPr lang="pl-PL" sz="2000" baseline="30000" dirty="0" err="1" smtClean="0">
                <a:latin typeface="Times New Roman"/>
                <a:cs typeface="Times New Roman"/>
              </a:rPr>
              <a:t>r</a:t>
            </a:r>
            <a:r>
              <a:rPr lang="pl-PL" sz="2000" dirty="0" smtClean="0">
                <a:latin typeface="Times New Roman"/>
                <a:cs typeface="Times New Roman"/>
              </a:rPr>
              <a:t>)</a:t>
            </a:r>
            <a:r>
              <a:rPr lang="pl-PL" sz="2000" baseline="30000" dirty="0">
                <a:latin typeface="Times New Roman"/>
                <a:cs typeface="Times New Roman"/>
              </a:rPr>
              <a:t>2</a:t>
            </a:r>
            <a:r>
              <a:rPr lang="pl-PL" sz="2000" dirty="0" smtClean="0">
                <a:latin typeface="Times New Roman"/>
                <a:cs typeface="Times New Roman"/>
              </a:rPr>
              <a:t>&gt;,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pl-PL" sz="2000" dirty="0">
                <a:latin typeface="Times New Roman"/>
                <a:cs typeface="Times New Roman"/>
              </a:rPr>
              <a:t>S =&lt;(</a:t>
            </a:r>
            <a:r>
              <a:rPr lang="pl-PL" sz="2000" dirty="0" err="1">
                <a:latin typeface="Times New Roman"/>
                <a:cs typeface="Times New Roman"/>
              </a:rPr>
              <a:t>δN</a:t>
            </a:r>
            <a:r>
              <a:rPr lang="pl-PL" sz="2000" dirty="0">
                <a:latin typeface="Times New Roman"/>
                <a:cs typeface="Times New Roman"/>
              </a:rPr>
              <a:t>)</a:t>
            </a:r>
            <a:r>
              <a:rPr lang="pl-PL" sz="2000" baseline="30000" dirty="0">
                <a:latin typeface="Times New Roman"/>
                <a:cs typeface="Times New Roman"/>
              </a:rPr>
              <a:t>3</a:t>
            </a:r>
            <a:r>
              <a:rPr lang="pl-PL" sz="2000" dirty="0">
                <a:latin typeface="Times New Roman"/>
                <a:cs typeface="Times New Roman"/>
              </a:rPr>
              <a:t>&gt;/σ</a:t>
            </a:r>
            <a:r>
              <a:rPr lang="pl-PL" sz="2000" baseline="30000" dirty="0">
                <a:latin typeface="Times New Roman"/>
                <a:cs typeface="Times New Roman"/>
              </a:rPr>
              <a:t>3</a:t>
            </a:r>
            <a:r>
              <a:rPr lang="pl-PL" sz="2000" dirty="0">
                <a:latin typeface="Times New Roman"/>
                <a:cs typeface="Times New Roman"/>
              </a:rPr>
              <a:t> </a:t>
            </a:r>
            <a:r>
              <a:rPr lang="pl-PL" sz="2000" dirty="0" smtClean="0">
                <a:latin typeface="Times New Roman"/>
                <a:cs typeface="Times New Roman"/>
              </a:rPr>
              <a:t>=                                    S</a:t>
            </a:r>
            <a:r>
              <a:rPr lang="pl-PL" sz="2000" baseline="-25000" dirty="0" smtClean="0">
                <a:latin typeface="Times New Roman"/>
                <a:cs typeface="Times New Roman"/>
              </a:rPr>
              <a:t>r</a:t>
            </a:r>
            <a:r>
              <a:rPr lang="pl-PL" sz="2000" dirty="0" smtClean="0">
                <a:latin typeface="Times New Roman"/>
                <a:cs typeface="Times New Roman"/>
              </a:rPr>
              <a:t> </a:t>
            </a:r>
            <a:r>
              <a:rPr lang="pl-PL" sz="2000" dirty="0">
                <a:latin typeface="Times New Roman"/>
                <a:cs typeface="Times New Roman"/>
              </a:rPr>
              <a:t>=&lt;(</a:t>
            </a:r>
            <a:r>
              <a:rPr lang="pl-PL" sz="2000" dirty="0" err="1" smtClean="0">
                <a:latin typeface="Times New Roman"/>
                <a:cs typeface="Times New Roman"/>
              </a:rPr>
              <a:t>δN</a:t>
            </a:r>
            <a:r>
              <a:rPr lang="pl-PL" sz="2000" baseline="30000" dirty="0" err="1" smtClean="0">
                <a:latin typeface="Times New Roman"/>
                <a:cs typeface="Times New Roman"/>
              </a:rPr>
              <a:t>r</a:t>
            </a:r>
            <a:r>
              <a:rPr lang="pl-PL" sz="2000" dirty="0" smtClean="0">
                <a:latin typeface="Times New Roman"/>
                <a:cs typeface="Times New Roman"/>
              </a:rPr>
              <a:t>)</a:t>
            </a:r>
            <a:r>
              <a:rPr lang="pl-PL" sz="2000" baseline="30000" dirty="0">
                <a:latin typeface="Times New Roman"/>
                <a:cs typeface="Times New Roman"/>
              </a:rPr>
              <a:t>3</a:t>
            </a:r>
            <a:r>
              <a:rPr lang="pl-PL" sz="2000" dirty="0">
                <a:latin typeface="Times New Roman"/>
                <a:cs typeface="Times New Roman"/>
              </a:rPr>
              <a:t>&gt;/</a:t>
            </a:r>
            <a:r>
              <a:rPr lang="pl-PL" sz="2000" dirty="0" smtClean="0">
                <a:latin typeface="Times New Roman"/>
                <a:cs typeface="Times New Roman"/>
              </a:rPr>
              <a:t>σ</a:t>
            </a:r>
            <a:r>
              <a:rPr lang="pl-PL" sz="2000" baseline="-25000" dirty="0" smtClean="0">
                <a:latin typeface="Times New Roman"/>
                <a:cs typeface="Times New Roman"/>
              </a:rPr>
              <a:t>r</a:t>
            </a:r>
            <a:r>
              <a:rPr lang="pl-PL" sz="2000" baseline="30000" dirty="0" smtClean="0">
                <a:latin typeface="Times New Roman"/>
                <a:cs typeface="Times New Roman"/>
              </a:rPr>
              <a:t>3</a:t>
            </a:r>
            <a:r>
              <a:rPr lang="pl-PL" sz="2000" dirty="0" smtClean="0">
                <a:latin typeface="Times New Roman"/>
                <a:cs typeface="Times New Roman"/>
              </a:rPr>
              <a:t> ,</a:t>
            </a:r>
            <a:endParaRPr lang="pl-PL" sz="20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pl-PL" sz="2000" dirty="0" smtClean="0">
                <a:latin typeface="Times New Roman"/>
                <a:cs typeface="Times New Roman"/>
              </a:rPr>
              <a:t>=</a:t>
            </a:r>
            <a:r>
              <a:rPr lang="pl-PL" sz="2000" dirty="0">
                <a:latin typeface="Times New Roman"/>
                <a:cs typeface="Times New Roman"/>
              </a:rPr>
              <a:t>C</a:t>
            </a:r>
            <a:r>
              <a:rPr lang="pl-PL" sz="2000" baseline="-25000" dirty="0">
                <a:latin typeface="Times New Roman"/>
                <a:cs typeface="Times New Roman"/>
              </a:rPr>
              <a:t>3</a:t>
            </a:r>
            <a:r>
              <a:rPr lang="pl-PL" sz="2000" dirty="0">
                <a:latin typeface="Times New Roman"/>
                <a:cs typeface="Times New Roman"/>
              </a:rPr>
              <a:t>/C</a:t>
            </a:r>
            <a:r>
              <a:rPr lang="pl-PL" sz="2000" baseline="-25000" dirty="0">
                <a:latin typeface="Times New Roman"/>
                <a:cs typeface="Times New Roman"/>
              </a:rPr>
              <a:t>2</a:t>
            </a:r>
            <a:r>
              <a:rPr lang="pl-PL" sz="2000" baseline="30000" dirty="0">
                <a:latin typeface="Times New Roman"/>
                <a:cs typeface="Times New Roman"/>
              </a:rPr>
              <a:t>3/2</a:t>
            </a:r>
            <a:r>
              <a:rPr lang="pl-PL" sz="2000" dirty="0" smtClean="0">
                <a:latin typeface="Times New Roman"/>
                <a:cs typeface="Times New Roman"/>
              </a:rPr>
              <a:t>,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pl-PL" sz="20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tr-TR" sz="2000" dirty="0" smtClean="0">
                <a:latin typeface="Times New Roman"/>
                <a:cs typeface="Times New Roman"/>
              </a:rPr>
              <a:t>k</a:t>
            </a:r>
            <a:r>
              <a:rPr lang="tr-TR" sz="2000" dirty="0">
                <a:latin typeface="Times New Roman"/>
                <a:cs typeface="Times New Roman"/>
              </a:rPr>
              <a:t>=&lt;(</a:t>
            </a:r>
            <a:r>
              <a:rPr lang="tr-TR" sz="2000" dirty="0" err="1">
                <a:latin typeface="Times New Roman"/>
                <a:cs typeface="Times New Roman"/>
              </a:rPr>
              <a:t>δN</a:t>
            </a:r>
            <a:r>
              <a:rPr lang="tr-TR" sz="2000" dirty="0">
                <a:latin typeface="Times New Roman"/>
                <a:cs typeface="Times New Roman"/>
              </a:rPr>
              <a:t>)</a:t>
            </a:r>
            <a:r>
              <a:rPr lang="tr-TR" sz="2000" baseline="30000" dirty="0">
                <a:latin typeface="Times New Roman"/>
                <a:cs typeface="Times New Roman"/>
              </a:rPr>
              <a:t>4</a:t>
            </a:r>
            <a:r>
              <a:rPr lang="tr-TR" sz="2000" dirty="0">
                <a:latin typeface="Times New Roman"/>
                <a:cs typeface="Times New Roman"/>
              </a:rPr>
              <a:t>&gt;/σ</a:t>
            </a:r>
            <a:r>
              <a:rPr lang="tr-TR" sz="2000" baseline="30000" dirty="0">
                <a:latin typeface="Times New Roman"/>
                <a:cs typeface="Times New Roman"/>
              </a:rPr>
              <a:t>4</a:t>
            </a:r>
            <a:r>
              <a:rPr lang="tr-TR" sz="2000" dirty="0">
                <a:latin typeface="Times New Roman"/>
                <a:cs typeface="Times New Roman"/>
              </a:rPr>
              <a:t> − 3 </a:t>
            </a:r>
            <a:r>
              <a:rPr lang="tr-TR" sz="2000" dirty="0" smtClean="0">
                <a:latin typeface="Times New Roman"/>
                <a:cs typeface="Times New Roman"/>
              </a:rPr>
              <a:t>=</a:t>
            </a:r>
            <a:r>
              <a:rPr lang="tr-TR" sz="2000" dirty="0">
                <a:latin typeface="Times New Roman"/>
                <a:cs typeface="Times New Roman"/>
              </a:rPr>
              <a:t> =C</a:t>
            </a:r>
            <a:r>
              <a:rPr lang="tr-TR" sz="2000" baseline="-25000" dirty="0">
                <a:latin typeface="Times New Roman"/>
                <a:cs typeface="Times New Roman"/>
              </a:rPr>
              <a:t>4</a:t>
            </a:r>
            <a:r>
              <a:rPr lang="tr-TR" sz="2000" dirty="0">
                <a:latin typeface="Times New Roman"/>
                <a:cs typeface="Times New Roman"/>
              </a:rPr>
              <a:t>/</a:t>
            </a:r>
            <a:r>
              <a:rPr lang="tr-TR" sz="2000" dirty="0" smtClean="0">
                <a:latin typeface="Times New Roman"/>
                <a:cs typeface="Times New Roman"/>
              </a:rPr>
              <a:t>C</a:t>
            </a:r>
            <a:r>
              <a:rPr lang="tr-TR" sz="2000" baseline="-25000" dirty="0" smtClean="0">
                <a:latin typeface="Times New Roman"/>
                <a:cs typeface="Times New Roman"/>
              </a:rPr>
              <a:t>2</a:t>
            </a:r>
            <a:r>
              <a:rPr lang="tr-TR" sz="2000" baseline="30000" dirty="0" smtClean="0">
                <a:latin typeface="Times New Roman"/>
                <a:cs typeface="Times New Roman"/>
              </a:rPr>
              <a:t>2                           </a:t>
            </a:r>
            <a:r>
              <a:rPr lang="tr-TR" sz="2000" dirty="0" err="1" smtClean="0">
                <a:latin typeface="Times New Roman"/>
                <a:cs typeface="Times New Roman"/>
              </a:rPr>
              <a:t>k</a:t>
            </a:r>
            <a:r>
              <a:rPr lang="tr-TR" sz="2000" baseline="-25000" dirty="0" err="1" smtClean="0">
                <a:latin typeface="Times New Roman"/>
                <a:cs typeface="Times New Roman"/>
              </a:rPr>
              <a:t>r</a:t>
            </a:r>
            <a:r>
              <a:rPr lang="tr-TR" sz="2000" dirty="0" smtClean="0">
                <a:latin typeface="Times New Roman"/>
                <a:cs typeface="Times New Roman"/>
              </a:rPr>
              <a:t>=</a:t>
            </a:r>
            <a:r>
              <a:rPr lang="tr-TR" sz="2000" dirty="0">
                <a:latin typeface="Times New Roman"/>
                <a:cs typeface="Times New Roman"/>
              </a:rPr>
              <a:t>&lt;(</a:t>
            </a:r>
            <a:r>
              <a:rPr lang="tr-TR" sz="2000" dirty="0" err="1" smtClean="0">
                <a:latin typeface="Times New Roman"/>
                <a:cs typeface="Times New Roman"/>
              </a:rPr>
              <a:t>δN</a:t>
            </a:r>
            <a:r>
              <a:rPr lang="tr-TR" sz="2000" baseline="30000" dirty="0" err="1" smtClean="0">
                <a:latin typeface="Times New Roman"/>
                <a:cs typeface="Times New Roman"/>
              </a:rPr>
              <a:t>r</a:t>
            </a:r>
            <a:r>
              <a:rPr lang="tr-TR" sz="2000" dirty="0" smtClean="0">
                <a:latin typeface="Times New Roman"/>
                <a:cs typeface="Times New Roman"/>
              </a:rPr>
              <a:t>)</a:t>
            </a:r>
            <a:r>
              <a:rPr lang="tr-TR" sz="2000" baseline="30000" dirty="0">
                <a:latin typeface="Times New Roman"/>
                <a:cs typeface="Times New Roman"/>
              </a:rPr>
              <a:t>4</a:t>
            </a:r>
            <a:r>
              <a:rPr lang="tr-TR" sz="2000" dirty="0">
                <a:latin typeface="Times New Roman"/>
                <a:cs typeface="Times New Roman"/>
              </a:rPr>
              <a:t>&gt;/</a:t>
            </a:r>
            <a:r>
              <a:rPr lang="tr-TR" sz="2000" dirty="0" smtClean="0">
                <a:latin typeface="Times New Roman"/>
                <a:cs typeface="Times New Roman"/>
              </a:rPr>
              <a:t>σ</a:t>
            </a:r>
            <a:r>
              <a:rPr lang="tr-TR" sz="2000" baseline="-25000" dirty="0" smtClean="0">
                <a:latin typeface="Times New Roman"/>
                <a:cs typeface="Times New Roman"/>
              </a:rPr>
              <a:t>r</a:t>
            </a:r>
            <a:r>
              <a:rPr lang="tr-TR" sz="2000" baseline="30000" dirty="0" smtClean="0">
                <a:latin typeface="Times New Roman"/>
                <a:cs typeface="Times New Roman"/>
              </a:rPr>
              <a:t>4</a:t>
            </a:r>
            <a:r>
              <a:rPr lang="tr-TR" sz="2000" dirty="0" smtClean="0">
                <a:latin typeface="Times New Roman"/>
                <a:cs typeface="Times New Roman"/>
              </a:rPr>
              <a:t> </a:t>
            </a:r>
            <a:r>
              <a:rPr lang="tr-TR" sz="2000" dirty="0">
                <a:latin typeface="Times New Roman"/>
                <a:cs typeface="Times New Roman"/>
              </a:rPr>
              <a:t>− </a:t>
            </a:r>
            <a:r>
              <a:rPr lang="tr-TR" sz="2000" dirty="0" smtClean="0">
                <a:latin typeface="Times New Roman"/>
                <a:cs typeface="Times New Roman"/>
              </a:rPr>
              <a:t>3</a:t>
            </a:r>
            <a:endParaRPr lang="pl-PL" sz="20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tr-TR" sz="2000" dirty="0" smtClean="0">
                <a:latin typeface="Times New Roman"/>
                <a:cs typeface="Times New Roman"/>
              </a:rPr>
              <a:t>                                                                 </a:t>
            </a:r>
            <a:endParaRPr lang="pl-PL" sz="20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0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E8156-41CA-4243-A2EA-A419F1929A78}" type="slidenum">
              <a:rPr lang="ru-RU" smtClean="0"/>
              <a:pPr/>
              <a:t>1</a:t>
            </a:fld>
            <a:endParaRPr lang="ru-RU"/>
          </a:p>
        </p:txBody>
      </p:sp>
      <p:cxnSp>
        <p:nvCxnSpPr>
          <p:cNvPr id="5" name="Straight Connector 4"/>
          <p:cNvCxnSpPr/>
          <p:nvPr/>
        </p:nvCxnSpPr>
        <p:spPr>
          <a:xfrm>
            <a:off x="196944" y="1268760"/>
            <a:ext cx="8263994" cy="0"/>
          </a:xfrm>
          <a:prstGeom prst="line">
            <a:avLst/>
          </a:prstGeom>
          <a:ln w="50800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98728" y="5626894"/>
            <a:ext cx="858807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[1</a:t>
            </a:r>
            <a:r>
              <a:rPr lang="en-US" sz="1400" dirty="0" smtClean="0"/>
              <a:t>] [1] </a:t>
            </a:r>
            <a:r>
              <a:rPr lang="fi-FI" sz="1400" dirty="0" smtClean="0"/>
              <a:t>M. A. </a:t>
            </a:r>
            <a:r>
              <a:rPr lang="fi-FI" sz="1400" dirty="0" err="1" smtClean="0"/>
              <a:t>Stephanov</a:t>
            </a:r>
            <a:r>
              <a:rPr lang="fi-FI" sz="1400" dirty="0" smtClean="0"/>
              <a:t>, </a:t>
            </a:r>
            <a:r>
              <a:rPr lang="fi-FI" sz="1400" dirty="0" err="1" smtClean="0"/>
              <a:t>Phys</a:t>
            </a:r>
            <a:r>
              <a:rPr lang="fi-FI" sz="1400" dirty="0" smtClean="0"/>
              <a:t>. </a:t>
            </a:r>
            <a:r>
              <a:rPr lang="fi-FI" sz="1400" dirty="0" err="1" smtClean="0"/>
              <a:t>Rev</a:t>
            </a:r>
            <a:r>
              <a:rPr lang="fi-FI" sz="1400" dirty="0" smtClean="0"/>
              <a:t>. </a:t>
            </a:r>
            <a:r>
              <a:rPr lang="fi-FI" sz="1400" dirty="0" err="1" smtClean="0"/>
              <a:t>Lett</a:t>
            </a:r>
            <a:r>
              <a:rPr lang="fi-FI" sz="1400" dirty="0" smtClean="0"/>
              <a:t>. 102, 032301 (2009).</a:t>
            </a:r>
            <a:endParaRPr lang="en-US" sz="1400" dirty="0" smtClean="0"/>
          </a:p>
          <a:p>
            <a:r>
              <a:rPr lang="en-US" sz="1400" dirty="0" smtClean="0"/>
              <a:t>[2]  </a:t>
            </a:r>
            <a:r>
              <a:rPr lang="en-US" sz="1400" dirty="0"/>
              <a:t>V. </a:t>
            </a:r>
            <a:r>
              <a:rPr lang="en-US" sz="1400" dirty="0" err="1" smtClean="0"/>
              <a:t>Skokov</a:t>
            </a:r>
            <a:r>
              <a:rPr lang="en-US" sz="1400" dirty="0" smtClean="0"/>
              <a:t>,   </a:t>
            </a:r>
            <a:r>
              <a:rPr lang="en-US" sz="1400" dirty="0"/>
              <a:t>B. </a:t>
            </a:r>
            <a:r>
              <a:rPr lang="en-US" sz="1400" dirty="0" err="1" smtClean="0"/>
              <a:t>Friman</a:t>
            </a:r>
            <a:r>
              <a:rPr lang="en-US" sz="1400" dirty="0" smtClean="0"/>
              <a:t> </a:t>
            </a:r>
            <a:r>
              <a:rPr lang="en-US" sz="1400" dirty="0"/>
              <a:t>and K. </a:t>
            </a:r>
            <a:r>
              <a:rPr lang="en-US" sz="1400" dirty="0" err="1" smtClean="0"/>
              <a:t>Redlich</a:t>
            </a:r>
            <a:r>
              <a:rPr lang="en-US" sz="1400" dirty="0" smtClean="0"/>
              <a:t>, </a:t>
            </a:r>
            <a:r>
              <a:rPr lang="en-US" sz="1400" dirty="0"/>
              <a:t>“Volume fluctuations and higher order </a:t>
            </a:r>
            <a:r>
              <a:rPr lang="en-US" sz="1400" dirty="0" err="1"/>
              <a:t>cumulants</a:t>
            </a:r>
            <a:r>
              <a:rPr lang="en-US" sz="1400" dirty="0"/>
              <a:t> of the net baryon number</a:t>
            </a:r>
            <a:r>
              <a:rPr lang="is-IS" sz="1400" dirty="0"/>
              <a:t>”. </a:t>
            </a:r>
            <a:r>
              <a:rPr lang="de-DE" sz="1400" dirty="0"/>
              <a:t>arXiv:</a:t>
            </a:r>
            <a:r>
              <a:rPr lang="de-DE" sz="1400" dirty="0" smtClean="0"/>
              <a:t>1205.4756v2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[3] K. </a:t>
            </a:r>
            <a:r>
              <a:rPr lang="en-US" sz="1400" dirty="0" err="1" smtClean="0">
                <a:solidFill>
                  <a:srgbClr val="FF0000"/>
                </a:solidFill>
              </a:rPr>
              <a:t>Galaktionov</a:t>
            </a:r>
            <a:r>
              <a:rPr lang="en-US" sz="1400" dirty="0" smtClean="0">
                <a:solidFill>
                  <a:srgbClr val="FF0000"/>
                </a:solidFill>
              </a:rPr>
              <a:t>,</a:t>
            </a:r>
            <a:r>
              <a:rPr lang="en-US" sz="1400" i="1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V. </a:t>
            </a:r>
            <a:r>
              <a:rPr lang="en-US" sz="1400" dirty="0" err="1" smtClean="0">
                <a:solidFill>
                  <a:srgbClr val="FF0000"/>
                </a:solidFill>
              </a:rPr>
              <a:t>Rudnev</a:t>
            </a:r>
            <a:r>
              <a:rPr lang="en-US" sz="1400" i="1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, and F. </a:t>
            </a:r>
            <a:r>
              <a:rPr lang="en-US" sz="1400" dirty="0" err="1" smtClean="0">
                <a:solidFill>
                  <a:srgbClr val="FF0000"/>
                </a:solidFill>
              </a:rPr>
              <a:t>Valiev</a:t>
            </a:r>
            <a:r>
              <a:rPr lang="en-US" sz="1400" dirty="0" smtClean="0">
                <a:solidFill>
                  <a:srgbClr val="FF0000"/>
                </a:solidFill>
              </a:rPr>
              <a:t> , “Application of Neural Networks for Event-by-Event Evaluation of the Impact Parameter “</a:t>
            </a:r>
            <a:r>
              <a:rPr lang="en-US" sz="1400" i="1" dirty="0" smtClean="0">
                <a:solidFill>
                  <a:srgbClr val="FF0000"/>
                </a:solidFill>
              </a:rPr>
              <a:t>, </a:t>
            </a:r>
            <a:r>
              <a:rPr lang="en-US" sz="1400" dirty="0" smtClean="0">
                <a:solidFill>
                  <a:srgbClr val="FF0000"/>
                </a:solidFill>
              </a:rPr>
              <a:t>Physics of Particles and Nuclei, 2023, Vol. 54, No. 3, pp. 446–448. 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689600" y="2996952"/>
            <a:ext cx="3346374" cy="27494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en-US" sz="1400" b="1" dirty="0">
                <a:solidFill>
                  <a:srgbClr val="FF0000"/>
                </a:solidFill>
              </a:rPr>
              <a:t>We assume that </a:t>
            </a:r>
            <a:r>
              <a:rPr lang="en-US" sz="1400" b="1" dirty="0" smtClean="0">
                <a:solidFill>
                  <a:srgbClr val="FF0000"/>
                </a:solidFill>
              </a:rPr>
              <a:t>for any </a:t>
            </a:r>
            <a:r>
              <a:rPr lang="en-US" sz="1400" b="1" dirty="0" err="1" smtClean="0">
                <a:solidFill>
                  <a:srgbClr val="FF0000"/>
                </a:solidFill>
              </a:rPr>
              <a:t>r</a:t>
            </a:r>
            <a:r>
              <a:rPr lang="en-US" sz="1400" b="1" baseline="30000" dirty="0" err="1" smtClean="0">
                <a:solidFill>
                  <a:srgbClr val="FF0000"/>
                </a:solidFill>
              </a:rPr>
              <a:t>th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</a:rPr>
              <a:t>event.  in the selected class of centrality,</a:t>
            </a:r>
            <a:endParaRPr lang="en-US" sz="1400" b="1" dirty="0" smtClean="0">
              <a:solidFill>
                <a:srgbClr val="FF0000"/>
              </a:solidFill>
            </a:endParaRPr>
          </a:p>
          <a:p>
            <a:r>
              <a:rPr lang="en-US" sz="1400" b="1" dirty="0" smtClean="0">
                <a:solidFill>
                  <a:srgbClr val="FF0000"/>
                </a:solidFill>
              </a:rPr>
              <a:t>the relevant mean volume </a:t>
            </a:r>
            <a:r>
              <a:rPr lang="en-US" sz="1400" b="1" dirty="0" err="1" smtClean="0">
                <a:solidFill>
                  <a:srgbClr val="FF0000"/>
                </a:solidFill>
              </a:rPr>
              <a:t>V</a:t>
            </a:r>
            <a:r>
              <a:rPr lang="en-US" sz="1400" b="1" baseline="30000" dirty="0" err="1" smtClean="0">
                <a:solidFill>
                  <a:srgbClr val="FF0000"/>
                </a:solidFill>
              </a:rPr>
              <a:t>r</a:t>
            </a:r>
            <a:r>
              <a:rPr lang="en-US" sz="1400" b="1" dirty="0" smtClean="0">
                <a:solidFill>
                  <a:srgbClr val="FF0000"/>
                </a:solidFill>
              </a:rPr>
              <a:t> is proportional to the mean number of participants &lt;</a:t>
            </a:r>
            <a:r>
              <a:rPr lang="en-US" sz="1400" b="1" dirty="0" err="1" smtClean="0">
                <a:solidFill>
                  <a:srgbClr val="FF0000"/>
                </a:solidFill>
              </a:rPr>
              <a:t>N</a:t>
            </a:r>
            <a:r>
              <a:rPr lang="en-US" sz="1400" b="1" baseline="30000" dirty="0" err="1" smtClean="0">
                <a:solidFill>
                  <a:srgbClr val="FF0000"/>
                </a:solidFill>
              </a:rPr>
              <a:t>r</a:t>
            </a:r>
            <a:r>
              <a:rPr lang="en-US" sz="1400" b="1" baseline="-25000" dirty="0" err="1" smtClean="0">
                <a:solidFill>
                  <a:srgbClr val="FF0000"/>
                </a:solidFill>
              </a:rPr>
              <a:t>part</a:t>
            </a:r>
            <a:r>
              <a:rPr lang="en-US" sz="1400" b="1" baseline="-25000" dirty="0" smtClean="0">
                <a:solidFill>
                  <a:srgbClr val="FF0000"/>
                </a:solidFill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</a:rPr>
              <a:t>&gt; :</a:t>
            </a:r>
          </a:p>
          <a:p>
            <a:r>
              <a:rPr lang="en-US" sz="1400" b="1" dirty="0" smtClean="0">
                <a:solidFill>
                  <a:srgbClr val="FF0000"/>
                </a:solidFill>
              </a:rPr>
              <a:t>                           </a:t>
            </a:r>
            <a:r>
              <a:rPr lang="en-US" sz="1400" b="1" dirty="0" smtClean="0">
                <a:solidFill>
                  <a:srgbClr val="FF0000"/>
                </a:solidFill>
              </a:rPr>
              <a:t>  </a:t>
            </a:r>
            <a:r>
              <a:rPr lang="en-US" sz="1400" b="1" dirty="0" err="1" smtClean="0">
                <a:solidFill>
                  <a:srgbClr val="FF0000"/>
                </a:solidFill>
              </a:rPr>
              <a:t>V</a:t>
            </a:r>
            <a:r>
              <a:rPr lang="en-US" sz="1400" b="1" baseline="30000" dirty="0" err="1" smtClean="0">
                <a:solidFill>
                  <a:srgbClr val="FF0000"/>
                </a:solidFill>
              </a:rPr>
              <a:t>r</a:t>
            </a:r>
            <a:r>
              <a:rPr lang="en-US" sz="1400" b="1" dirty="0" smtClean="0">
                <a:solidFill>
                  <a:srgbClr val="FF0000"/>
                </a:solidFill>
              </a:rPr>
              <a:t> = &lt;</a:t>
            </a:r>
            <a:r>
              <a:rPr lang="en-US" sz="1400" b="1" dirty="0" err="1" smtClean="0">
                <a:solidFill>
                  <a:srgbClr val="FF0000"/>
                </a:solidFill>
              </a:rPr>
              <a:t>N</a:t>
            </a:r>
            <a:r>
              <a:rPr lang="en-US" sz="1400" b="1" baseline="30000" dirty="0" err="1" smtClean="0">
                <a:solidFill>
                  <a:srgbClr val="FF0000"/>
                </a:solidFill>
              </a:rPr>
              <a:t>r</a:t>
            </a:r>
            <a:r>
              <a:rPr lang="en-US" sz="1400" b="1" baseline="-25000" dirty="0" err="1" smtClean="0">
                <a:solidFill>
                  <a:srgbClr val="FF0000"/>
                </a:solidFill>
              </a:rPr>
              <a:t>part</a:t>
            </a:r>
            <a:r>
              <a:rPr lang="en-US" sz="1400" b="1" baseline="-25000" dirty="0" smtClean="0">
                <a:solidFill>
                  <a:srgbClr val="FF0000"/>
                </a:solidFill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</a:rPr>
              <a:t>&gt;V</a:t>
            </a:r>
            <a:r>
              <a:rPr lang="en-US" sz="1400" b="1" baseline="-25000" dirty="0" smtClean="0">
                <a:solidFill>
                  <a:srgbClr val="FF0000"/>
                </a:solidFill>
              </a:rPr>
              <a:t>0</a:t>
            </a:r>
          </a:p>
          <a:p>
            <a:r>
              <a:rPr lang="en-US" sz="1400" b="1" dirty="0" smtClean="0">
                <a:solidFill>
                  <a:srgbClr val="FF0000"/>
                </a:solidFill>
              </a:rPr>
              <a:t>    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/>
              <a:t>Here a volume factor </a:t>
            </a:r>
            <a:r>
              <a:rPr lang="fr-FR" sz="1400" dirty="0" smtClean="0"/>
              <a:t> V</a:t>
            </a:r>
            <a:r>
              <a:rPr lang="fr-FR" sz="1400" baseline="-25000" dirty="0" smtClean="0"/>
              <a:t>0</a:t>
            </a:r>
            <a:r>
              <a:rPr lang="fr-FR" sz="1400" dirty="0" smtClean="0"/>
              <a:t> = 2.83 fm</a:t>
            </a:r>
            <a:r>
              <a:rPr lang="fr-FR" sz="1400" baseline="30000" dirty="0" smtClean="0"/>
              <a:t>3 </a:t>
            </a:r>
            <a:r>
              <a:rPr lang="fr-FR" sz="1400" dirty="0" smtClean="0"/>
              <a:t>(</a:t>
            </a:r>
            <a:r>
              <a:rPr lang="fr-FR" sz="1400" dirty="0" err="1" smtClean="0"/>
              <a:t>see</a:t>
            </a:r>
            <a:r>
              <a:rPr lang="fr-FR" sz="1400" dirty="0" smtClean="0"/>
              <a:t> in [1])</a:t>
            </a:r>
            <a:r>
              <a:rPr lang="fr-FR" sz="1400" b="1" dirty="0" smtClean="0"/>
              <a:t>.</a:t>
            </a:r>
          </a:p>
          <a:p>
            <a:endParaRPr lang="fr-FR" sz="1400" b="1" baseline="30000" dirty="0">
              <a:solidFill>
                <a:srgbClr val="FF0000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en-US" sz="1400" b="1" dirty="0" smtClean="0">
                <a:solidFill>
                  <a:srgbClr val="FF0000"/>
                </a:solidFill>
              </a:rPr>
              <a:t>Thus we obtain the reduced deviation</a:t>
            </a:r>
          </a:p>
          <a:p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δN</a:t>
            </a:r>
            <a:r>
              <a:rPr lang="en-US" sz="1400" b="1" baseline="30000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lang="en-US" sz="1400" b="1" baseline="30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=N</a:t>
            </a:r>
            <a:r>
              <a:rPr lang="en-US" sz="1400" b="1" baseline="30000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lang="en-US"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/</a:t>
            </a:r>
            <a:r>
              <a:rPr lang="en-US" sz="1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lang="en-US" sz="1400" b="1" baseline="30000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lang="en-US"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− &lt;N</a:t>
            </a:r>
            <a:r>
              <a:rPr lang="en-US" sz="1400" b="1" baseline="30000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lang="en-US"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/</a:t>
            </a:r>
            <a:r>
              <a:rPr lang="en-US" sz="1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lang="en-US" sz="1400" b="1" baseline="30000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lang="en-US" sz="1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&gt; for the relevant </a:t>
            </a:r>
          </a:p>
          <a:p>
            <a:r>
              <a:rPr lang="en-US"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distribution    of conserved quantity N</a:t>
            </a:r>
            <a:r>
              <a:rPr lang="en-US" sz="1400" b="1" baseline="30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endParaRPr lang="en-US" sz="1400" b="1" baseline="300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Ø"/>
            </a:pPr>
            <a:endParaRPr lang="en-US" sz="1400" b="1" baseline="30000" dirty="0">
              <a:solidFill>
                <a:srgbClr val="FF0000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1979374" y="3429000"/>
            <a:ext cx="810195" cy="70065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39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996" y="-243408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Times New Roman"/>
                <a:cs typeface="Times New Roman"/>
              </a:rPr>
              <a:t/>
            </a:r>
            <a:br>
              <a:rPr lang="en-US" sz="4000" dirty="0" smtClean="0">
                <a:latin typeface="Times New Roman"/>
                <a:cs typeface="Times New Roman"/>
              </a:rPr>
            </a:br>
            <a:r>
              <a:rPr lang="en-US" sz="4000" dirty="0">
                <a:solidFill>
                  <a:srgbClr val="0000FF"/>
                </a:solidFill>
              </a:rPr>
              <a:t>C</a:t>
            </a:r>
            <a:r>
              <a:rPr lang="en-US" sz="4000" dirty="0" smtClean="0">
                <a:solidFill>
                  <a:srgbClr val="0000FF"/>
                </a:solidFill>
              </a:rPr>
              <a:t>areful </a:t>
            </a:r>
            <a:r>
              <a:rPr lang="en-US" sz="4000" dirty="0" smtClean="0">
                <a:solidFill>
                  <a:srgbClr val="0000FF"/>
                </a:solidFill>
              </a:rPr>
              <a:t>centrality selection</a:t>
            </a:r>
            <a:r>
              <a:rPr lang="en-US" sz="3200" dirty="0" smtClean="0">
                <a:solidFill>
                  <a:srgbClr val="0000FF"/>
                </a:solidFill>
                <a:latin typeface="Times New Roman"/>
                <a:cs typeface="Times New Roman"/>
              </a:rPr>
              <a:t/>
            </a:r>
            <a:br>
              <a:rPr lang="en-US" sz="3200" dirty="0" smtClean="0">
                <a:solidFill>
                  <a:srgbClr val="0000FF"/>
                </a:solidFill>
                <a:latin typeface="Times New Roman"/>
                <a:cs typeface="Times New Roman"/>
              </a:rPr>
            </a:br>
            <a:endParaRPr lang="en-US" sz="32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24" y="5806505"/>
            <a:ext cx="8976936" cy="10527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 smtClean="0"/>
              <a:t>[</a:t>
            </a:r>
            <a:r>
              <a:rPr lang="en-US" sz="1200" dirty="0"/>
              <a:t>1</a:t>
            </a:r>
            <a:r>
              <a:rPr lang="en-US" sz="1200" dirty="0">
                <a:solidFill>
                  <a:srgbClr val="000000"/>
                </a:solidFill>
              </a:rPr>
              <a:t>] MPD </a:t>
            </a:r>
            <a:r>
              <a:rPr lang="en-US" sz="1200" dirty="0" smtClean="0">
                <a:solidFill>
                  <a:srgbClr val="000000"/>
                </a:solidFill>
              </a:rPr>
              <a:t>Collaboration,  </a:t>
            </a:r>
            <a:r>
              <a:rPr lang="en-US" sz="1200" dirty="0">
                <a:solidFill>
                  <a:srgbClr val="000000"/>
                </a:solidFill>
              </a:rPr>
              <a:t>”MPD physics performance studies in </a:t>
            </a:r>
            <a:r>
              <a:rPr lang="en-US" sz="1200" dirty="0" err="1">
                <a:solidFill>
                  <a:srgbClr val="000000"/>
                </a:solidFill>
              </a:rPr>
              <a:t>Bi+Bi</a:t>
            </a:r>
            <a:r>
              <a:rPr lang="en-US" sz="1200" dirty="0">
                <a:solidFill>
                  <a:srgbClr val="000000"/>
                </a:solidFill>
              </a:rPr>
              <a:t> collisions at √</a:t>
            </a:r>
            <a:r>
              <a:rPr lang="nb-NO" sz="1200" dirty="0">
                <a:solidFill>
                  <a:srgbClr val="000000"/>
                </a:solidFill>
              </a:rPr>
              <a:t>1sNN = 9.2 </a:t>
            </a:r>
            <a:r>
              <a:rPr lang="nb-NO" sz="1200" dirty="0" err="1">
                <a:solidFill>
                  <a:srgbClr val="000000"/>
                </a:solidFill>
              </a:rPr>
              <a:t>GeV</a:t>
            </a:r>
            <a:r>
              <a:rPr lang="nb-NO" sz="1200" dirty="0">
                <a:solidFill>
                  <a:srgbClr val="000000"/>
                </a:solidFill>
              </a:rPr>
              <a:t>”</a:t>
            </a:r>
            <a:r>
              <a:rPr lang="en-US" sz="1200" dirty="0">
                <a:solidFill>
                  <a:srgbClr val="000000"/>
                </a:solidFill>
              </a:rPr>
              <a:t>, to be published</a:t>
            </a:r>
            <a:r>
              <a:rPr lang="en-US" sz="1200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rgbClr val="000000"/>
                </a:solidFill>
              </a:rPr>
              <a:t>[2] </a:t>
            </a:r>
            <a:r>
              <a:rPr lang="en-US" sz="1200" dirty="0" smtClean="0"/>
              <a:t>T</a:t>
            </a:r>
            <a:r>
              <a:rPr lang="en-US" sz="1200" dirty="0"/>
              <a:t>. A. </a:t>
            </a:r>
            <a:r>
              <a:rPr lang="en-US" sz="1200" dirty="0" err="1"/>
              <a:t>Drozhzhova,V</a:t>
            </a:r>
            <a:r>
              <a:rPr lang="en-US" sz="1200" dirty="0"/>
              <a:t>. N. </a:t>
            </a:r>
            <a:r>
              <a:rPr lang="en-US" sz="1200" dirty="0" err="1"/>
              <a:t>Kovalenko,A</a:t>
            </a:r>
            <a:r>
              <a:rPr lang="en-US" sz="1200" dirty="0"/>
              <a:t>. Yu. </a:t>
            </a:r>
            <a:r>
              <a:rPr lang="en-US" sz="1200" dirty="0" err="1"/>
              <a:t>Seryakov,G</a:t>
            </a:r>
            <a:r>
              <a:rPr lang="en-US" sz="1200" dirty="0"/>
              <a:t>. A. </a:t>
            </a:r>
            <a:r>
              <a:rPr lang="en-US" sz="1200" dirty="0" err="1"/>
              <a:t>Feofilov</a:t>
            </a:r>
            <a:r>
              <a:rPr lang="en-US" sz="1200" dirty="0"/>
              <a:t>, </a:t>
            </a:r>
            <a:r>
              <a:rPr lang="ru-RU" sz="1200" u="sng" dirty="0">
                <a:hlinkClick r:id="rId3" tooltip="Physics of Atomic Nuclei"/>
              </a:rPr>
              <a:t>Physics of Atomic Nuclei</a:t>
            </a:r>
            <a:r>
              <a:rPr lang="en-US" sz="1200" dirty="0"/>
              <a:t>, </a:t>
            </a:r>
            <a:r>
              <a:rPr lang="ru-RU" sz="1200" dirty="0" smtClean="0"/>
              <a:t> </a:t>
            </a:r>
            <a:r>
              <a:rPr lang="ru-RU" sz="1200" dirty="0"/>
              <a:t>2016, </a:t>
            </a:r>
            <a:r>
              <a:rPr lang="ru-RU" sz="1200" dirty="0" err="1" smtClean="0"/>
              <a:t>V</a:t>
            </a:r>
            <a:r>
              <a:rPr lang="ru-RU" sz="1200" dirty="0" smtClean="0"/>
              <a:t> </a:t>
            </a:r>
            <a:r>
              <a:rPr lang="ru-RU" sz="1200" dirty="0"/>
              <a:t>79, </a:t>
            </a:r>
            <a:r>
              <a:rPr lang="ru-RU" sz="1200" u="sng" dirty="0">
                <a:hlinkClick r:id="rId4"/>
              </a:rPr>
              <a:t>Issue 5</a:t>
            </a:r>
            <a:r>
              <a:rPr lang="ru-RU" sz="1200" dirty="0"/>
              <a:t>, </a:t>
            </a:r>
            <a:r>
              <a:rPr lang="ru-RU" sz="1200" dirty="0" err="1"/>
              <a:t>pp</a:t>
            </a:r>
            <a:r>
              <a:rPr lang="ru-RU" sz="1200" dirty="0"/>
              <a:t> 737–</a:t>
            </a:r>
            <a:r>
              <a:rPr lang="ru-RU" sz="1200" dirty="0" smtClean="0"/>
              <a:t>748</a:t>
            </a:r>
            <a:endParaRPr lang="en-US" sz="1200" dirty="0" smtClean="0"/>
          </a:p>
          <a:p>
            <a:pPr marL="0" lvl="0" indent="0">
              <a:buNone/>
            </a:pPr>
            <a:r>
              <a:rPr lang="en-US" sz="1200" u="sng" dirty="0" smtClean="0"/>
              <a:t>[3] </a:t>
            </a:r>
            <a:r>
              <a:rPr lang="en-US" sz="1200" dirty="0" err="1"/>
              <a:t>Galaktionov</a:t>
            </a:r>
            <a:r>
              <a:rPr lang="en-US" sz="1200" dirty="0"/>
              <a:t> K., </a:t>
            </a:r>
            <a:r>
              <a:rPr lang="en-US" sz="1200" dirty="0" err="1"/>
              <a:t>Rudnev</a:t>
            </a:r>
            <a:r>
              <a:rPr lang="en-US" sz="1200" dirty="0"/>
              <a:t> V.,  </a:t>
            </a:r>
            <a:r>
              <a:rPr lang="en-US" sz="1200" dirty="0" err="1"/>
              <a:t>Valiev</a:t>
            </a:r>
            <a:r>
              <a:rPr lang="en-US" sz="1200" dirty="0"/>
              <a:t> F. </a:t>
            </a:r>
            <a:r>
              <a:rPr lang="en-US" sz="1200" dirty="0" smtClean="0"/>
              <a:t>, Physics </a:t>
            </a:r>
            <a:r>
              <a:rPr lang="en-US" sz="1200" dirty="0"/>
              <a:t>of Particles and Nuclei, </a:t>
            </a:r>
            <a:r>
              <a:rPr lang="ru-RU" sz="1200" dirty="0" err="1"/>
              <a:t>v</a:t>
            </a:r>
            <a:r>
              <a:rPr lang="en-US" sz="1200" dirty="0"/>
              <a:t>54, N3, (2023</a:t>
            </a:r>
            <a:r>
              <a:rPr lang="ru-RU" sz="1200" dirty="0"/>
              <a:t>), </a:t>
            </a:r>
            <a:r>
              <a:rPr lang="en-US" sz="1200" dirty="0"/>
              <a:t>446-</a:t>
            </a:r>
            <a:r>
              <a:rPr lang="en-US" sz="1200" dirty="0" smtClean="0"/>
              <a:t>448, </a:t>
            </a:r>
            <a:r>
              <a:rPr lang="en-US" sz="1200" dirty="0"/>
              <a:t>DOI: </a:t>
            </a:r>
            <a:r>
              <a:rPr lang="en-US" sz="1200" dirty="0">
                <a:hlinkClick r:id="rId5"/>
              </a:rPr>
              <a:t>10.1134/s1063779623030152</a:t>
            </a:r>
            <a:endParaRPr lang="en-US" sz="12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800" u="sng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67009" y="836712"/>
            <a:ext cx="8263994" cy="0"/>
          </a:xfrm>
          <a:prstGeom prst="line">
            <a:avLst/>
          </a:prstGeom>
          <a:ln w="50800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>
          <a:xfrm>
            <a:off x="5760287" y="4869160"/>
            <a:ext cx="2592625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94560" y="6492876"/>
            <a:ext cx="2133600" cy="365125"/>
          </a:xfrm>
        </p:spPr>
        <p:txBody>
          <a:bodyPr/>
          <a:lstStyle/>
          <a:p>
            <a:fld id="{220E8156-41CA-4243-A2EA-A419F1929A78}" type="slidenum">
              <a:rPr lang="ru-RU" smtClean="0"/>
              <a:pPr/>
              <a:t>2</a:t>
            </a:fld>
            <a:endParaRPr lang="ru-RU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9048" y="908721"/>
            <a:ext cx="2862691" cy="274514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3645025"/>
            <a:ext cx="46800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reconstructed TPC (black) and MCG modeled (red</a:t>
            </a:r>
            <a:r>
              <a:rPr lang="en-US" dirty="0" smtClean="0"/>
              <a:t>) </a:t>
            </a:r>
            <a:r>
              <a:rPr lang="en-US" dirty="0" smtClean="0">
                <a:solidFill>
                  <a:srgbClr val="0000FF"/>
                </a:solidFill>
              </a:rPr>
              <a:t>multiplicity </a:t>
            </a:r>
            <a:r>
              <a:rPr lang="en-US" dirty="0">
                <a:solidFill>
                  <a:srgbClr val="0000FF"/>
                </a:solidFill>
              </a:rPr>
              <a:t>distributions </a:t>
            </a:r>
            <a:r>
              <a:rPr lang="en-US" dirty="0"/>
              <a:t>for </a:t>
            </a:r>
            <a:r>
              <a:rPr lang="en-US" dirty="0" err="1"/>
              <a:t>Bi+Bi</a:t>
            </a:r>
            <a:r>
              <a:rPr lang="en-US" dirty="0"/>
              <a:t> </a:t>
            </a:r>
            <a:r>
              <a:rPr lang="en-US" dirty="0" smtClean="0"/>
              <a:t>collisions at √</a:t>
            </a:r>
            <a:r>
              <a:rPr lang="nb-NO" dirty="0" err="1" smtClean="0"/>
              <a:t>s</a:t>
            </a:r>
            <a:r>
              <a:rPr lang="nb-NO" baseline="-25000" dirty="0" err="1" smtClean="0"/>
              <a:t>NN</a:t>
            </a:r>
            <a:r>
              <a:rPr lang="nb-NO" dirty="0" smtClean="0"/>
              <a:t> </a:t>
            </a:r>
            <a:r>
              <a:rPr lang="nb-NO" dirty="0"/>
              <a:t>= 9.2 </a:t>
            </a:r>
            <a:r>
              <a:rPr lang="nb-NO" dirty="0" err="1" smtClean="0"/>
              <a:t>GeV</a:t>
            </a:r>
            <a:r>
              <a:rPr lang="nb-NO" dirty="0" smtClean="0"/>
              <a:t> </a:t>
            </a:r>
            <a:r>
              <a:rPr lang="en-US" dirty="0" smtClean="0"/>
              <a:t>[1] 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42065" y="980728"/>
            <a:ext cx="2592625" cy="24861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734039" y="3573016"/>
            <a:ext cx="4570214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Mean impact </a:t>
            </a:r>
            <a:r>
              <a:rPr lang="en-US" dirty="0"/>
              <a:t>parameter for 10% centrality intervals </a:t>
            </a:r>
            <a:r>
              <a:rPr lang="en-US" dirty="0" smtClean="0"/>
              <a:t>for </a:t>
            </a:r>
            <a:r>
              <a:rPr lang="en-US" dirty="0" err="1"/>
              <a:t>Bi+Bi</a:t>
            </a:r>
            <a:r>
              <a:rPr lang="en-US" dirty="0"/>
              <a:t> collisions </a:t>
            </a:r>
            <a:r>
              <a:rPr lang="en-US" dirty="0" smtClean="0"/>
              <a:t>at √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NN</a:t>
            </a:r>
            <a:r>
              <a:rPr lang="en-US" dirty="0" smtClean="0"/>
              <a:t> </a:t>
            </a:r>
            <a:r>
              <a:rPr lang="en-US" dirty="0"/>
              <a:t>= 9.2 </a:t>
            </a:r>
            <a:r>
              <a:rPr lang="en-US" dirty="0" err="1"/>
              <a:t>GeV</a:t>
            </a:r>
            <a:r>
              <a:rPr lang="en-US" dirty="0"/>
              <a:t>, </a:t>
            </a:r>
            <a:r>
              <a:rPr lang="en-US" dirty="0" smtClean="0"/>
              <a:t>modeled with </a:t>
            </a:r>
            <a:r>
              <a:rPr lang="en-US" dirty="0"/>
              <a:t>the </a:t>
            </a:r>
            <a:r>
              <a:rPr lang="en-US" dirty="0" err="1"/>
              <a:t>UrQMD</a:t>
            </a:r>
            <a:r>
              <a:rPr lang="en-US" dirty="0"/>
              <a:t>, PHSD</a:t>
            </a:r>
            <a:r>
              <a:rPr lang="en-US" dirty="0" smtClean="0"/>
              <a:t>, DCM</a:t>
            </a:r>
            <a:r>
              <a:rPr lang="en-US" dirty="0"/>
              <a:t>-QGSM-SMM, and </a:t>
            </a:r>
            <a:r>
              <a:rPr lang="en-US" dirty="0" smtClean="0"/>
              <a:t>PHQMD in  [1]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" y="4758243"/>
            <a:ext cx="920490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342900">
              <a:buClr>
                <a:srgbClr val="000000"/>
              </a:buClr>
              <a:buFont typeface="Wingdings" charset="2"/>
              <a:buChar char="Ø"/>
            </a:pPr>
            <a:r>
              <a:rPr lang="en-US" sz="1400" b="1" dirty="0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The </a:t>
            </a:r>
            <a:r>
              <a:rPr lang="en-US" sz="1400" b="1" dirty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width of the  class of centrality of A+A collisions </a:t>
            </a:r>
            <a:r>
              <a:rPr lang="en-US" sz="1400" b="1" dirty="0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is directly related to the unavoidable volume </a:t>
            </a:r>
            <a:r>
              <a:rPr lang="en-US" sz="1400" b="1" dirty="0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fluctuations [2]:</a:t>
            </a:r>
          </a:p>
          <a:p>
            <a:pPr marL="114300">
              <a:buClr>
                <a:srgbClr val="000000"/>
              </a:buClr>
            </a:pPr>
            <a:r>
              <a:rPr lang="en-US" sz="1400" b="1" dirty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We should select </a:t>
            </a:r>
            <a:r>
              <a:rPr lang="en-US" sz="1400" b="1" dirty="0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for the analysis</a:t>
            </a:r>
            <a:r>
              <a:rPr lang="en-US" sz="1400" b="1" dirty="0" smtClean="0">
                <a:solidFill>
                  <a:srgbClr val="000000"/>
                </a:solidFill>
                <a:sym typeface="Times New Roman" charset="0"/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</a:rPr>
              <a:t>of net-proton fluctuations  </a:t>
            </a:r>
            <a:r>
              <a:rPr lang="en-US" sz="1400" b="1" dirty="0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much </a:t>
            </a:r>
            <a:r>
              <a:rPr lang="en-US" sz="1400" b="1" dirty="0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narrow central classes of </a:t>
            </a:r>
            <a:r>
              <a:rPr lang="en-US" sz="1400" b="1" dirty="0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multiplicity </a:t>
            </a:r>
          </a:p>
          <a:p>
            <a:pPr marL="114300">
              <a:buClr>
                <a:srgbClr val="000000"/>
              </a:buClr>
            </a:pPr>
            <a:r>
              <a:rPr lang="en-US" sz="1400" b="1" dirty="0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or in the number of participating nucleons </a:t>
            </a:r>
            <a:r>
              <a:rPr lang="en-US" sz="1400" b="1" dirty="0" err="1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N</a:t>
            </a:r>
            <a:r>
              <a:rPr lang="en-US" sz="1400" b="1" baseline="-25000" dirty="0" err="1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part</a:t>
            </a:r>
            <a:r>
              <a:rPr lang="en-US" sz="1400" b="1" dirty="0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 [</a:t>
            </a:r>
            <a:r>
              <a:rPr lang="en-US" sz="1400" b="1" dirty="0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2]</a:t>
            </a:r>
          </a:p>
          <a:p>
            <a:pPr marL="457200" indent="-342900">
              <a:buClr>
                <a:srgbClr val="000000"/>
              </a:buClr>
              <a:buFont typeface="Wingdings" charset="2"/>
              <a:buChar char="Ø"/>
            </a:pPr>
            <a:r>
              <a:rPr lang="en-US" sz="1400" b="1" dirty="0" smtClean="0">
                <a:solidFill>
                  <a:srgbClr val="FF0000"/>
                </a:solidFill>
              </a:rPr>
              <a:t>Another approach </a:t>
            </a:r>
            <a:r>
              <a:rPr lang="mr-IN" sz="1400" b="1" dirty="0" smtClean="0">
                <a:solidFill>
                  <a:srgbClr val="FF0000"/>
                </a:solidFill>
              </a:rPr>
              <a:t>–</a:t>
            </a:r>
            <a:r>
              <a:rPr lang="en-US" sz="1400" b="1" dirty="0" smtClean="0">
                <a:solidFill>
                  <a:srgbClr val="FF0000"/>
                </a:solidFill>
              </a:rPr>
              <a:t> to measure spectator fragments  with Hadron </a:t>
            </a:r>
            <a:r>
              <a:rPr lang="en-US" sz="1400" b="1" dirty="0">
                <a:solidFill>
                  <a:srgbClr val="FF0000"/>
                </a:solidFill>
              </a:rPr>
              <a:t>Calorimeter </a:t>
            </a:r>
            <a:r>
              <a:rPr lang="en-US" sz="1400" b="1" dirty="0" smtClean="0">
                <a:solidFill>
                  <a:srgbClr val="FF0000"/>
                </a:solidFill>
              </a:rPr>
              <a:t>in parallel with multiplicity  </a:t>
            </a:r>
            <a:endParaRPr lang="en-US" sz="1400" dirty="0" smtClean="0">
              <a:solidFill>
                <a:srgbClr val="FF0000"/>
              </a:solidFill>
            </a:endParaRPr>
          </a:p>
          <a:p>
            <a:pPr marL="457200" indent="-342900">
              <a:buClr>
                <a:srgbClr val="000000"/>
              </a:buClr>
              <a:buFont typeface="Wingdings" charset="2"/>
              <a:buChar char="Ø"/>
            </a:pPr>
            <a:r>
              <a:rPr lang="en-US" sz="1400" b="1" dirty="0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Application of ML to select </a:t>
            </a:r>
            <a:r>
              <a:rPr lang="en-US" sz="1400" b="1" dirty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narrow </a:t>
            </a:r>
            <a:r>
              <a:rPr lang="en-US" sz="1400" b="1" dirty="0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centrality classes in </a:t>
            </a:r>
            <a:r>
              <a:rPr lang="en-US" sz="1400" b="1" dirty="0" err="1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ToF</a:t>
            </a:r>
            <a:r>
              <a:rPr lang="en-US" sz="1400" b="1" dirty="0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  </a:t>
            </a:r>
            <a:r>
              <a:rPr lang="en-US" sz="1400" b="1" dirty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technique </a:t>
            </a:r>
            <a:r>
              <a:rPr lang="en-US" sz="1400" b="1" dirty="0" smtClean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with high timing resolution [3]</a:t>
            </a:r>
          </a:p>
        </p:txBody>
      </p:sp>
    </p:spTree>
    <p:extLst>
      <p:ext uri="{BB962C8B-B14F-4D97-AF65-F5344CB8AC3E}">
        <p14:creationId xmlns:p14="http://schemas.microsoft.com/office/powerpoint/2010/main" val="2994475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394</Words>
  <Application>Microsoft Macintosh PowerPoint</Application>
  <PresentationFormat>On-screen Show (4:3)</PresentationFormat>
  <Paragraphs>40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High-order net-proton cumulants  and event-by-event  volume  definition in the A+A collision at NICA energies G. Feofilov, St. Petersburg State University, St. Petersburg, RF E-mail: g.feofilov@spbu.ru </vt:lpstr>
      <vt:lpstr> Careful centrality selection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Grigory</dc:creator>
  <cp:lastModifiedBy>Grigory</cp:lastModifiedBy>
  <cp:revision>9</cp:revision>
  <dcterms:created xsi:type="dcterms:W3CDTF">2025-08-13T18:08:15Z</dcterms:created>
  <dcterms:modified xsi:type="dcterms:W3CDTF">2025-08-13T22:05:17Z</dcterms:modified>
</cp:coreProperties>
</file>