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41" r:id="rId1"/>
  </p:sldMasterIdLst>
  <p:notesMasterIdLst>
    <p:notesMasterId r:id="rId13"/>
  </p:notesMasterIdLst>
  <p:sldIdLst>
    <p:sldId id="280" r:id="rId2"/>
    <p:sldId id="293" r:id="rId3"/>
    <p:sldId id="302" r:id="rId4"/>
    <p:sldId id="286" r:id="rId5"/>
    <p:sldId id="297" r:id="rId6"/>
    <p:sldId id="285" r:id="rId7"/>
    <p:sldId id="304" r:id="rId8"/>
    <p:sldId id="305" r:id="rId9"/>
    <p:sldId id="306" r:id="rId10"/>
    <p:sldId id="264" r:id="rId11"/>
    <p:sldId id="28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" initials="Z" lastIdx="18" clrIdx="0">
    <p:extLst>
      <p:ext uri="{19B8F6BF-5375-455C-9EA6-DF929625EA0E}">
        <p15:presenceInfo xmlns:p15="http://schemas.microsoft.com/office/powerpoint/2012/main" userId="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99"/>
    <a:srgbClr val="FFCC66"/>
    <a:srgbClr val="8E0000"/>
    <a:srgbClr val="FF9900"/>
    <a:srgbClr val="0D0D15"/>
    <a:srgbClr val="E6EECE"/>
    <a:srgbClr val="F7A3A3"/>
    <a:srgbClr val="C6FECB"/>
    <a:srgbClr val="7392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399" autoAdjust="0"/>
    <p:restoredTop sz="95165" autoAdjust="0"/>
  </p:normalViewPr>
  <p:slideViewPr>
    <p:cSldViewPr snapToGrid="0">
      <p:cViewPr varScale="1">
        <p:scale>
          <a:sx n="80" d="100"/>
          <a:sy n="80" d="100"/>
        </p:scale>
        <p:origin x="1224" y="67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AFD12-CDCA-41E6-BEA0-C68AC585BD61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13C9D-956B-4F43-BC8F-1A73AADFA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516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13C9D-956B-4F43-BC8F-1A73AADFA65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722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13C9D-956B-4F43-BC8F-1A73AADFA65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755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C6A44-719D-EF4D-B1D0-CEC39D31D5A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254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13C9D-956B-4F43-BC8F-1A73AADFA65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651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13C9D-956B-4F43-BC8F-1A73AADFA65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380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13C9D-956B-4F43-BC8F-1A73AADFA65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993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34A23CB4-5489-4361-B401-5E7C6101510B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615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7A49-D962-49C9-9C85-CE437BEA5C61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7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EFDF-1E52-4B2D-9C57-2E22FD17DA60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30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2D73-0056-4404-BAFE-7D3C67854EF3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49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EA84E38-A90B-4DE5-98B3-810B16ECAC9D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482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C5DF-A4F6-493B-ACF5-A900AD9471CF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52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4B70-D09B-4FA4-9E79-A3759AF7C1F8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90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3B3D-851F-40AE-A737-B7299080DDC8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05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2A18-63B4-4020-80CA-13E8FA19A7D9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86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3D3A-BF5D-4EEB-A9B3-88F306371A1E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6791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E40E466-4352-43E4-9E69-9B9C478FD7A6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080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E69479-E49C-4231-A358-DCF25CCBB9B6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3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.png"/><Relationship Id="rId3" Type="http://schemas.openxmlformats.org/officeDocument/2006/relationships/image" Target="../media/image10.png"/><Relationship Id="rId21" Type="http://schemas.openxmlformats.org/officeDocument/2006/relationships/image" Target="../media/image80.png"/><Relationship Id="rId25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4.png"/><Relationship Id="rId5" Type="http://schemas.openxmlformats.org/officeDocument/2006/relationships/image" Target="../media/image12.png"/><Relationship Id="rId23" Type="http://schemas.openxmlformats.org/officeDocument/2006/relationships/image" Target="../media/image13.emf"/><Relationship Id="rId28" Type="http://schemas.openxmlformats.org/officeDocument/2006/relationships/image" Target="../media/image3.png"/><Relationship Id="rId4" Type="http://schemas.openxmlformats.org/officeDocument/2006/relationships/image" Target="../media/image11.png"/><Relationship Id="rId22" Type="http://schemas.openxmlformats.org/officeDocument/2006/relationships/image" Target="../media/image90.png"/><Relationship Id="rId27" Type="http://schemas.openxmlformats.org/officeDocument/2006/relationships/image" Target="../media/image17.jpeg"/><Relationship Id="rId30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 descr="СФНЦА"/>
          <p:cNvSpPr>
            <a:spLocks noChangeAspect="1" noChangeArrowheads="1"/>
          </p:cNvSpPr>
          <p:nvPr/>
        </p:nvSpPr>
        <p:spPr bwMode="auto">
          <a:xfrm>
            <a:off x="155575" y="-144463"/>
            <a:ext cx="944020" cy="94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266825" y="2190008"/>
            <a:ext cx="10744200" cy="2262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ru-RU" sz="3600" cap="none" dirty="0">
                <a:solidFill>
                  <a:schemeClr val="tx1"/>
                </a:solidFill>
              </a:rPr>
              <a:t>Применение низкоэнергетических ускоренных электронов и рентгеновского излучения как метод предпосевной обработки картофеля</a:t>
            </a:r>
            <a:endParaRPr lang="ru-RU" sz="3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2951686" y="4286052"/>
            <a:ext cx="8811689" cy="866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Зубрицкая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Я.В.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Близнюк У.А., Черняев А.П.,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Борщеговская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П.Ю., Юров Д.С.,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А.А.,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Чуликова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Н.С., Родин И.А., Золотов С.А., Никитченко А.Д.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33086" y="5997313"/>
            <a:ext cx="1873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г.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1C012A3-6F81-4273-BDB4-0FA8FFDD0F0D}"/>
              </a:ext>
            </a:extLst>
          </p:cNvPr>
          <p:cNvSpPr/>
          <p:nvPr/>
        </p:nvSpPr>
        <p:spPr>
          <a:xfrm>
            <a:off x="2718341" y="467751"/>
            <a:ext cx="67926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Московский государственный университет имени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В. Ломоносова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Сибирский Федеральный научный центр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агробиотехнологий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Российской академии наук</a:t>
            </a:r>
          </a:p>
        </p:txBody>
      </p:sp>
      <p:pic>
        <p:nvPicPr>
          <p:cNvPr id="10" name="Picture 8" descr="Иван Овсинский® | Наши партнеры">
            <a:extLst>
              <a:ext uri="{FF2B5EF4-FFF2-40B4-BE49-F238E27FC236}">
                <a16:creationId xmlns:a16="http://schemas.microsoft.com/office/drawing/2014/main" id="{A3835BEC-B016-4151-8040-EC0F779A3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96" y="169422"/>
            <a:ext cx="1427290" cy="142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Катерина\Desktop\Радмед (v20.03)\fizfak.jpg">
            <a:extLst>
              <a:ext uri="{FF2B5EF4-FFF2-40B4-BE49-F238E27FC236}">
                <a16:creationId xmlns:a16="http://schemas.microsoft.com/office/drawing/2014/main" id="{BCDE253D-C1A0-4AC8-BD1E-896546BCB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154" y="244130"/>
            <a:ext cx="1129773" cy="112977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E218EE9-F3F9-4044-9B2A-00D978F66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708" y="298417"/>
            <a:ext cx="1448830" cy="1021200"/>
          </a:xfrm>
          <a:prstGeom prst="rect">
            <a:avLst/>
          </a:prstGeom>
        </p:spPr>
      </p:pic>
      <p:pic>
        <p:nvPicPr>
          <p:cNvPr id="17" name="Picture 4" descr="http://www.chem.msu.ru/rus/logo/logo-153ru.png">
            <a:extLst>
              <a:ext uri="{FF2B5EF4-FFF2-40B4-BE49-F238E27FC236}">
                <a16:creationId xmlns:a16="http://schemas.microsoft.com/office/drawing/2014/main" id="{6764F4E7-0CF9-49AE-9AF4-17E6E2D0E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54" y="180975"/>
            <a:ext cx="1251386" cy="139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381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942563" y="352743"/>
            <a:ext cx="8596668" cy="107864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1626459" y="2667475"/>
            <a:ext cx="2997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658475" y="6515100"/>
            <a:ext cx="1533525" cy="325534"/>
          </a:xfrm>
        </p:spPr>
        <p:txBody>
          <a:bodyPr/>
          <a:lstStyle/>
          <a:p>
            <a:fld id="{D57F1E4F-1CFF-5643-939E-217C01CDF565}" type="slidenum">
              <a:rPr lang="en-US" sz="2400" smtClean="0"/>
              <a:pPr/>
              <a:t>10</a:t>
            </a:fld>
            <a:endParaRPr lang="en-US" sz="24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94706" y="1203743"/>
            <a:ext cx="10701969" cy="498400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2400" dirty="0"/>
              <a:t>Эффективный дозовый диапазон предпосевной радиационной обработки зависел как от типа излучения, так и от морфологических особенностей сортов клубней картофеля;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400" dirty="0"/>
              <a:t>Погодные условия полевого эксперимента оказывали влияние как на производительность, так и на фитопатогенное состояния культуры;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400" dirty="0"/>
              <a:t>Эффективные дозы обработки клубней картофеля составили: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10542" y="5675478"/>
            <a:ext cx="8470296" cy="64633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Исследования были выполнены при финансовой поддержке РНФ в рамках научного проекта №22-63-00075</a:t>
            </a:r>
            <a:r>
              <a:rPr lang="en-US" b="1" i="1" dirty="0"/>
              <a:t> (2022-2025 </a:t>
            </a:r>
            <a:r>
              <a:rPr lang="ru-RU" b="1" i="1" dirty="0"/>
              <a:t>гг.)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52F585A9-0E2D-4A62-B35E-7A546CF6B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69312"/>
              </p:ext>
            </p:extLst>
          </p:nvPr>
        </p:nvGraphicFramePr>
        <p:xfrm>
          <a:off x="1498544" y="3888581"/>
          <a:ext cx="9294292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2446">
                  <a:extLst>
                    <a:ext uri="{9D8B030D-6E8A-4147-A177-3AD203B41FA5}">
                      <a16:colId xmlns:a16="http://schemas.microsoft.com/office/drawing/2014/main" val="3525244931"/>
                    </a:ext>
                  </a:extLst>
                </a:gridCol>
                <a:gridCol w="1966363">
                  <a:extLst>
                    <a:ext uri="{9D8B030D-6E8A-4147-A177-3AD203B41FA5}">
                      <a16:colId xmlns:a16="http://schemas.microsoft.com/office/drawing/2014/main" val="1262361365"/>
                    </a:ext>
                  </a:extLst>
                </a:gridCol>
                <a:gridCol w="1966363">
                  <a:extLst>
                    <a:ext uri="{9D8B030D-6E8A-4147-A177-3AD203B41FA5}">
                      <a16:colId xmlns:a16="http://schemas.microsoft.com/office/drawing/2014/main" val="2016306424"/>
                    </a:ext>
                  </a:extLst>
                </a:gridCol>
                <a:gridCol w="2034560">
                  <a:extLst>
                    <a:ext uri="{9D8B030D-6E8A-4147-A177-3AD203B41FA5}">
                      <a16:colId xmlns:a16="http://schemas.microsoft.com/office/drawing/2014/main" val="2656918673"/>
                    </a:ext>
                  </a:extLst>
                </a:gridCol>
                <a:gridCol w="2034560">
                  <a:extLst>
                    <a:ext uri="{9D8B030D-6E8A-4147-A177-3AD203B41FA5}">
                      <a16:colId xmlns:a16="http://schemas.microsoft.com/office/drawing/2014/main" val="2858457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Рентгеновское излучение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Ускоренные электроны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846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Гала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Фиолетовый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Гала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Фиолетовый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695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5, 15, 20, 30 Гр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5-30 Гр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10, 15, 25, 30 Гр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5-30 Гр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689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5-15 Гр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5-15, 30 Гр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5, 10, 25, 30 Гр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5-15, 30 Гр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420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8049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146FAC9-EA26-4068-A0D5-AAC5870110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2" r="9942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8434" y="1266582"/>
            <a:ext cx="8828884" cy="1450757"/>
          </a:xfrm>
        </p:spPr>
        <p:txBody>
          <a:bodyPr>
            <a:normAutofit/>
          </a:bodyPr>
          <a:lstStyle/>
          <a:p>
            <a:pPr algn="ctr"/>
            <a:r>
              <a:rPr lang="ru-RU" sz="6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8571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7" name="Прямоугольник 7206"/>
          <p:cNvSpPr/>
          <p:nvPr/>
        </p:nvSpPr>
        <p:spPr>
          <a:xfrm>
            <a:off x="6813395" y="231212"/>
            <a:ext cx="5135440" cy="2662908"/>
          </a:xfrm>
          <a:prstGeom prst="rect">
            <a:avLst/>
          </a:prstGeom>
          <a:solidFill>
            <a:srgbClr val="C6FECB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Радиационная обработка биообъектов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Несущественный нагрев;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использования химикатов и токсичных веществ;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в упаковке для исключения повторного загрязнения;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продукта для потребителя;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скорость обработки.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861175" y="6396335"/>
            <a:ext cx="451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226189" y="231212"/>
            <a:ext cx="5163078" cy="3488240"/>
          </a:xfrm>
          <a:prstGeom prst="rect">
            <a:avLst/>
          </a:prstGeom>
          <a:solidFill>
            <a:srgbClr val="F7A3A3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>
                <a:solidFill>
                  <a:srgbClr val="8E0000"/>
                </a:solidFill>
              </a:rPr>
              <a:t>Проблемы в пищевой промышленности и сельском хозяйстве</a:t>
            </a:r>
          </a:p>
          <a:p>
            <a:pPr algn="ctr"/>
            <a:endParaRPr lang="ru-RU" sz="2000" b="1" dirty="0">
              <a:solidFill>
                <a:srgbClr val="8E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C00000"/>
                </a:solidFill>
              </a:rPr>
              <a:t>Изменение климата </a:t>
            </a:r>
            <a:r>
              <a:rPr lang="ru-RU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Ухудшение качества почв, потеря биоразнообразия;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C00000"/>
                </a:solidFill>
              </a:rPr>
              <a:t>Расширение ареалов животных-/растений-вредителей и заболеваний;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C00000"/>
                </a:solidFill>
              </a:rPr>
              <a:t>Появление устойчивых к химическим реагентам/антибиотикам патогенов;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C00000"/>
                </a:solidFill>
              </a:rPr>
              <a:t>Рост требований к безопасности хранения и транспортировки продуктов.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520674" y="3730722"/>
            <a:ext cx="1147805" cy="958537"/>
            <a:chOff x="909010" y="5305608"/>
            <a:chExt cx="1154483" cy="984033"/>
          </a:xfrm>
        </p:grpSpPr>
        <p:pic>
          <p:nvPicPr>
            <p:cNvPr id="117" name="Picture 6">
              <a:extLst>
                <a:ext uri="{FF2B5EF4-FFF2-40B4-BE49-F238E27FC236}">
                  <a16:creationId xmlns:a16="http://schemas.microsoft.com/office/drawing/2014/main" id="{455EFD89-EBD9-FFCB-6834-B323D77EC5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821" y="5305608"/>
              <a:ext cx="714859" cy="768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909010" y="6074197"/>
              <a:ext cx="115448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latin typeface="Bahnschrift Light" panose="020B0502040204020203" pitchFamily="34" charset="0"/>
                  <a:cs typeface="Arial" panose="020B0604020202020204" pitchFamily="34" charset="0"/>
                </a:rPr>
                <a:t>РОСПОТРЕБНАДЗОР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13849" y="4784070"/>
            <a:ext cx="11634986" cy="178510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Области, требующие развития</a:t>
            </a:r>
            <a:endParaRPr lang="ru-RU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Необходимость целевого подхода к обработке отдельных категорий продуктов питания и видов сельскохозяйственных культур;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Переход от облучения с использованием радионуклидов к низкоэнергетическим пучкам электронов и тормозному излучению;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Контроль проведения облучения и предотвращение незадекларированных актов радиационной обработки.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B3D3344-F6B0-8CAF-1DEA-E60C91F7898B}"/>
              </a:ext>
            </a:extLst>
          </p:cNvPr>
          <p:cNvGrpSpPr/>
          <p:nvPr/>
        </p:nvGrpSpPr>
        <p:grpSpPr>
          <a:xfrm>
            <a:off x="6847217" y="2940726"/>
            <a:ext cx="5067795" cy="791592"/>
            <a:chOff x="53787" y="5208195"/>
            <a:chExt cx="8981994" cy="1582674"/>
          </a:xfrm>
        </p:grpSpPr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BFB91FD3-9350-ECA3-D3BA-743C9C5423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375" b="35306"/>
            <a:stretch/>
          </p:blipFill>
          <p:spPr bwMode="auto">
            <a:xfrm>
              <a:off x="53787" y="5208195"/>
              <a:ext cx="4720603" cy="1556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DE2C6537-A430-DA77-8733-179F2137663C}"/>
                </a:ext>
              </a:extLst>
            </p:cNvPr>
            <p:cNvGrpSpPr/>
            <p:nvPr/>
          </p:nvGrpSpPr>
          <p:grpSpPr>
            <a:xfrm>
              <a:off x="4774388" y="5233916"/>
              <a:ext cx="4261393" cy="1556953"/>
              <a:chOff x="4827477" y="206009"/>
              <a:chExt cx="4172978" cy="1458036"/>
            </a:xfrm>
          </p:grpSpPr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0D4084E3-D776-71DA-2FEE-CB6E61A9CD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61487" y="206009"/>
                <a:ext cx="4138968" cy="1458036"/>
              </a:xfrm>
              <a:prstGeom prst="rect">
                <a:avLst/>
              </a:prstGeom>
            </p:spPr>
          </p:pic>
          <p:sp>
            <p:nvSpPr>
              <p:cNvPr id="33" name="Прямоугольник 32">
                <a:extLst>
                  <a:ext uri="{FF2B5EF4-FFF2-40B4-BE49-F238E27FC236}">
                    <a16:creationId xmlns:a16="http://schemas.microsoft.com/office/drawing/2014/main" id="{A095C455-B951-B769-22D3-1061E2AF7926}"/>
                  </a:ext>
                </a:extLst>
              </p:cNvPr>
              <p:cNvSpPr/>
              <p:nvPr/>
            </p:nvSpPr>
            <p:spPr>
              <a:xfrm>
                <a:off x="4904671" y="1224736"/>
                <a:ext cx="3004457" cy="2973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720A7F7-C748-ED87-A8E7-312FB7CC9B43}"/>
                  </a:ext>
                </a:extLst>
              </p:cNvPr>
              <p:cNvSpPr txBox="1"/>
              <p:nvPr/>
            </p:nvSpPr>
            <p:spPr>
              <a:xfrm>
                <a:off x="4827477" y="1163887"/>
                <a:ext cx="3331628" cy="3641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900" b="1" dirty="0"/>
                  <a:t>Облучение пищевых продуктов</a:t>
                </a:r>
              </a:p>
            </p:txBody>
          </p:sp>
        </p:grpSp>
      </p:grpSp>
      <p:sp>
        <p:nvSpPr>
          <p:cNvPr id="13" name="Прямоугольник 12"/>
          <p:cNvSpPr/>
          <p:nvPr/>
        </p:nvSpPr>
        <p:spPr>
          <a:xfrm>
            <a:off x="2767796" y="3778404"/>
            <a:ext cx="7954838" cy="88695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Указ Президента Российской Федерации от 28 февраля 2024 г. № 145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"О Стратегии научно-технологического развития Российской Федерации".</a:t>
            </a:r>
          </a:p>
        </p:txBody>
      </p:sp>
    </p:spTree>
    <p:extLst>
      <p:ext uri="{BB962C8B-B14F-4D97-AF65-F5344CB8AC3E}">
        <p14:creationId xmlns:p14="http://schemas.microsoft.com/office/powerpoint/2010/main" val="1167763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1861175" y="6396335"/>
            <a:ext cx="451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092" y="3836113"/>
            <a:ext cx="11355665" cy="1692771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Актуальные научные задачи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особенностей влияния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низкоэнерегетических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электронов и тормозного излучения на биообъекты;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систем планирования радиационной обработки биологических объектов;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методов экспрессной идентификации факта радиационного облучения продукции.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901733"/>
              </p:ext>
            </p:extLst>
          </p:nvPr>
        </p:nvGraphicFramePr>
        <p:xfrm>
          <a:off x="3445727" y="824942"/>
          <a:ext cx="8237030" cy="283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9814">
                  <a:extLst>
                    <a:ext uri="{9D8B030D-6E8A-4147-A177-3AD203B41FA5}">
                      <a16:colId xmlns:a16="http://schemas.microsoft.com/office/drawing/2014/main" val="491758314"/>
                    </a:ext>
                  </a:extLst>
                </a:gridCol>
                <a:gridCol w="1616927">
                  <a:extLst>
                    <a:ext uri="{9D8B030D-6E8A-4147-A177-3AD203B41FA5}">
                      <a16:colId xmlns:a16="http://schemas.microsoft.com/office/drawing/2014/main" val="634653840"/>
                    </a:ext>
                  </a:extLst>
                </a:gridCol>
                <a:gridCol w="1527717">
                  <a:extLst>
                    <a:ext uri="{9D8B030D-6E8A-4147-A177-3AD203B41FA5}">
                      <a16:colId xmlns:a16="http://schemas.microsoft.com/office/drawing/2014/main" val="3773804543"/>
                    </a:ext>
                  </a:extLst>
                </a:gridCol>
                <a:gridCol w="2672572">
                  <a:extLst>
                    <a:ext uri="{9D8B030D-6E8A-4147-A177-3AD203B41FA5}">
                      <a16:colId xmlns:a16="http://schemas.microsoft.com/office/drawing/2014/main" val="1744605784"/>
                    </a:ext>
                  </a:extLst>
                </a:gridCol>
              </a:tblGrid>
              <a:tr h="836219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2"/>
                          </a:solidFill>
                        </a:rPr>
                        <a:t>            </a:t>
                      </a:r>
                      <a:r>
                        <a:rPr lang="ru-RU" sz="18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2"/>
                          </a:solidFill>
                        </a:rPr>
                        <a:t>Тип и</a:t>
                      </a:r>
                      <a:r>
                        <a:rPr lang="ru-RU" sz="1800" baseline="0" dirty="0">
                          <a:solidFill>
                            <a:schemeClr val="tx2"/>
                          </a:solidFill>
                        </a:rPr>
                        <a:t>злучения</a:t>
                      </a:r>
                    </a:p>
                    <a:p>
                      <a:endParaRPr lang="ru-RU" sz="1800" dirty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ru-RU" sz="1800" dirty="0">
                          <a:solidFill>
                            <a:schemeClr val="tx2"/>
                          </a:solidFill>
                        </a:rPr>
                        <a:t> Цели</a:t>
                      </a:r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0" dirty="0">
                          <a:solidFill>
                            <a:schemeClr val="tx2"/>
                          </a:solidFill>
                        </a:rPr>
                        <a:t>Рентгеновское</a:t>
                      </a:r>
                      <a:r>
                        <a:rPr lang="ru-RU" sz="1800" i="0" baseline="0" dirty="0">
                          <a:solidFill>
                            <a:schemeClr val="tx2"/>
                          </a:solidFill>
                        </a:rPr>
                        <a:t> излучение</a:t>
                      </a:r>
                      <a:endParaRPr lang="ru-RU" sz="1800" i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solidFill>
                            <a:schemeClr val="tx2"/>
                          </a:solidFill>
                        </a:rPr>
                        <a:t>Гамма-излучение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0" dirty="0">
                          <a:solidFill>
                            <a:schemeClr val="tx2"/>
                          </a:solidFill>
                        </a:rPr>
                        <a:t>Ускоренные электроны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979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aseline="0" dirty="0">
                          <a:solidFill>
                            <a:schemeClr val="tx2"/>
                          </a:solidFill>
                        </a:rPr>
                        <a:t>Стимуляция роста культур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0,25-100</a:t>
                      </a:r>
                      <a:r>
                        <a:rPr lang="ru-RU" baseline="0" dirty="0">
                          <a:solidFill>
                            <a:schemeClr val="tx2"/>
                          </a:solidFill>
                        </a:rPr>
                        <a:t> Гр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15-200 Гр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1-15 </a:t>
                      </a:r>
                      <a:r>
                        <a:rPr lang="ru-RU" dirty="0" err="1">
                          <a:solidFill>
                            <a:schemeClr val="tx2"/>
                          </a:solidFill>
                        </a:rPr>
                        <a:t>кГр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(При энергии </a:t>
                      </a: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&lt; 200</a:t>
                      </a:r>
                      <a:r>
                        <a:rPr lang="en-US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baseline="0" dirty="0">
                          <a:solidFill>
                            <a:schemeClr val="tx2"/>
                          </a:solidFill>
                        </a:rPr>
                        <a:t>кэВ)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303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aseline="0" dirty="0">
                          <a:solidFill>
                            <a:schemeClr val="tx2"/>
                          </a:solidFill>
                        </a:rPr>
                        <a:t>Фитосанитарный контроль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2-4 </a:t>
                      </a:r>
                      <a:r>
                        <a:rPr lang="ru-RU" dirty="0" err="1">
                          <a:solidFill>
                            <a:schemeClr val="tx2"/>
                          </a:solidFill>
                        </a:rPr>
                        <a:t>кГр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1-4 </a:t>
                      </a:r>
                      <a:r>
                        <a:rPr lang="ru-RU" dirty="0" err="1">
                          <a:solidFill>
                            <a:schemeClr val="tx2"/>
                          </a:solidFill>
                        </a:rPr>
                        <a:t>кГр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1-4</a:t>
                      </a:r>
                      <a:r>
                        <a:rPr lang="ru-RU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baseline="0" dirty="0" err="1">
                          <a:solidFill>
                            <a:schemeClr val="tx2"/>
                          </a:solidFill>
                        </a:rPr>
                        <a:t>кГр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000109"/>
                  </a:ext>
                </a:extLst>
              </a:tr>
              <a:tr h="4343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Подавление роста</a:t>
                      </a:r>
                      <a:r>
                        <a:rPr lang="ru-RU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baseline="0" dirty="0" err="1">
                          <a:solidFill>
                            <a:schemeClr val="tx2"/>
                          </a:solidFill>
                        </a:rPr>
                        <a:t>фитопатогенов</a:t>
                      </a:r>
                      <a:endParaRPr lang="ru-RU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1,5-2,5 </a:t>
                      </a:r>
                      <a:r>
                        <a:rPr lang="ru-RU" dirty="0" err="1">
                          <a:solidFill>
                            <a:schemeClr val="tx2"/>
                          </a:solidFill>
                        </a:rPr>
                        <a:t>кГр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1-5 </a:t>
                      </a:r>
                      <a:r>
                        <a:rPr lang="ru-RU" dirty="0" err="1">
                          <a:solidFill>
                            <a:schemeClr val="tx2"/>
                          </a:solidFill>
                        </a:rPr>
                        <a:t>кГр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1,5-10</a:t>
                      </a:r>
                      <a:r>
                        <a:rPr lang="ru-RU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baseline="0" dirty="0" err="1">
                          <a:solidFill>
                            <a:schemeClr val="tx2"/>
                          </a:solidFill>
                        </a:rPr>
                        <a:t>кГр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81381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72810" y="248301"/>
            <a:ext cx="7182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Примеры выявленных эффективных диапазонов обработки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9243" y="340345"/>
            <a:ext cx="2836123" cy="331923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Примеры облучаемых культур</a:t>
            </a:r>
          </a:p>
          <a:p>
            <a:pPr algn="ctr"/>
            <a:endParaRPr lang="ru-RU" sz="2000" dirty="0">
              <a:solidFill>
                <a:schemeClr val="tx2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tx2"/>
                </a:solidFill>
              </a:rPr>
              <a:t>Рис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tx2"/>
                </a:solidFill>
              </a:rPr>
              <a:t>Пшеница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tx2"/>
                </a:solidFill>
              </a:rPr>
              <a:t>Ячмень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tx2"/>
                </a:solidFill>
              </a:rPr>
              <a:t>Кукуруза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tx2"/>
                </a:solidFill>
              </a:rPr>
              <a:t>Лотос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tx2"/>
                </a:solidFill>
              </a:rPr>
              <a:t>Картофель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tx2"/>
                </a:solidFill>
              </a:rPr>
              <a:t>Кофе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1F4829-0093-44A8-8437-F9E737186260}"/>
              </a:ext>
            </a:extLst>
          </p:cNvPr>
          <p:cNvSpPr txBox="1"/>
          <p:nvPr/>
        </p:nvSpPr>
        <p:spPr>
          <a:xfrm>
            <a:off x="228600" y="5639488"/>
            <a:ext cx="116325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Цель: исследование влияния рентгеновского излучения и ускоренных электронов на биометрические показатели и фитосанитарное состояние картофеля.</a:t>
            </a:r>
          </a:p>
        </p:txBody>
      </p:sp>
    </p:spTree>
    <p:extLst>
      <p:ext uri="{BB962C8B-B14F-4D97-AF65-F5344CB8AC3E}">
        <p14:creationId xmlns:p14="http://schemas.microsoft.com/office/powerpoint/2010/main" val="25965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7CFC884-F4CA-8747-BF17-F6605AC3933C}"/>
              </a:ext>
            </a:extLst>
          </p:cNvPr>
          <p:cNvSpPr/>
          <p:nvPr/>
        </p:nvSpPr>
        <p:spPr>
          <a:xfrm>
            <a:off x="-7481" y="-27356"/>
            <a:ext cx="4057442" cy="3834578"/>
          </a:xfrm>
          <a:prstGeom prst="rect">
            <a:avLst/>
          </a:prstGeom>
          <a:solidFill>
            <a:srgbClr val="F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E2B3F54-8683-E3EB-795D-B7094D04128D}"/>
              </a:ext>
            </a:extLst>
          </p:cNvPr>
          <p:cNvSpPr/>
          <p:nvPr/>
        </p:nvSpPr>
        <p:spPr>
          <a:xfrm>
            <a:off x="-7481" y="3808489"/>
            <a:ext cx="12211702" cy="3067501"/>
          </a:xfrm>
          <a:prstGeom prst="rect">
            <a:avLst/>
          </a:prstGeom>
          <a:solidFill>
            <a:srgbClr val="E6E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C4105CF2-044F-706B-5413-FEDC983591AE}"/>
              </a:ext>
            </a:extLst>
          </p:cNvPr>
          <p:cNvSpPr/>
          <p:nvPr/>
        </p:nvSpPr>
        <p:spPr>
          <a:xfrm>
            <a:off x="4048536" y="2891"/>
            <a:ext cx="8146779" cy="3806541"/>
          </a:xfrm>
          <a:prstGeom prst="rect">
            <a:avLst/>
          </a:prstGeom>
          <a:solidFill>
            <a:srgbClr val="A9D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8E82B33-C0B7-8192-DDE1-2B635B487864}"/>
              </a:ext>
            </a:extLst>
          </p:cNvPr>
          <p:cNvSpPr txBox="1"/>
          <p:nvPr/>
        </p:nvSpPr>
        <p:spPr>
          <a:xfrm>
            <a:off x="3726232" y="3993472"/>
            <a:ext cx="409499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Полевые исследования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D4660A-0046-B98B-C562-5653A2247A67}"/>
              </a:ext>
            </a:extLst>
          </p:cNvPr>
          <p:cNvSpPr txBox="1"/>
          <p:nvPr/>
        </p:nvSpPr>
        <p:spPr>
          <a:xfrm>
            <a:off x="0" y="0"/>
            <a:ext cx="4480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BC60FF-FB34-02BA-D0F8-605551A6F0AC}"/>
              </a:ext>
            </a:extLst>
          </p:cNvPr>
          <p:cNvSpPr txBox="1"/>
          <p:nvPr/>
        </p:nvSpPr>
        <p:spPr>
          <a:xfrm>
            <a:off x="41716" y="3823587"/>
            <a:ext cx="5065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в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07D955-D051-6530-2E3C-37ED0C6E6E73}"/>
              </a:ext>
            </a:extLst>
          </p:cNvPr>
          <p:cNvSpPr txBox="1"/>
          <p:nvPr/>
        </p:nvSpPr>
        <p:spPr>
          <a:xfrm>
            <a:off x="4104816" y="-27357"/>
            <a:ext cx="6592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б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ADDDC590-14E3-9CDC-F493-AD6A7CADA4A0}"/>
              </a:ext>
            </a:extLst>
          </p:cNvPr>
          <p:cNvSpPr txBox="1"/>
          <p:nvPr/>
        </p:nvSpPr>
        <p:spPr>
          <a:xfrm>
            <a:off x="9979485" y="2718514"/>
            <a:ext cx="2168231" cy="106182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</a:rPr>
              <a:t>Линейный</a:t>
            </a:r>
            <a:r>
              <a:rPr kumimoji="0" lang="ru-RU" sz="105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</a:rPr>
              <a:t>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</a:rPr>
              <a:t>ускоритель электронов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</a:rPr>
              <a:t>УЭЛР-1-25-Т001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</a:rPr>
              <a:t>Энергия пучка: 1 МэВ;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</a:rPr>
              <a:t>Ток пучка:</a:t>
            </a:r>
            <a:r>
              <a:rPr kumimoji="0" lang="ru-RU" sz="105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</a:rPr>
              <a:t>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</a:rPr>
              <a:t>0,01-0,06 мкА;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</a:rPr>
              <a:t>Средняя мощность пучка:</a:t>
            </a:r>
            <a:r>
              <a:rPr kumimoji="0" lang="ru-RU" sz="105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</a:rPr>
              <a:t>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</a:rPr>
              <a:t>25 кВт.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A4B12D5E-36B9-2C52-2A37-0F641B68FD45}"/>
              </a:ext>
            </a:extLst>
          </p:cNvPr>
          <p:cNvSpPr txBox="1"/>
          <p:nvPr/>
        </p:nvSpPr>
        <p:spPr>
          <a:xfrm>
            <a:off x="4391339" y="2723180"/>
            <a:ext cx="1935445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</a:rPr>
              <a:t>Аппарат РА</a:t>
            </a:r>
            <a:r>
              <a:rPr lang="ru-RU" sz="1050" b="1" dirty="0">
                <a:solidFill>
                  <a:srgbClr val="002060"/>
                </a:solidFill>
                <a:ea typeface="Cambria" panose="02040503050406030204" pitchFamily="18" charset="0"/>
              </a:rPr>
              <a:t>П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</a:rPr>
              <a:t>-100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</a:rPr>
              <a:t>с рентгеновской трубкой с молибденовым анодом</a:t>
            </a:r>
          </a:p>
          <a:p>
            <a:pPr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</a:rPr>
              <a:t>Напряжение трубки: 80 </a:t>
            </a:r>
            <a:r>
              <a:rPr kumimoji="0" lang="ru-RU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</a:rPr>
              <a:t>кВ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</a:rPr>
              <a:t>;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mbria" panose="020405030504060302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</a:rPr>
              <a:t>Мощность дозы: 0,1 – 4 Гр/с;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</a:rPr>
              <a:t>Ток электронов: 1-4 мА.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C325BF62-DCC9-444A-E7E1-22A1EF158CB6}"/>
              </a:ext>
            </a:extLst>
          </p:cNvPr>
          <p:cNvSpPr txBox="1"/>
          <p:nvPr/>
        </p:nvSpPr>
        <p:spPr>
          <a:xfrm>
            <a:off x="4452299" y="291473"/>
            <a:ext cx="1850601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Рентгеновское излучение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68B707D0-E18F-6D12-DD10-86378256E67B}"/>
              </a:ext>
            </a:extLst>
          </p:cNvPr>
          <p:cNvSpPr txBox="1"/>
          <p:nvPr/>
        </p:nvSpPr>
        <p:spPr>
          <a:xfrm>
            <a:off x="10213794" y="285611"/>
            <a:ext cx="1484994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Ускоренные электроны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B695700-DE9F-C534-AB12-490E70E467E9}"/>
              </a:ext>
            </a:extLst>
          </p:cNvPr>
          <p:cNvSpPr txBox="1"/>
          <p:nvPr/>
        </p:nvSpPr>
        <p:spPr>
          <a:xfrm>
            <a:off x="6862752" y="49949"/>
            <a:ext cx="251834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Облучение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C055E32C-F2C6-4CA2-8DCD-020325964CA7}"/>
              </a:ext>
            </a:extLst>
          </p:cNvPr>
          <p:cNvSpPr txBox="1"/>
          <p:nvPr/>
        </p:nvSpPr>
        <p:spPr>
          <a:xfrm>
            <a:off x="1939949" y="1738896"/>
            <a:ext cx="1927727" cy="107721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Картофель сортов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Гала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Фиолетовый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3FEA07DB-1BF5-BDDD-F66E-0C4D0FEB29CB}"/>
              </a:ext>
            </a:extLst>
          </p:cNvPr>
          <p:cNvSpPr txBox="1"/>
          <p:nvPr/>
        </p:nvSpPr>
        <p:spPr>
          <a:xfrm>
            <a:off x="3709943" y="4843547"/>
            <a:ext cx="3450386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38572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Оценка продуктивности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D8E813DE-9E19-0B28-F4F9-605BCA941CFA}"/>
              </a:ext>
            </a:extLst>
          </p:cNvPr>
          <p:cNvSpPr txBox="1"/>
          <p:nvPr/>
        </p:nvSpPr>
        <p:spPr>
          <a:xfrm>
            <a:off x="3703096" y="5774240"/>
            <a:ext cx="3450386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38572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Анализ фитосанитарного</a:t>
            </a:r>
          </a:p>
          <a:p>
            <a:pPr algn="ctr"/>
            <a:r>
              <a:rPr lang="ru-RU" dirty="0">
                <a:solidFill>
                  <a:srgbClr val="38572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состояния</a:t>
            </a:r>
          </a:p>
        </p:txBody>
      </p:sp>
      <p:pic>
        <p:nvPicPr>
          <p:cNvPr id="197" name="Рисунок 196">
            <a:extLst>
              <a:ext uri="{FF2B5EF4-FFF2-40B4-BE49-F238E27FC236}">
                <a16:creationId xmlns:a16="http://schemas.microsoft.com/office/drawing/2014/main" id="{4066F7C1-5C09-2966-F246-0AC90AC2F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022" y="4614291"/>
            <a:ext cx="747247" cy="799079"/>
          </a:xfrm>
          <a:prstGeom prst="rect">
            <a:avLst/>
          </a:prstGeom>
        </p:spPr>
      </p:pic>
      <p:pic>
        <p:nvPicPr>
          <p:cNvPr id="198" name="Рисунок 197">
            <a:extLst>
              <a:ext uri="{FF2B5EF4-FFF2-40B4-BE49-F238E27FC236}">
                <a16:creationId xmlns:a16="http://schemas.microsoft.com/office/drawing/2014/main" id="{67A77E7F-DB30-064E-FC0E-942C2D73E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269" y="4424814"/>
            <a:ext cx="1064566" cy="1138409"/>
          </a:xfrm>
          <a:prstGeom prst="rect">
            <a:avLst/>
          </a:prstGeom>
        </p:spPr>
      </p:pic>
      <p:pic>
        <p:nvPicPr>
          <p:cNvPr id="200" name="Рисунок 199">
            <a:extLst>
              <a:ext uri="{FF2B5EF4-FFF2-40B4-BE49-F238E27FC236}">
                <a16:creationId xmlns:a16="http://schemas.microsoft.com/office/drawing/2014/main" id="{BD85520A-2397-04E5-7F7F-9D6AAD957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90127">
            <a:off x="1306213" y="5190719"/>
            <a:ext cx="1083922" cy="1344065"/>
          </a:xfrm>
          <a:prstGeom prst="rect">
            <a:avLst/>
          </a:prstGeom>
        </p:spPr>
      </p:pic>
      <p:pic>
        <p:nvPicPr>
          <p:cNvPr id="201" name="Рисунок 200">
            <a:extLst>
              <a:ext uri="{FF2B5EF4-FFF2-40B4-BE49-F238E27FC236}">
                <a16:creationId xmlns:a16="http://schemas.microsoft.com/office/drawing/2014/main" id="{2AE59C68-B1D4-2BCD-77A0-8D144FB8F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01417">
            <a:off x="120535" y="1198488"/>
            <a:ext cx="1669341" cy="2027294"/>
          </a:xfrm>
          <a:prstGeom prst="rect">
            <a:avLst/>
          </a:prstGeom>
        </p:spPr>
      </p:pic>
      <p:pic>
        <p:nvPicPr>
          <p:cNvPr id="205" name="Рисунок 204">
            <a:extLst>
              <a:ext uri="{FF2B5EF4-FFF2-40B4-BE49-F238E27FC236}">
                <a16:creationId xmlns:a16="http://schemas.microsoft.com/office/drawing/2014/main" id="{CED41240-A5E0-3E59-1F90-52778E3849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52237">
            <a:off x="2559571" y="5669556"/>
            <a:ext cx="829703" cy="794144"/>
          </a:xfrm>
          <a:prstGeom prst="rect">
            <a:avLst/>
          </a:prstGeom>
        </p:spPr>
      </p:pic>
      <p:cxnSp>
        <p:nvCxnSpPr>
          <p:cNvPr id="213" name="Прямая со стрелкой 212">
            <a:extLst>
              <a:ext uri="{FF2B5EF4-FFF2-40B4-BE49-F238E27FC236}">
                <a16:creationId xmlns:a16="http://schemas.microsoft.com/office/drawing/2014/main" id="{786CF763-30C3-4F92-9AB0-2F79FB3E0EA6}"/>
              </a:ext>
            </a:extLst>
          </p:cNvPr>
          <p:cNvCxnSpPr>
            <a:cxnSpLocks/>
          </p:cNvCxnSpPr>
          <p:nvPr/>
        </p:nvCxnSpPr>
        <p:spPr>
          <a:xfrm>
            <a:off x="7429044" y="5013830"/>
            <a:ext cx="800243" cy="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4D4E962-5635-BDCD-98DE-EAFEF6599FB8}"/>
              </a:ext>
            </a:extLst>
          </p:cNvPr>
          <p:cNvSpPr txBox="1"/>
          <p:nvPr/>
        </p:nvSpPr>
        <p:spPr>
          <a:xfrm>
            <a:off x="803143" y="37921"/>
            <a:ext cx="2437815" cy="40011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Биообъекты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9826" y="1028760"/>
            <a:ext cx="1200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Rhizoctonia</a:t>
            </a:r>
            <a:endParaRPr lang="ru-RU" sz="1600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1600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Solani</a:t>
            </a:r>
            <a:endParaRPr lang="ru-RU" sz="1600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049" y="547993"/>
            <a:ext cx="3137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401B5B"/>
                </a:solidFill>
              </a:rPr>
              <a:t>Предоставлены СФНЦА РАН</a:t>
            </a:r>
          </a:p>
        </p:txBody>
      </p:sp>
      <p:grpSp>
        <p:nvGrpSpPr>
          <p:cNvPr id="235" name="Группа 234">
            <a:extLst>
              <a:ext uri="{FF2B5EF4-FFF2-40B4-BE49-F238E27FC236}">
                <a16:creationId xmlns:a16="http://schemas.microsoft.com/office/drawing/2014/main" id="{022BB0CD-7AD7-5F42-CFD6-4C7FC653E667}"/>
              </a:ext>
            </a:extLst>
          </p:cNvPr>
          <p:cNvGrpSpPr/>
          <p:nvPr/>
        </p:nvGrpSpPr>
        <p:grpSpPr>
          <a:xfrm>
            <a:off x="9883227" y="1383818"/>
            <a:ext cx="2447388" cy="1297752"/>
            <a:chOff x="2606533" y="1171270"/>
            <a:chExt cx="4990184" cy="2485509"/>
          </a:xfrm>
        </p:grpSpPr>
        <p:grpSp>
          <p:nvGrpSpPr>
            <p:cNvPr id="237" name="Группа 236">
              <a:extLst>
                <a:ext uri="{FF2B5EF4-FFF2-40B4-BE49-F238E27FC236}">
                  <a16:creationId xmlns:a16="http://schemas.microsoft.com/office/drawing/2014/main" id="{C424A7C1-1203-F149-9F91-11D0BF4DEBC1}"/>
                </a:ext>
              </a:extLst>
            </p:cNvPr>
            <p:cNvGrpSpPr/>
            <p:nvPr/>
          </p:nvGrpSpPr>
          <p:grpSpPr>
            <a:xfrm>
              <a:off x="2606533" y="1171270"/>
              <a:ext cx="4489727" cy="2485509"/>
              <a:chOff x="2638590" y="1171270"/>
              <a:chExt cx="3472074" cy="1640420"/>
            </a:xfrm>
          </p:grpSpPr>
          <p:sp>
            <p:nvSpPr>
              <p:cNvPr id="239" name="Прямоугольник 238">
                <a:extLst>
                  <a:ext uri="{FF2B5EF4-FFF2-40B4-BE49-F238E27FC236}">
                    <a16:creationId xmlns:a16="http://schemas.microsoft.com/office/drawing/2014/main" id="{677EB831-9148-89E7-969E-11E36EB10CA5}"/>
                  </a:ext>
                </a:extLst>
              </p:cNvPr>
              <p:cNvSpPr/>
              <p:nvPr/>
            </p:nvSpPr>
            <p:spPr>
              <a:xfrm>
                <a:off x="2892841" y="1171270"/>
                <a:ext cx="3089908" cy="15379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" name="Трапеция 239">
                <a:extLst>
                  <a:ext uri="{FF2B5EF4-FFF2-40B4-BE49-F238E27FC236}">
                    <a16:creationId xmlns:a16="http://schemas.microsoft.com/office/drawing/2014/main" id="{E409B72D-4E54-924D-1A30-43ED9511D769}"/>
                  </a:ext>
                </a:extLst>
              </p:cNvPr>
              <p:cNvSpPr/>
              <p:nvPr/>
            </p:nvSpPr>
            <p:spPr>
              <a:xfrm>
                <a:off x="2747962" y="2140270"/>
                <a:ext cx="3219280" cy="306756"/>
              </a:xfrm>
              <a:prstGeom prst="trapezoid">
                <a:avLst>
                  <a:gd name="adj" fmla="val 93675"/>
                </a:avLst>
              </a:prstGeom>
              <a:solidFill>
                <a:srgbClr val="B8B8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1" name="Прямоугольник 240">
                <a:extLst>
                  <a:ext uri="{FF2B5EF4-FFF2-40B4-BE49-F238E27FC236}">
                    <a16:creationId xmlns:a16="http://schemas.microsoft.com/office/drawing/2014/main" id="{6005F8C7-79AF-9385-74DA-A5CF0ED2F68C}"/>
                  </a:ext>
                </a:extLst>
              </p:cNvPr>
              <p:cNvSpPr/>
              <p:nvPr/>
            </p:nvSpPr>
            <p:spPr>
              <a:xfrm>
                <a:off x="2747962" y="2447026"/>
                <a:ext cx="3219280" cy="7806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3" name="TextBox 242">
                    <a:extLst>
                      <a:ext uri="{FF2B5EF4-FFF2-40B4-BE49-F238E27FC236}">
                        <a16:creationId xmlns:a16="http://schemas.microsoft.com/office/drawing/2014/main" id="{9A8A0BD9-C112-E677-A978-D8BDA98371D6}"/>
                      </a:ext>
                    </a:extLst>
                  </p:cNvPr>
                  <p:cNvSpPr txBox="1"/>
                  <p:nvPr/>
                </p:nvSpPr>
                <p:spPr>
                  <a:xfrm>
                    <a:off x="3908438" y="1306680"/>
                    <a:ext cx="208514" cy="2600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0" lang="ru-RU" sz="1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85000"/>
                                      <a:lumOff val="1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85000"/>
                                      <a:lumOff val="1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𝒆</m:t>
                              </m:r>
                            </m:e>
                            <m:sup>
                              <m:r>
                                <a:rPr kumimoji="0" lang="en-US" sz="1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85000"/>
                                      <a:lumOff val="1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kumimoji="0" lang="ru-RU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E024725E-A37F-19F2-EAC6-253DB0EDE6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08438" y="1306680"/>
                    <a:ext cx="208514" cy="260058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r="-3235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4" name="TextBox 243">
                    <a:extLst>
                      <a:ext uri="{FF2B5EF4-FFF2-40B4-BE49-F238E27FC236}">
                        <a16:creationId xmlns:a16="http://schemas.microsoft.com/office/drawing/2014/main" id="{F18E9658-1355-3577-F7C7-971EB1DB00BF}"/>
                      </a:ext>
                    </a:extLst>
                  </p:cNvPr>
                  <p:cNvSpPr txBox="1"/>
                  <p:nvPr/>
                </p:nvSpPr>
                <p:spPr>
                  <a:xfrm>
                    <a:off x="3458425" y="1306680"/>
                    <a:ext cx="208514" cy="2600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0" lang="ru-RU" sz="1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85000"/>
                                      <a:lumOff val="1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85000"/>
                                      <a:lumOff val="1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𝒆</m:t>
                              </m:r>
                            </m:e>
                            <m:sup>
                              <m:r>
                                <a:rPr kumimoji="0" lang="en-US" sz="1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85000"/>
                                      <a:lumOff val="1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kumimoji="0" lang="ru-RU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E0985EF7-E5AE-64F3-9B3A-05F151763C6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58425" y="1306680"/>
                    <a:ext cx="208514" cy="260058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r="-31429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45" name="Прямая со стрелкой 244">
                <a:extLst>
                  <a:ext uri="{FF2B5EF4-FFF2-40B4-BE49-F238E27FC236}">
                    <a16:creationId xmlns:a16="http://schemas.microsoft.com/office/drawing/2014/main" id="{AAC3D583-8322-7753-89BC-9516A8CF8E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3367" y="1355280"/>
                <a:ext cx="0" cy="461493"/>
              </a:xfrm>
              <a:prstGeom prst="straightConnector1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Прямая со стрелкой 245">
                <a:extLst>
                  <a:ext uri="{FF2B5EF4-FFF2-40B4-BE49-F238E27FC236}">
                    <a16:creationId xmlns:a16="http://schemas.microsoft.com/office/drawing/2014/main" id="{497608EA-BE39-EB3B-BC5E-44FBFE7E3F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18566" y="1362378"/>
                <a:ext cx="0" cy="461493"/>
              </a:xfrm>
              <a:prstGeom prst="straightConnector1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Прямая со стрелкой 246">
                <a:extLst>
                  <a:ext uri="{FF2B5EF4-FFF2-40B4-BE49-F238E27FC236}">
                    <a16:creationId xmlns:a16="http://schemas.microsoft.com/office/drawing/2014/main" id="{71DB513F-AB7A-7E6F-06CE-C83B46EF4E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21065" y="1362378"/>
                <a:ext cx="0" cy="461493"/>
              </a:xfrm>
              <a:prstGeom prst="straightConnector1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Прямая со стрелкой 250">
                <a:extLst>
                  <a:ext uri="{FF2B5EF4-FFF2-40B4-BE49-F238E27FC236}">
                    <a16:creationId xmlns:a16="http://schemas.microsoft.com/office/drawing/2014/main" id="{45E76D5A-D2F6-1E98-ACF7-D5F73417D7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23565" y="1362378"/>
                <a:ext cx="0" cy="461493"/>
              </a:xfrm>
              <a:prstGeom prst="straightConnector1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Прямая со стрелкой 251">
                <a:extLst>
                  <a:ext uri="{FF2B5EF4-FFF2-40B4-BE49-F238E27FC236}">
                    <a16:creationId xmlns:a16="http://schemas.microsoft.com/office/drawing/2014/main" id="{7213A908-B023-5362-B017-566BFA943A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26065" y="1362378"/>
                <a:ext cx="0" cy="461493"/>
              </a:xfrm>
              <a:prstGeom prst="straightConnector1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Прямая со стрелкой 254">
                <a:extLst>
                  <a:ext uri="{FF2B5EF4-FFF2-40B4-BE49-F238E27FC236}">
                    <a16:creationId xmlns:a16="http://schemas.microsoft.com/office/drawing/2014/main" id="{870165A0-DAB9-C4C5-D4CD-50ACBE4309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14858" y="1515412"/>
                <a:ext cx="0" cy="461493"/>
              </a:xfrm>
              <a:prstGeom prst="straightConnector1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Прямая со стрелкой 265">
                <a:extLst>
                  <a:ext uri="{FF2B5EF4-FFF2-40B4-BE49-F238E27FC236}">
                    <a16:creationId xmlns:a16="http://schemas.microsoft.com/office/drawing/2014/main" id="{F899EB1D-05F2-A7B6-040B-92B2DFAAA9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17358" y="1515413"/>
                <a:ext cx="0" cy="461493"/>
              </a:xfrm>
              <a:prstGeom prst="straightConnector1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Прямая со стрелкой 277">
                <a:extLst>
                  <a:ext uri="{FF2B5EF4-FFF2-40B4-BE49-F238E27FC236}">
                    <a16:creationId xmlns:a16="http://schemas.microsoft.com/office/drawing/2014/main" id="{43FBC2D2-1E31-E8B7-8CC9-E1EF53B977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19857" y="1515412"/>
                <a:ext cx="0" cy="461493"/>
              </a:xfrm>
              <a:prstGeom prst="straightConnector1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Прямая со стрелкой 285">
                <a:extLst>
                  <a:ext uri="{FF2B5EF4-FFF2-40B4-BE49-F238E27FC236}">
                    <a16:creationId xmlns:a16="http://schemas.microsoft.com/office/drawing/2014/main" id="{A663CC51-210D-A64E-A32F-6446BDCF58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2357" y="1515413"/>
                <a:ext cx="0" cy="461493"/>
              </a:xfrm>
              <a:prstGeom prst="straightConnector1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Прямая со стрелкой 286">
                <a:extLst>
                  <a:ext uri="{FF2B5EF4-FFF2-40B4-BE49-F238E27FC236}">
                    <a16:creationId xmlns:a16="http://schemas.microsoft.com/office/drawing/2014/main" id="{030BDF30-7934-9412-29DA-25359DAAA7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84566" y="1521520"/>
                <a:ext cx="0" cy="461493"/>
              </a:xfrm>
              <a:prstGeom prst="straightConnector1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Прямая со стрелкой 287">
                <a:extLst>
                  <a:ext uri="{FF2B5EF4-FFF2-40B4-BE49-F238E27FC236}">
                    <a16:creationId xmlns:a16="http://schemas.microsoft.com/office/drawing/2014/main" id="{40BF4F39-E278-E47B-854E-671EACE4AA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25532" y="1355280"/>
                <a:ext cx="0" cy="461493"/>
              </a:xfrm>
              <a:prstGeom prst="straightConnector1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9" name="TextBox 288">
                    <a:extLst>
                      <a:ext uri="{FF2B5EF4-FFF2-40B4-BE49-F238E27FC236}">
                        <a16:creationId xmlns:a16="http://schemas.microsoft.com/office/drawing/2014/main" id="{10185DA3-7BC2-50B2-F382-72E6F700FA3D}"/>
                      </a:ext>
                    </a:extLst>
                  </p:cNvPr>
                  <p:cNvSpPr txBox="1"/>
                  <p:nvPr/>
                </p:nvSpPr>
                <p:spPr>
                  <a:xfrm>
                    <a:off x="5148922" y="1306680"/>
                    <a:ext cx="208514" cy="2600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0" lang="ru-RU" sz="1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85000"/>
                                      <a:lumOff val="1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85000"/>
                                      <a:lumOff val="1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𝒆</m:t>
                              </m:r>
                            </m:e>
                            <m:sup>
                              <m:r>
                                <a:rPr kumimoji="0" lang="en-US" sz="1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85000"/>
                                      <a:lumOff val="1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kumimoji="0" lang="ru-RU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D77EC614-5037-A4C1-5F25-F61D24EADF9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48922" y="1306680"/>
                    <a:ext cx="208514" cy="260058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r="-31429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0" name="TextBox 289">
                    <a:extLst>
                      <a:ext uri="{FF2B5EF4-FFF2-40B4-BE49-F238E27FC236}">
                        <a16:creationId xmlns:a16="http://schemas.microsoft.com/office/drawing/2014/main" id="{48DC6B07-EF0D-D69A-7512-6535BFBE8132}"/>
                      </a:ext>
                    </a:extLst>
                  </p:cNvPr>
                  <p:cNvSpPr txBox="1"/>
                  <p:nvPr/>
                </p:nvSpPr>
                <p:spPr>
                  <a:xfrm>
                    <a:off x="4698909" y="1306680"/>
                    <a:ext cx="208514" cy="2600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0" lang="ru-RU" sz="1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85000"/>
                                      <a:lumOff val="1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85000"/>
                                      <a:lumOff val="1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𝒆</m:t>
                              </m:r>
                            </m:e>
                            <m:sup>
                              <m:r>
                                <a:rPr kumimoji="0" lang="en-US" sz="1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85000"/>
                                      <a:lumOff val="1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kumimoji="0" lang="ru-RU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B93B74DA-61FF-DB07-57BF-94AC878638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98909" y="1306680"/>
                    <a:ext cx="208514" cy="260058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r="-3235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1" name="Правая круглая скобка 290">
                <a:extLst>
                  <a:ext uri="{FF2B5EF4-FFF2-40B4-BE49-F238E27FC236}">
                    <a16:creationId xmlns:a16="http://schemas.microsoft.com/office/drawing/2014/main" id="{1F7A8B86-8C95-97F9-5B73-7431FAB4F9F2}"/>
                  </a:ext>
                </a:extLst>
              </p:cNvPr>
              <p:cNvSpPr/>
              <p:nvPr/>
            </p:nvSpPr>
            <p:spPr>
              <a:xfrm>
                <a:off x="5971156" y="1325069"/>
                <a:ext cx="38445" cy="1124810"/>
              </a:xfrm>
              <a:prstGeom prst="rightBracket">
                <a:avLst/>
              </a:prstGeom>
              <a:ln w="127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2" name="TextBox 291">
                <a:extLst>
                  <a:ext uri="{FF2B5EF4-FFF2-40B4-BE49-F238E27FC236}">
                    <a16:creationId xmlns:a16="http://schemas.microsoft.com/office/drawing/2014/main" id="{F54133ED-1AD6-5DB1-4CD2-6FA01BC49305}"/>
                  </a:ext>
                </a:extLst>
              </p:cNvPr>
              <p:cNvSpPr txBox="1"/>
              <p:nvPr/>
            </p:nvSpPr>
            <p:spPr>
              <a:xfrm>
                <a:off x="2638590" y="2461550"/>
                <a:ext cx="3472074" cy="350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дюралюминиевая пластина </a:t>
                </a:r>
              </a:p>
            </p:txBody>
          </p:sp>
        </p:grp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88CFFA06-AB40-DC9D-EA11-F15FE6AB4647}"/>
                </a:ext>
              </a:extLst>
            </p:cNvPr>
            <p:cNvSpPr txBox="1"/>
            <p:nvPr/>
          </p:nvSpPr>
          <p:spPr>
            <a:xfrm>
              <a:off x="6725341" y="2029538"/>
              <a:ext cx="871376" cy="795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12 см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6553047" y="624805"/>
            <a:ext cx="3190878" cy="31746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4512685" y="1520346"/>
            <a:ext cx="1689506" cy="1209359"/>
            <a:chOff x="4512685" y="1071941"/>
            <a:chExt cx="1689506" cy="1209359"/>
          </a:xfrm>
        </p:grpSpPr>
        <p:sp>
          <p:nvSpPr>
            <p:cNvPr id="10" name="Куб 9"/>
            <p:cNvSpPr/>
            <p:nvPr/>
          </p:nvSpPr>
          <p:spPr>
            <a:xfrm>
              <a:off x="4512685" y="1934315"/>
              <a:ext cx="1689506" cy="346985"/>
            </a:xfrm>
            <a:prstGeom prst="cube">
              <a:avLst>
                <a:gd name="adj" fmla="val 82321"/>
              </a:avLst>
            </a:prstGeom>
            <a:solidFill>
              <a:srgbClr val="7392A9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4" name="Рисунок 133">
              <a:extLst>
                <a:ext uri="{FF2B5EF4-FFF2-40B4-BE49-F238E27FC236}">
                  <a16:creationId xmlns:a16="http://schemas.microsoft.com/office/drawing/2014/main" id="{B1C12872-0842-B6DF-E504-4319850ED3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/>
            <a:srcRect b="13516"/>
            <a:stretch/>
          </p:blipFill>
          <p:spPr>
            <a:xfrm>
              <a:off x="4907390" y="1071941"/>
              <a:ext cx="900097" cy="933108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7309313" y="596810"/>
            <a:ext cx="1740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Моделирование</a:t>
            </a:r>
          </a:p>
        </p:txBody>
      </p:sp>
      <p:sp>
        <p:nvSpPr>
          <p:cNvPr id="328" name="TextBox 327"/>
          <p:cNvSpPr txBox="1"/>
          <p:nvPr/>
        </p:nvSpPr>
        <p:spPr>
          <a:xfrm>
            <a:off x="10328661" y="951904"/>
            <a:ext cx="10005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002060"/>
                </a:solidFill>
              </a:rPr>
              <a:t>НИИЯФ МГУ</a:t>
            </a:r>
          </a:p>
        </p:txBody>
      </p:sp>
      <p:sp>
        <p:nvSpPr>
          <p:cNvPr id="33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728960" y="6639817"/>
            <a:ext cx="1463040" cy="274320"/>
          </a:xfrm>
        </p:spPr>
        <p:txBody>
          <a:bodyPr/>
          <a:lstStyle/>
          <a:p>
            <a:r>
              <a:rPr lang="ru-RU" sz="2400" dirty="0"/>
              <a:t>4</a:t>
            </a:r>
            <a:endParaRPr lang="en-US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029310" y="873024"/>
            <a:ext cx="268886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rgbClr val="002060"/>
                </a:solidFill>
              </a:rPr>
              <a:t>Федеральный медицинский</a:t>
            </a:r>
          </a:p>
          <a:p>
            <a:pPr algn="ctr"/>
            <a:r>
              <a:rPr lang="ru-RU" sz="1050" dirty="0">
                <a:solidFill>
                  <a:srgbClr val="002060"/>
                </a:solidFill>
              </a:rPr>
              <a:t>биофизический центр имени А.И. </a:t>
            </a:r>
            <a:r>
              <a:rPr lang="ru-RU" sz="1050" dirty="0" err="1">
                <a:solidFill>
                  <a:srgbClr val="002060"/>
                </a:solidFill>
              </a:rPr>
              <a:t>Бурназяна</a:t>
            </a:r>
            <a:endParaRPr lang="ru-RU" sz="1050" dirty="0">
              <a:solidFill>
                <a:srgbClr val="002060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01152" y="923909"/>
            <a:ext cx="1533249" cy="118006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561554" y="903399"/>
            <a:ext cx="1596075" cy="1241834"/>
          </a:xfrm>
          <a:prstGeom prst="rect">
            <a:avLst/>
          </a:prstGeom>
        </p:spPr>
      </p:pic>
      <p:pic>
        <p:nvPicPr>
          <p:cNvPr id="331" name="Picture 2" descr="Geant4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700" y="2240239"/>
            <a:ext cx="1484045" cy="49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668422" y="2020068"/>
            <a:ext cx="15215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002060"/>
                </a:solidFill>
              </a:rPr>
              <a:t>Спектр рентгеновского</a:t>
            </a:r>
          </a:p>
          <a:p>
            <a:pPr algn="ctr"/>
            <a:r>
              <a:rPr lang="ru-RU" sz="1050" dirty="0">
                <a:solidFill>
                  <a:srgbClr val="002060"/>
                </a:solidFill>
              </a:rPr>
              <a:t>аппарата</a:t>
            </a:r>
          </a:p>
        </p:txBody>
      </p:sp>
      <p:sp>
        <p:nvSpPr>
          <p:cNvPr id="333" name="TextBox 332"/>
          <p:cNvSpPr txBox="1"/>
          <p:nvPr/>
        </p:nvSpPr>
        <p:spPr>
          <a:xfrm>
            <a:off x="8427899" y="2017366"/>
            <a:ext cx="127951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002060"/>
                </a:solidFill>
              </a:rPr>
              <a:t>Спектр ускорителя</a:t>
            </a:r>
          </a:p>
          <a:p>
            <a:pPr algn="ctr"/>
            <a:r>
              <a:rPr lang="ru-RU" sz="1050" dirty="0">
                <a:solidFill>
                  <a:srgbClr val="002060"/>
                </a:solidFill>
              </a:rPr>
              <a:t>электронов</a:t>
            </a:r>
          </a:p>
        </p:txBody>
      </p:sp>
      <p:pic>
        <p:nvPicPr>
          <p:cNvPr id="337" name="Рисунок 336"/>
          <p:cNvPicPr>
            <a:picLocks noChangeAspect="1"/>
          </p:cNvPicPr>
          <p:nvPr/>
        </p:nvPicPr>
        <p:blipFill rotWithShape="1">
          <a:blip r:embed="rId27"/>
          <a:srcRect l="8220" t="3703" r="11714" b="2738"/>
          <a:stretch/>
        </p:blipFill>
        <p:spPr>
          <a:xfrm>
            <a:off x="8532648" y="4673063"/>
            <a:ext cx="2296595" cy="2054033"/>
          </a:xfrm>
          <a:prstGeom prst="rect">
            <a:avLst/>
          </a:prstGeom>
        </p:spPr>
      </p:pic>
      <p:cxnSp>
        <p:nvCxnSpPr>
          <p:cNvPr id="339" name="Прямая со стрелкой 338">
            <a:extLst>
              <a:ext uri="{FF2B5EF4-FFF2-40B4-BE49-F238E27FC236}">
                <a16:creationId xmlns:a16="http://schemas.microsoft.com/office/drawing/2014/main" id="{786CF763-30C3-4F92-9AB0-2F79FB3E0EA6}"/>
              </a:ext>
            </a:extLst>
          </p:cNvPr>
          <p:cNvCxnSpPr>
            <a:cxnSpLocks/>
          </p:cNvCxnSpPr>
          <p:nvPr/>
        </p:nvCxnSpPr>
        <p:spPr>
          <a:xfrm>
            <a:off x="7373433" y="6097405"/>
            <a:ext cx="800243" cy="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573269" y="4101195"/>
            <a:ext cx="2215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Эффективный дозовый</a:t>
            </a:r>
          </a:p>
          <a:p>
            <a:pPr algn="ctr"/>
            <a:r>
              <a:rPr lang="ru-RU" sz="1600" dirty="0"/>
              <a:t>диапазон обработки </a:t>
            </a:r>
          </a:p>
        </p:txBody>
      </p:sp>
      <p:pic>
        <p:nvPicPr>
          <p:cNvPr id="340" name="Picture 8" descr="Иван Овсинский® | Наши партнеры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296" y="716530"/>
            <a:ext cx="910143" cy="90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1" name="Рисунок 340">
            <a:extLst>
              <a:ext uri="{FF2B5EF4-FFF2-40B4-BE49-F238E27FC236}">
                <a16:creationId xmlns:a16="http://schemas.microsoft.com/office/drawing/2014/main" id="{C78FE89D-BE9D-DC40-ADC8-01F38F6C58C4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855" y="880429"/>
            <a:ext cx="591807" cy="417132"/>
          </a:xfrm>
          <a:prstGeom prst="rect">
            <a:avLst/>
          </a:prstGeom>
        </p:spPr>
      </p:pic>
      <p:pic>
        <p:nvPicPr>
          <p:cNvPr id="193" name="Рисунок 192">
            <a:extLst>
              <a:ext uri="{FF2B5EF4-FFF2-40B4-BE49-F238E27FC236}">
                <a16:creationId xmlns:a16="http://schemas.microsoft.com/office/drawing/2014/main" id="{C7B0CD57-21ED-4E39-A855-5F4883DF50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52237">
            <a:off x="5125733" y="2250201"/>
            <a:ext cx="518423" cy="496204"/>
          </a:xfrm>
          <a:prstGeom prst="rect">
            <a:avLst/>
          </a:prstGeom>
        </p:spPr>
      </p:pic>
      <p:pic>
        <p:nvPicPr>
          <p:cNvPr id="195" name="Рисунок 194">
            <a:extLst>
              <a:ext uri="{FF2B5EF4-FFF2-40B4-BE49-F238E27FC236}">
                <a16:creationId xmlns:a16="http://schemas.microsoft.com/office/drawing/2014/main" id="{C8B5DF99-31A6-4667-A1DD-12C1316FBB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52237">
            <a:off x="10220199" y="2109641"/>
            <a:ext cx="269838" cy="258273"/>
          </a:xfrm>
          <a:prstGeom prst="rect">
            <a:avLst/>
          </a:prstGeom>
        </p:spPr>
      </p:pic>
      <p:pic>
        <p:nvPicPr>
          <p:cNvPr id="199" name="Рисунок 198">
            <a:extLst>
              <a:ext uri="{FF2B5EF4-FFF2-40B4-BE49-F238E27FC236}">
                <a16:creationId xmlns:a16="http://schemas.microsoft.com/office/drawing/2014/main" id="{389AD501-08C0-47FF-90AF-B36AC58F39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52237">
            <a:off x="10560208" y="2112194"/>
            <a:ext cx="269838" cy="258273"/>
          </a:xfrm>
          <a:prstGeom prst="rect">
            <a:avLst/>
          </a:prstGeom>
        </p:spPr>
      </p:pic>
      <p:pic>
        <p:nvPicPr>
          <p:cNvPr id="204" name="Рисунок 203">
            <a:extLst>
              <a:ext uri="{FF2B5EF4-FFF2-40B4-BE49-F238E27FC236}">
                <a16:creationId xmlns:a16="http://schemas.microsoft.com/office/drawing/2014/main" id="{28E23EED-4459-452E-B2F7-08F8870D3D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52237">
            <a:off x="10898133" y="2113123"/>
            <a:ext cx="269838" cy="258273"/>
          </a:xfrm>
          <a:prstGeom prst="rect">
            <a:avLst/>
          </a:prstGeom>
        </p:spPr>
      </p:pic>
      <p:pic>
        <p:nvPicPr>
          <p:cNvPr id="207" name="Рисунок 206">
            <a:extLst>
              <a:ext uri="{FF2B5EF4-FFF2-40B4-BE49-F238E27FC236}">
                <a16:creationId xmlns:a16="http://schemas.microsoft.com/office/drawing/2014/main" id="{C23F7DA3-3642-4DE5-821A-1AE4F87BB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52237">
            <a:off x="11203198" y="2112194"/>
            <a:ext cx="269838" cy="258273"/>
          </a:xfrm>
          <a:prstGeom prst="rect">
            <a:avLst/>
          </a:prstGeom>
        </p:spPr>
      </p:pic>
      <p:pic>
        <p:nvPicPr>
          <p:cNvPr id="208" name="Рисунок 207">
            <a:extLst>
              <a:ext uri="{FF2B5EF4-FFF2-40B4-BE49-F238E27FC236}">
                <a16:creationId xmlns:a16="http://schemas.microsoft.com/office/drawing/2014/main" id="{BECB0335-6382-41A2-BBB4-991AF532B6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52237">
            <a:off x="11482480" y="2109641"/>
            <a:ext cx="269838" cy="258273"/>
          </a:xfrm>
          <a:prstGeom prst="rect">
            <a:avLst/>
          </a:prstGeom>
        </p:spPr>
      </p:pic>
      <p:grpSp>
        <p:nvGrpSpPr>
          <p:cNvPr id="209" name="Группа 208">
            <a:extLst>
              <a:ext uri="{FF2B5EF4-FFF2-40B4-BE49-F238E27FC236}">
                <a16:creationId xmlns:a16="http://schemas.microsoft.com/office/drawing/2014/main" id="{21B9C921-990D-4533-A071-B4BC245304AA}"/>
              </a:ext>
            </a:extLst>
          </p:cNvPr>
          <p:cNvGrpSpPr/>
          <p:nvPr/>
        </p:nvGrpSpPr>
        <p:grpSpPr>
          <a:xfrm>
            <a:off x="6777582" y="2729705"/>
            <a:ext cx="1244291" cy="960680"/>
            <a:chOff x="7421550" y="4348457"/>
            <a:chExt cx="3032781" cy="2445673"/>
          </a:xfrm>
        </p:grpSpPr>
        <p:pic>
          <p:nvPicPr>
            <p:cNvPr id="210" name="Рисунок 209">
              <a:extLst>
                <a:ext uri="{FF2B5EF4-FFF2-40B4-BE49-F238E27FC236}">
                  <a16:creationId xmlns:a16="http://schemas.microsoft.com/office/drawing/2014/main" id="{F6B7AD35-58F5-4D59-8AA2-4201CB2ABC95}"/>
                </a:ext>
              </a:extLst>
            </p:cNvPr>
            <p:cNvPicPr/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87" t="3052" r="22990" b="55795"/>
            <a:stretch/>
          </p:blipFill>
          <p:spPr bwMode="auto">
            <a:xfrm>
              <a:off x="7421551" y="4348457"/>
              <a:ext cx="3032780" cy="24456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11" name="Прямоугольник 210">
              <a:extLst>
                <a:ext uri="{FF2B5EF4-FFF2-40B4-BE49-F238E27FC236}">
                  <a16:creationId xmlns:a16="http://schemas.microsoft.com/office/drawing/2014/main" id="{C16858AB-5AD9-47FA-AEE3-DDD031830FBD}"/>
                </a:ext>
              </a:extLst>
            </p:cNvPr>
            <p:cNvSpPr/>
            <p:nvPr/>
          </p:nvSpPr>
          <p:spPr>
            <a:xfrm>
              <a:off x="7421550" y="4450080"/>
              <a:ext cx="300050" cy="294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2" name="Группа 211">
            <a:extLst>
              <a:ext uri="{FF2B5EF4-FFF2-40B4-BE49-F238E27FC236}">
                <a16:creationId xmlns:a16="http://schemas.microsoft.com/office/drawing/2014/main" id="{E2AE49C3-9541-4DA5-B368-9E85C07B46FF}"/>
              </a:ext>
            </a:extLst>
          </p:cNvPr>
          <p:cNvGrpSpPr/>
          <p:nvPr/>
        </p:nvGrpSpPr>
        <p:grpSpPr>
          <a:xfrm>
            <a:off x="8336924" y="2725045"/>
            <a:ext cx="1216100" cy="912204"/>
            <a:chOff x="7421550" y="4348457"/>
            <a:chExt cx="3202128" cy="2445673"/>
          </a:xfrm>
        </p:grpSpPr>
        <p:pic>
          <p:nvPicPr>
            <p:cNvPr id="214" name="Рисунок 213">
              <a:extLst>
                <a:ext uri="{FF2B5EF4-FFF2-40B4-BE49-F238E27FC236}">
                  <a16:creationId xmlns:a16="http://schemas.microsoft.com/office/drawing/2014/main" id="{8B6BB38C-ECAE-4C92-9EAA-A211FFDC2568}"/>
                </a:ext>
              </a:extLst>
            </p:cNvPr>
            <p:cNvPicPr/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45" t="1362" r="50731" b="57485"/>
            <a:stretch/>
          </p:blipFill>
          <p:spPr bwMode="auto">
            <a:xfrm>
              <a:off x="7437100" y="4348457"/>
              <a:ext cx="3186578" cy="24456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15" name="Прямоугольник 214">
              <a:extLst>
                <a:ext uri="{FF2B5EF4-FFF2-40B4-BE49-F238E27FC236}">
                  <a16:creationId xmlns:a16="http://schemas.microsoft.com/office/drawing/2014/main" id="{BD441762-828B-4C24-A528-9B5A67039ED7}"/>
                </a:ext>
              </a:extLst>
            </p:cNvPr>
            <p:cNvSpPr/>
            <p:nvPr/>
          </p:nvSpPr>
          <p:spPr>
            <a:xfrm>
              <a:off x="7421550" y="4450080"/>
              <a:ext cx="300050" cy="294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46197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7205160" y="726656"/>
                <a:ext cx="4570947" cy="338415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</a:rPr>
                  <a:t>Расчёт распределения ЛПЭ</a:t>
                </a:r>
              </a:p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  <a:p>
                <a:r>
                  <a:rPr lang="ru-RU" dirty="0">
                    <a:solidFill>
                      <a:schemeClr val="tx1"/>
                    </a:solidFill>
                  </a:rPr>
                  <a:t>Для каждой ячейки: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𝑳</m:t>
                      </m:r>
                      <m:r>
                        <a:rPr lang="ru-RU" sz="18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1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1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ru-RU" sz="18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ru-RU" sz="18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ru-RU" sz="18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18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ru-RU" sz="18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𝒍</m:t>
                                  </m:r>
                                </m:e>
                                <m:sub>
                                  <m:r>
                                    <a:rPr lang="ru-RU" sz="18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ru-RU" sz="18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ru-RU" sz="18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sz="18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8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ru-RU" sz="1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sSub>
                      <m:sSubPr>
                        <m:ctrlPr>
                          <a:rPr lang="ru-RU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ru-RU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8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- энергия, выделенная </a:t>
                </a:r>
                <a:r>
                  <a:rPr lang="en-US" sz="1800" dirty="0" err="1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-м электроном в объеме,   </a:t>
                </a:r>
                <a14:m>
                  <m:oMath xmlns:m="http://schemas.openxmlformats.org/officeDocument/2006/math">
                    <m:r>
                      <a:rPr lang="ru-RU" sz="1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sSub>
                      <m:sSubPr>
                        <m:ctrlPr>
                          <a:rPr lang="ru-RU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b>
                        <m:r>
                          <a:rPr lang="ru-RU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8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длина его трека в объеме,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ru-RU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8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вес</a:t>
                </a:r>
                <a:r>
                  <a:rPr lang="ru-RU" dirty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i="1" dirty="0">
                    <a:solidFill>
                      <a:schemeClr val="tx1"/>
                    </a:solidFill>
                  </a:rPr>
                  <a:t>i</a:t>
                </a:r>
                <a:r>
                  <a:rPr lang="ru-RU" dirty="0">
                    <a:solidFill>
                      <a:schemeClr val="tx1"/>
                    </a:solidFill>
                  </a:rPr>
                  <a:t>-ого электрона: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ru-RU" sz="1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</m:sSub>
                      <m:r>
                        <a:rPr lang="ru-RU" sz="18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ru-RU" sz="18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𝒍</m:t>
                              </m:r>
                            </m:e>
                            <m:sub>
                              <m:r>
                                <a:rPr lang="ru-RU" sz="18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ru-RU" sz="18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sz="18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𝒋</m:t>
                              </m:r>
                            </m:sub>
                            <m:sup/>
                            <m:e>
                              <m:r>
                                <a:rPr lang="ru-RU" sz="18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ru-RU" sz="18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𝒍</m:t>
                                  </m:r>
                                </m:e>
                                <m:sub>
                                  <m:r>
                                    <a:rPr lang="ru-RU" sz="18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ru-RU" sz="18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5160" y="726656"/>
                <a:ext cx="4570947" cy="3384155"/>
              </a:xfrm>
              <a:prstGeom prst="rect">
                <a:avLst/>
              </a:prstGeom>
              <a:blipFill>
                <a:blip r:embed="rId3"/>
                <a:stretch>
                  <a:fillRect l="-1200" t="-901" r="-2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7205160" y="4281334"/>
                <a:ext cx="4570947" cy="205256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</a:rPr>
                  <a:t>Рассчёт дозового распределения</a:t>
                </a:r>
              </a:p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  <a:p>
                <a:r>
                  <a:rPr lang="ru-RU" dirty="0">
                    <a:solidFill>
                      <a:schemeClr val="tx1"/>
                    </a:solidFill>
                  </a:rPr>
                  <a:t>Для каждой ячейки: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b="1" i="1" kern="1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1" i="0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𝐃</m:t>
                          </m:r>
                        </m:e>
                        <m:sub/>
                      </m:sSub>
                      <m:r>
                        <a:rPr lang="en-US" sz="1800" b="1" i="1" kern="1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800" b="1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ru-RU" sz="1800" b="1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𝑬</m:t>
                          </m:r>
                        </m:e>
                        <m:sub/>
                      </m:sSub>
                      <m:r>
                        <a:rPr lang="en-US" sz="1800" b="1" i="1" kern="1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ru-RU" sz="1800" b="1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sz="1800" b="1" i="1" kern="1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b="1" i="1" kern="1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b/>
                          </m:sSub>
                        </m:e>
                        <m:sup>
                          <m:r>
                            <a:rPr lang="en-US" sz="1800" b="1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800" b="1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ru-RU" b="1" dirty="0">
                  <a:solidFill>
                    <a:schemeClr val="tx1"/>
                  </a:solidFill>
                </a:endParaRPr>
              </a:p>
              <a:p>
                <a:r>
                  <a:rPr lang="ru-RU" sz="18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ru-RU" sz="1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sSub>
                      <m:sSubPr>
                        <m:ctrlPr>
                          <a:rPr lang="ru-RU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/>
                    </m:sSub>
                  </m:oMath>
                </a14:m>
                <a:r>
                  <a:rPr lang="ru-RU" sz="18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энергия, переданная ячейке при взаимодействии её вещества с излучением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ru-RU" dirty="0">
                    <a:solidFill>
                      <a:schemeClr val="tx1"/>
                    </a:solidFill>
                  </a:rPr>
                  <a:t>масса ячейки.</a:t>
                </a: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5160" y="4281334"/>
                <a:ext cx="4570947" cy="2052563"/>
              </a:xfrm>
              <a:prstGeom prst="rect">
                <a:avLst/>
              </a:prstGeom>
              <a:blipFill>
                <a:blip r:embed="rId4"/>
                <a:stretch>
                  <a:fillRect l="-1200" t="-1484" r="-800" b="-2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706754" y="6581991"/>
            <a:ext cx="1463040" cy="274320"/>
          </a:xfrm>
        </p:spPr>
        <p:txBody>
          <a:bodyPr/>
          <a:lstStyle/>
          <a:p>
            <a:fld id="{D57F1E4F-1CFF-5643-939E-217C01CDF565}" type="slidenum">
              <a:rPr lang="en-US" sz="2400" smtClean="0"/>
              <a:pPr/>
              <a:t>5</a:t>
            </a:fld>
            <a:endParaRPr lang="en-US" sz="2400" dirty="0"/>
          </a:p>
        </p:txBody>
      </p:sp>
      <p:pic>
        <p:nvPicPr>
          <p:cNvPr id="11266" name="Picture 2" descr="Geant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739" y="261468"/>
            <a:ext cx="1484045" cy="49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1259" y="3553179"/>
            <a:ext cx="2998770" cy="2539499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74C467E-2CCF-46F6-ACE3-F7B1FB3DB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101" y="260279"/>
            <a:ext cx="7770825" cy="497060"/>
          </a:xfrm>
        </p:spPr>
        <p:txBody>
          <a:bodyPr>
            <a:noAutofit/>
          </a:bodyPr>
          <a:lstStyle/>
          <a:p>
            <a:r>
              <a:rPr lang="ru-RU" sz="2800" dirty="0"/>
              <a:t>Компьютерное моделирование с использованием</a:t>
            </a:r>
            <a:endParaRPr lang="ru-RU" sz="6600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426548D-AC89-4CFB-9C5B-8F88FF8133A4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6" t="15951" r="30942" b="16115"/>
          <a:stretch/>
        </p:blipFill>
        <p:spPr bwMode="auto">
          <a:xfrm>
            <a:off x="356432" y="2246016"/>
            <a:ext cx="2917346" cy="264207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34B64B2-8E71-4E50-ACD7-26738FBEEF71}"/>
              </a:ext>
            </a:extLst>
          </p:cNvPr>
          <p:cNvSpPr/>
          <p:nvPr/>
        </p:nvSpPr>
        <p:spPr>
          <a:xfrm>
            <a:off x="356432" y="919949"/>
            <a:ext cx="6653969" cy="11569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Размеры фантомов соответствуют средним размерам образцов.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Материал фантомов: вода.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Количество частиц: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10</a:t>
            </a:r>
            <a:r>
              <a:rPr lang="ru-RU" baseline="30000" dirty="0">
                <a:solidFill>
                  <a:schemeClr val="tx1"/>
                </a:solidFill>
              </a:rPr>
              <a:t>6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DE4705-F0EA-4CFE-B221-058DA674F7AC}"/>
              </a:ext>
            </a:extLst>
          </p:cNvPr>
          <p:cNvSpPr txBox="1"/>
          <p:nvPr/>
        </p:nvSpPr>
        <p:spPr>
          <a:xfrm>
            <a:off x="3273778" y="6033906"/>
            <a:ext cx="3881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Иллюстрация разбиения фантома на ячейки,</a:t>
            </a:r>
          </a:p>
          <a:p>
            <a:pPr algn="ctr"/>
            <a:r>
              <a:rPr lang="ru-RU" sz="1400" b="1" dirty="0"/>
              <a:t>для расчёта параметров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EC7293-CF78-46F2-ACB3-21C5A289A994}"/>
              </a:ext>
            </a:extLst>
          </p:cNvPr>
          <p:cNvSpPr txBox="1"/>
          <p:nvPr/>
        </p:nvSpPr>
        <p:spPr>
          <a:xfrm>
            <a:off x="168741" y="4983944"/>
            <a:ext cx="3273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Иллюстрация процесса моделирования облучения фантома.</a:t>
            </a:r>
          </a:p>
          <a:p>
            <a:pPr algn="ctr"/>
            <a:r>
              <a:rPr lang="ru-RU" sz="1400" b="1" dirty="0"/>
              <a:t>Красным цветом отмечены треки частиц.</a:t>
            </a:r>
          </a:p>
        </p:txBody>
      </p:sp>
    </p:spTree>
    <p:extLst>
      <p:ext uri="{BB962C8B-B14F-4D97-AF65-F5344CB8AC3E}">
        <p14:creationId xmlns:p14="http://schemas.microsoft.com/office/powerpoint/2010/main" val="1715773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40325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843721"/>
            <a:ext cx="12192000" cy="30142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763812" y="189361"/>
            <a:ext cx="10664376" cy="678550"/>
          </a:xfrm>
        </p:spPr>
        <p:txBody>
          <a:bodyPr>
            <a:noAutofit/>
          </a:bodyPr>
          <a:lstStyle/>
          <a:p>
            <a:r>
              <a:rPr lang="ru-RU" sz="2800" dirty="0"/>
              <a:t>Результаты компьютерного моделирования с и</a:t>
            </a:r>
            <a:r>
              <a:rPr lang="en-US" sz="2800" dirty="0"/>
              <a:t>c</a:t>
            </a:r>
            <a:r>
              <a:rPr lang="ru-RU" sz="2800" dirty="0"/>
              <a:t>пользованием </a:t>
            </a:r>
            <a:r>
              <a:rPr lang="en-US" sz="2800" dirty="0"/>
              <a:t>Geant4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4219-AEB2-EF40-9CA3-1B294F8EB45C}" type="slidenum">
              <a:rPr lang="ru-RU" sz="2400" smtClean="0">
                <a:solidFill>
                  <a:schemeClr val="tx1"/>
                </a:solidFill>
              </a:rPr>
              <a:t>6</a:t>
            </a:fld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25BF62-DCC9-444A-E7E1-22A1EF158CB6}"/>
              </a:ext>
            </a:extLst>
          </p:cNvPr>
          <p:cNvSpPr txBox="1"/>
          <p:nvPr/>
        </p:nvSpPr>
        <p:spPr>
          <a:xfrm>
            <a:off x="158342" y="2200863"/>
            <a:ext cx="196752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Рентгеновское излучение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B707D0-E18F-6D12-DD10-86378256E67B}"/>
              </a:ext>
            </a:extLst>
          </p:cNvPr>
          <p:cNvSpPr txBox="1"/>
          <p:nvPr/>
        </p:nvSpPr>
        <p:spPr>
          <a:xfrm>
            <a:off x="158342" y="5058472"/>
            <a:ext cx="187904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Ускоренные электроны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41274" y="3882035"/>
            <a:ext cx="2797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Карта распределения ЛПЭ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541274" y="859305"/>
            <a:ext cx="2797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Карта распределения ЛПЭ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504393" y="917489"/>
            <a:ext cx="31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Карта дозового распределения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427302" y="3867365"/>
            <a:ext cx="31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Карта дозового распределения</a:t>
            </a:r>
            <a:endParaRPr lang="en-US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0" y="3785537"/>
            <a:ext cx="12192000" cy="50508"/>
          </a:xfrm>
          <a:prstGeom prst="line">
            <a:avLst/>
          </a:prstGeom>
          <a:ln w="28575">
            <a:solidFill>
              <a:srgbClr val="164A6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7DD983A-5DE6-4FC7-B2AE-2C679D283F30}"/>
              </a:ext>
            </a:extLst>
          </p:cNvPr>
          <p:cNvGrpSpPr/>
          <p:nvPr/>
        </p:nvGrpSpPr>
        <p:grpSpPr>
          <a:xfrm>
            <a:off x="7421550" y="4236697"/>
            <a:ext cx="3202128" cy="2445673"/>
            <a:chOff x="7421550" y="4348457"/>
            <a:chExt cx="3202128" cy="2445673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58AB89E1-C1CA-485C-8F85-70E6964B03A6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45" t="1362" r="50731" b="57485"/>
            <a:stretch/>
          </p:blipFill>
          <p:spPr bwMode="auto">
            <a:xfrm>
              <a:off x="7437100" y="4348457"/>
              <a:ext cx="3186578" cy="24456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D2144C90-4082-49AE-991A-A1AAA7ABD5A9}"/>
                </a:ext>
              </a:extLst>
            </p:cNvPr>
            <p:cNvSpPr/>
            <p:nvPr/>
          </p:nvSpPr>
          <p:spPr>
            <a:xfrm>
              <a:off x="7421550" y="4450080"/>
              <a:ext cx="300050" cy="294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3F53430F-F668-408E-8C10-5344E5CA1E6A}"/>
              </a:ext>
            </a:extLst>
          </p:cNvPr>
          <p:cNvGrpSpPr/>
          <p:nvPr/>
        </p:nvGrpSpPr>
        <p:grpSpPr>
          <a:xfrm>
            <a:off x="2218807" y="4218926"/>
            <a:ext cx="3120221" cy="2524404"/>
            <a:chOff x="7421550" y="4348457"/>
            <a:chExt cx="3120221" cy="2524404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C3DFA1D4-6982-4898-9085-4F726AB2E331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13" t="55319" r="51467" b="2203"/>
            <a:stretch/>
          </p:blipFill>
          <p:spPr bwMode="auto">
            <a:xfrm>
              <a:off x="7421550" y="4348457"/>
              <a:ext cx="3120221" cy="252440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16780E85-11DE-4368-8ACF-D9C264715E18}"/>
                </a:ext>
              </a:extLst>
            </p:cNvPr>
            <p:cNvSpPr/>
            <p:nvPr/>
          </p:nvSpPr>
          <p:spPr>
            <a:xfrm>
              <a:off x="7439251" y="4572000"/>
              <a:ext cx="300050" cy="294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A56BCB9-7473-4EF2-93ED-EDCA4D75E235}"/>
              </a:ext>
            </a:extLst>
          </p:cNvPr>
          <p:cNvGrpSpPr/>
          <p:nvPr/>
        </p:nvGrpSpPr>
        <p:grpSpPr>
          <a:xfrm>
            <a:off x="2332130" y="1231049"/>
            <a:ext cx="3006898" cy="2524404"/>
            <a:chOff x="7439251" y="4348457"/>
            <a:chExt cx="3006898" cy="2524404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BD3F5CA1-D0F8-48A1-84A4-B289F329819B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38" t="53794" r="23110" b="3728"/>
            <a:stretch/>
          </p:blipFill>
          <p:spPr bwMode="auto">
            <a:xfrm>
              <a:off x="7454081" y="4348457"/>
              <a:ext cx="2992068" cy="252440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347A3754-C972-4554-A844-125405CBF08F}"/>
                </a:ext>
              </a:extLst>
            </p:cNvPr>
            <p:cNvSpPr/>
            <p:nvPr/>
          </p:nvSpPr>
          <p:spPr>
            <a:xfrm>
              <a:off x="7439251" y="4572000"/>
              <a:ext cx="300050" cy="294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A5A8EE73-AB59-492D-8010-F2E144CA7943}"/>
              </a:ext>
            </a:extLst>
          </p:cNvPr>
          <p:cNvGrpSpPr/>
          <p:nvPr/>
        </p:nvGrpSpPr>
        <p:grpSpPr>
          <a:xfrm>
            <a:off x="7437100" y="1283757"/>
            <a:ext cx="3032781" cy="2445673"/>
            <a:chOff x="7421550" y="4348457"/>
            <a:chExt cx="3032781" cy="2445673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8F32A661-6F2C-4E3B-B856-2E36C3FD64B8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87" t="3052" r="22990" b="55795"/>
            <a:stretch/>
          </p:blipFill>
          <p:spPr bwMode="auto">
            <a:xfrm>
              <a:off x="7421551" y="4348457"/>
              <a:ext cx="3032780" cy="24456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24E6EC11-4B0C-4CAD-8C61-B8C44BCBF162}"/>
                </a:ext>
              </a:extLst>
            </p:cNvPr>
            <p:cNvSpPr/>
            <p:nvPr/>
          </p:nvSpPr>
          <p:spPr>
            <a:xfrm>
              <a:off x="7421550" y="4450080"/>
              <a:ext cx="300050" cy="294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3618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40325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843721"/>
            <a:ext cx="12192000" cy="30142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763812" y="189361"/>
            <a:ext cx="10940508" cy="678550"/>
          </a:xfrm>
        </p:spPr>
        <p:txBody>
          <a:bodyPr>
            <a:noAutofit/>
          </a:bodyPr>
          <a:lstStyle/>
          <a:p>
            <a:r>
              <a:rPr lang="ru-RU" sz="2800" dirty="0"/>
              <a:t>Результаты</a:t>
            </a:r>
            <a:r>
              <a:rPr lang="en-US" sz="2800" dirty="0"/>
              <a:t> </a:t>
            </a:r>
            <a:r>
              <a:rPr lang="ru-RU" sz="2800" dirty="0"/>
              <a:t>оценки урожайности культуры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4219-AEB2-EF40-9CA3-1B294F8EB45C}" type="slidenum">
              <a:rPr lang="ru-RU" sz="2400" smtClean="0">
                <a:solidFill>
                  <a:schemeClr val="tx1"/>
                </a:solidFill>
              </a:rPr>
              <a:t>7</a:t>
            </a:fld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25BF62-DCC9-444A-E7E1-22A1EF158CB6}"/>
              </a:ext>
            </a:extLst>
          </p:cNvPr>
          <p:cNvSpPr txBox="1"/>
          <p:nvPr/>
        </p:nvSpPr>
        <p:spPr>
          <a:xfrm>
            <a:off x="158342" y="2200863"/>
            <a:ext cx="19675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1-й год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B707D0-E18F-6D12-DD10-86378256E67B}"/>
              </a:ext>
            </a:extLst>
          </p:cNvPr>
          <p:cNvSpPr txBox="1"/>
          <p:nvPr/>
        </p:nvSpPr>
        <p:spPr>
          <a:xfrm>
            <a:off x="158342" y="5058472"/>
            <a:ext cx="187904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2-й год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50520" y="821349"/>
            <a:ext cx="137281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/>
              <a:t>Сорт Гала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875553" y="837431"/>
            <a:ext cx="230967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/>
              <a:t>Сорт Фиолетовый</a:t>
            </a:r>
            <a:endParaRPr lang="en-US" sz="20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0" y="3785537"/>
            <a:ext cx="12192000" cy="50508"/>
          </a:xfrm>
          <a:prstGeom prst="line">
            <a:avLst/>
          </a:prstGeom>
          <a:ln w="28575">
            <a:solidFill>
              <a:srgbClr val="164A6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C5DCB3-D7E7-4D29-9D3C-3E62C1323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637" y="1283757"/>
            <a:ext cx="3186578" cy="243947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15E24B5-1EB5-47EA-BA2E-52F075141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550" y="1282567"/>
            <a:ext cx="3186578" cy="243947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1D5F840-49F6-45E0-AAC8-135E48A06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550" y="4221900"/>
            <a:ext cx="3180645" cy="243493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73AE7AA-75BD-45CD-A7A1-280569AC0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9570" y="4230036"/>
            <a:ext cx="3180645" cy="243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29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40325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843721"/>
            <a:ext cx="12192000" cy="30142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763812" y="189361"/>
            <a:ext cx="10940508" cy="678550"/>
          </a:xfrm>
        </p:spPr>
        <p:txBody>
          <a:bodyPr>
            <a:noAutofit/>
          </a:bodyPr>
          <a:lstStyle/>
          <a:p>
            <a:r>
              <a:rPr lang="ru-RU" sz="2800" dirty="0"/>
              <a:t>Результаты</a:t>
            </a:r>
            <a:r>
              <a:rPr lang="en-US" sz="2800" dirty="0"/>
              <a:t> </a:t>
            </a:r>
            <a:r>
              <a:rPr lang="ru-RU" sz="2800" dirty="0"/>
              <a:t>оценки фитопатогенного состояния урожая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4219-AEB2-EF40-9CA3-1B294F8EB45C}" type="slidenum">
              <a:rPr lang="ru-RU" sz="2400" smtClean="0">
                <a:solidFill>
                  <a:schemeClr val="tx1"/>
                </a:solidFill>
              </a:rPr>
              <a:t>8</a:t>
            </a:fld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25BF62-DCC9-444A-E7E1-22A1EF158CB6}"/>
              </a:ext>
            </a:extLst>
          </p:cNvPr>
          <p:cNvSpPr txBox="1"/>
          <p:nvPr/>
        </p:nvSpPr>
        <p:spPr>
          <a:xfrm>
            <a:off x="158342" y="2200863"/>
            <a:ext cx="19675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1-й год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B707D0-E18F-6D12-DD10-86378256E67B}"/>
              </a:ext>
            </a:extLst>
          </p:cNvPr>
          <p:cNvSpPr txBox="1"/>
          <p:nvPr/>
        </p:nvSpPr>
        <p:spPr>
          <a:xfrm>
            <a:off x="158342" y="5058472"/>
            <a:ext cx="187904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2-й год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50520" y="821349"/>
            <a:ext cx="137281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/>
              <a:t>Сорт Гала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875553" y="837431"/>
            <a:ext cx="230967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/>
              <a:t>Сорт Фиолетовый</a:t>
            </a:r>
            <a:endParaRPr lang="en-US" sz="20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0" y="3785537"/>
            <a:ext cx="12192000" cy="50508"/>
          </a:xfrm>
          <a:prstGeom prst="line">
            <a:avLst/>
          </a:prstGeom>
          <a:ln w="28575">
            <a:solidFill>
              <a:srgbClr val="164A6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41A1198-693F-4969-8D62-397A6C5AD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637" y="1323091"/>
            <a:ext cx="3186578" cy="243947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04DB5B1-C80E-4EBA-BBD3-8ABBB7BDD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099" y="1314398"/>
            <a:ext cx="3186578" cy="24394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83FF85-2E72-48AD-8C50-9929B1D83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637" y="4148273"/>
            <a:ext cx="3186578" cy="24394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48D58A2-210C-4F4C-9A0D-888EF2F602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7097" y="4142515"/>
            <a:ext cx="3186580" cy="243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37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40325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881821"/>
            <a:ext cx="12192000" cy="30142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763812" y="-9419"/>
            <a:ext cx="10940508" cy="678550"/>
          </a:xfrm>
        </p:spPr>
        <p:txBody>
          <a:bodyPr>
            <a:noAutofit/>
          </a:bodyPr>
          <a:lstStyle/>
          <a:p>
            <a:r>
              <a:rPr lang="ru-RU" sz="2800" dirty="0"/>
              <a:t>Анализ состава урожая: здоровые клубни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4219-AEB2-EF40-9CA3-1B294F8EB45C}" type="slidenum">
              <a:rPr lang="ru-RU" sz="2400" smtClean="0">
                <a:solidFill>
                  <a:schemeClr val="tx1"/>
                </a:solidFill>
              </a:rPr>
              <a:t>9</a:t>
            </a:fld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25BF62-DCC9-444A-E7E1-22A1EF158CB6}"/>
              </a:ext>
            </a:extLst>
          </p:cNvPr>
          <p:cNvSpPr txBox="1"/>
          <p:nvPr/>
        </p:nvSpPr>
        <p:spPr>
          <a:xfrm>
            <a:off x="158342" y="2200863"/>
            <a:ext cx="19675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1-й год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B707D0-E18F-6D12-DD10-86378256E67B}"/>
              </a:ext>
            </a:extLst>
          </p:cNvPr>
          <p:cNvSpPr txBox="1"/>
          <p:nvPr/>
        </p:nvSpPr>
        <p:spPr>
          <a:xfrm>
            <a:off x="158342" y="5058472"/>
            <a:ext cx="187904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2-й год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67759" y="669131"/>
            <a:ext cx="137281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/>
              <a:t>Сорт Гала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875553" y="718163"/>
            <a:ext cx="230967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/>
              <a:t>Сорт Фиолетовый</a:t>
            </a:r>
            <a:endParaRPr lang="en-US" sz="20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0" y="3785537"/>
            <a:ext cx="12192000" cy="50508"/>
          </a:xfrm>
          <a:prstGeom prst="line">
            <a:avLst/>
          </a:prstGeom>
          <a:ln w="28575">
            <a:solidFill>
              <a:srgbClr val="164A6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7AA687-2EB5-4E9A-B345-00ABD8A87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637" y="3959578"/>
            <a:ext cx="3421059" cy="261898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470B3F3-31CD-4FCF-ABC5-340D9E429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7099" y="3959578"/>
            <a:ext cx="3421060" cy="261898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F18E438-6771-408E-AF58-9F20F98E2D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0827" y="1152941"/>
            <a:ext cx="3357331" cy="257019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439F900-D054-4419-8277-5D372737DF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3636" y="1104154"/>
            <a:ext cx="3421059" cy="261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77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imes New Roman Effectiv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7237</TotalTime>
  <Words>766</Words>
  <Application>Microsoft Office PowerPoint</Application>
  <PresentationFormat>Широкоэкранный</PresentationFormat>
  <Paragraphs>186</Paragraphs>
  <Slides>11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Bahnschrift Light</vt:lpstr>
      <vt:lpstr>Calibri</vt:lpstr>
      <vt:lpstr>Cambria</vt:lpstr>
      <vt:lpstr>Cambria Math</vt:lpstr>
      <vt:lpstr>Courier New</vt:lpstr>
      <vt:lpstr>Garamond</vt:lpstr>
      <vt:lpstr>Times New Roman</vt:lpstr>
      <vt:lpstr>Wingdings</vt:lpstr>
      <vt:lpstr>Савон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Компьютерное моделирование с использованием</vt:lpstr>
      <vt:lpstr>Результаты компьютерного моделирования с иcпользованием Geant4</vt:lpstr>
      <vt:lpstr>Результаты оценки урожайности культуры</vt:lpstr>
      <vt:lpstr>Результаты оценки фитопатогенного состояния урожая </vt:lpstr>
      <vt:lpstr>Анализ состава урожая: здоровые клубни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возможности применения методов «отпечатков пальцев» для идентификации картофеля, обработанного ионизирующим излучением</dc:title>
  <dc:creator>Z</dc:creator>
  <cp:lastModifiedBy>Z</cp:lastModifiedBy>
  <cp:revision>335</cp:revision>
  <dcterms:created xsi:type="dcterms:W3CDTF">2022-10-10T20:08:51Z</dcterms:created>
  <dcterms:modified xsi:type="dcterms:W3CDTF">2025-06-30T21:52:52Z</dcterms:modified>
</cp:coreProperties>
</file>