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6" r:id="rId1"/>
  </p:sldMasterIdLst>
  <p:notesMasterIdLst>
    <p:notesMasterId r:id="rId17"/>
  </p:notesMasterIdLst>
  <p:sldIdLst>
    <p:sldId id="256" r:id="rId2"/>
    <p:sldId id="257" r:id="rId3"/>
    <p:sldId id="259" r:id="rId4"/>
    <p:sldId id="268" r:id="rId5"/>
    <p:sldId id="262" r:id="rId6"/>
    <p:sldId id="270" r:id="rId7"/>
    <p:sldId id="258" r:id="rId8"/>
    <p:sldId id="274" r:id="rId9"/>
    <p:sldId id="261" r:id="rId10"/>
    <p:sldId id="264" r:id="rId11"/>
    <p:sldId id="265" r:id="rId12"/>
    <p:sldId id="275" r:id="rId13"/>
    <p:sldId id="277" r:id="rId14"/>
    <p:sldId id="263" r:id="rId15"/>
    <p:sldId id="276" r:id="rId16"/>
  </p:sldIdLst>
  <p:sldSz cx="12192000" cy="6858000"/>
  <p:notesSz cx="6858000" cy="9979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396C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5274" autoAdjust="0"/>
  </p:normalViewPr>
  <p:slideViewPr>
    <p:cSldViewPr snapToGrid="0">
      <p:cViewPr varScale="1">
        <p:scale>
          <a:sx n="82" d="100"/>
          <a:sy n="82" d="100"/>
        </p:scale>
        <p:origin x="58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5006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500684"/>
          </a:xfrm>
          <a:prstGeom prst="rect">
            <a:avLst/>
          </a:prstGeom>
        </p:spPr>
        <p:txBody>
          <a:bodyPr vert="horz" lIns="91440" tIns="45720" rIns="91440" bIns="45720" rtlCol="0"/>
          <a:lstStyle>
            <a:lvl1pPr algn="r">
              <a:defRPr sz="1200"/>
            </a:lvl1pPr>
          </a:lstStyle>
          <a:p>
            <a:fld id="{DA5CE6CE-DF89-4184-91FB-C5D16BA82770}" type="datetimeFigureOut">
              <a:rPr lang="ru-RU" smtClean="0"/>
              <a:t>05.07.2025</a:t>
            </a:fld>
            <a:endParaRPr lang="ru-RU"/>
          </a:p>
        </p:txBody>
      </p:sp>
      <p:sp>
        <p:nvSpPr>
          <p:cNvPr id="4" name="Образ слайда 3"/>
          <p:cNvSpPr>
            <a:spLocks noGrp="1" noRot="1" noChangeAspect="1"/>
          </p:cNvSpPr>
          <p:nvPr>
            <p:ph type="sldImg" idx="2"/>
          </p:nvPr>
        </p:nvSpPr>
        <p:spPr>
          <a:xfrm>
            <a:off x="436563" y="1247775"/>
            <a:ext cx="5984875" cy="33670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802406"/>
            <a:ext cx="5486400" cy="392924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78342"/>
            <a:ext cx="2971800" cy="50068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9478342"/>
            <a:ext cx="2971800" cy="500683"/>
          </a:xfrm>
          <a:prstGeom prst="rect">
            <a:avLst/>
          </a:prstGeom>
        </p:spPr>
        <p:txBody>
          <a:bodyPr vert="horz" lIns="91440" tIns="45720" rIns="91440" bIns="45720" rtlCol="0" anchor="b"/>
          <a:lstStyle>
            <a:lvl1pPr algn="r">
              <a:defRPr sz="1200"/>
            </a:lvl1pPr>
          </a:lstStyle>
          <a:p>
            <a:fld id="{366304D9-3229-49BE-819E-DEC476C5E5D5}" type="slidenum">
              <a:rPr lang="ru-RU" smtClean="0"/>
              <a:t>‹#›</a:t>
            </a:fld>
            <a:endParaRPr lang="ru-RU"/>
          </a:p>
        </p:txBody>
      </p:sp>
    </p:spTree>
    <p:extLst>
      <p:ext uri="{BB962C8B-B14F-4D97-AF65-F5344CB8AC3E}">
        <p14:creationId xmlns:p14="http://schemas.microsoft.com/office/powerpoint/2010/main" val="1271390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6304D9-3229-49BE-819E-DEC476C5E5D5}" type="slidenum">
              <a:rPr lang="ru-RU" smtClean="0"/>
              <a:t>4</a:t>
            </a:fld>
            <a:endParaRPr lang="ru-RU"/>
          </a:p>
        </p:txBody>
      </p:sp>
    </p:spTree>
    <p:extLst>
      <p:ext uri="{BB962C8B-B14F-4D97-AF65-F5344CB8AC3E}">
        <p14:creationId xmlns:p14="http://schemas.microsoft.com/office/powerpoint/2010/main" val="2072603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6304D9-3229-49BE-819E-DEC476C5E5D5}" type="slidenum">
              <a:rPr lang="ru-RU" smtClean="0"/>
              <a:t>9</a:t>
            </a:fld>
            <a:endParaRPr lang="ru-RU"/>
          </a:p>
        </p:txBody>
      </p:sp>
    </p:spTree>
    <p:extLst>
      <p:ext uri="{BB962C8B-B14F-4D97-AF65-F5344CB8AC3E}">
        <p14:creationId xmlns:p14="http://schemas.microsoft.com/office/powerpoint/2010/main" val="30353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FD7FF2-845F-41B9-944F-35B90659B7D6}" type="datetimeFigureOut">
              <a:rPr lang="en-US" smtClean="0"/>
              <a:t>7/5/2025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1206807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FD7FF2-845F-41B9-944F-35B90659B7D6}" type="datetimeFigureOut">
              <a:rPr lang="en-US" smtClean="0"/>
              <a:t>7/5/2025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195692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FD7FF2-845F-41B9-944F-35B90659B7D6}" type="datetimeFigureOut">
              <a:rPr lang="en-US" smtClean="0"/>
              <a:t>7/5/2025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383730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FD7FF2-845F-41B9-944F-35B90659B7D6}" type="datetimeFigureOut">
              <a:rPr lang="en-US" smtClean="0"/>
              <a:t>7/5/2025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426567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FD7FF2-845F-41B9-944F-35B90659B7D6}" type="datetimeFigureOut">
              <a:rPr lang="en-US" smtClean="0"/>
              <a:t>7/5/2025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147949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FD7FF2-845F-41B9-944F-35B90659B7D6}" type="datetimeFigureOut">
              <a:rPr lang="en-US" smtClean="0"/>
              <a:t>7/5/2025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23151899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FD7FF2-845F-41B9-944F-35B90659B7D6}" type="datetimeFigureOut">
              <a:rPr lang="en-US" smtClean="0"/>
              <a:t>7/5/2025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11010624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FD7FF2-845F-41B9-944F-35B90659B7D6}" type="datetimeFigureOut">
              <a:rPr lang="en-US" smtClean="0"/>
              <a:t>7/5/2025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1208916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FD7FF2-845F-41B9-944F-35B90659B7D6}" type="datetimeFigureOut">
              <a:rPr lang="en-US" smtClean="0"/>
              <a:t>7/5/2025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374723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1FD7FF2-845F-41B9-944F-35B90659B7D6}" type="datetimeFigureOut">
              <a:rPr lang="en-US" smtClean="0"/>
              <a:t>7/5/2025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34035368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71FD7FF2-845F-41B9-944F-35B90659B7D6}" type="datetimeFigureOut">
              <a:rPr lang="en-US" smtClean="0"/>
              <a:t>7/5/2025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707E345D-6FE0-4977-A3DF-5875ED8E59A8}" type="slidenum">
              <a:rPr lang="en-US" smtClean="0"/>
              <a:t>‹#›</a:t>
            </a:fld>
            <a:endParaRPr lang="en-US"/>
          </a:p>
        </p:txBody>
      </p:sp>
    </p:spTree>
    <p:extLst>
      <p:ext uri="{BB962C8B-B14F-4D97-AF65-F5344CB8AC3E}">
        <p14:creationId xmlns:p14="http://schemas.microsoft.com/office/powerpoint/2010/main" val="542938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D7FF2-845F-41B9-944F-35B90659B7D6}" type="datetimeFigureOut">
              <a:rPr lang="en-US" smtClean="0"/>
              <a:t>7/5/2025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E345D-6FE0-4977-A3DF-5875ED8E59A8}" type="slidenum">
              <a:rPr lang="en-US" smtClean="0"/>
              <a:t>‹#›</a:t>
            </a:fld>
            <a:endParaRPr lang="en-US"/>
          </a:p>
        </p:txBody>
      </p:sp>
    </p:spTree>
    <p:extLst>
      <p:ext uri="{BB962C8B-B14F-4D97-AF65-F5344CB8AC3E}">
        <p14:creationId xmlns:p14="http://schemas.microsoft.com/office/powerpoint/2010/main" val="354267314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4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9.bin"/><Relationship Id="rId7"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2.wmf"/><Relationship Id="rId9"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oleObject" Target="../embeddings/oleObject2.bin"/><Relationship Id="rId12"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7.emf"/><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4.bin"/><Relationship Id="rId5" Type="http://schemas.openxmlformats.org/officeDocument/2006/relationships/image" Target="../media/image2.wmf"/><Relationship Id="rId15" Type="http://schemas.openxmlformats.org/officeDocument/2006/relationships/oleObject" Target="../embeddings/oleObject6.bin"/><Relationship Id="rId10" Type="http://schemas.openxmlformats.org/officeDocument/2006/relationships/image" Target="../media/image4.wmf"/><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636" y="47140"/>
            <a:ext cx="4641260" cy="2610708"/>
          </a:xfrm>
          <a:prstGeom prst="rect">
            <a:avLst/>
          </a:prstGeom>
        </p:spPr>
      </p:pic>
      <p:sp>
        <p:nvSpPr>
          <p:cNvPr id="9" name="Прямоугольник 8"/>
          <p:cNvSpPr/>
          <p:nvPr/>
        </p:nvSpPr>
        <p:spPr>
          <a:xfrm>
            <a:off x="2199762" y="1637342"/>
            <a:ext cx="8634774" cy="1754326"/>
          </a:xfrm>
          <a:prstGeom prst="rect">
            <a:avLst/>
          </a:prstGeom>
        </p:spPr>
        <p:txBody>
          <a:bodyPr wrap="square">
            <a:spAutoFit/>
          </a:bodyPr>
          <a:lstStyle/>
          <a:p>
            <a:pPr algn="ctr" defTabSz="2661087"/>
            <a:r>
              <a:rPr lang="en-US" sz="3600" dirty="0">
                <a:solidFill>
                  <a:srgbClr val="002060"/>
                </a:solidFill>
                <a:latin typeface="Arial Black" panose="020B0A04020102020204" pitchFamily="34" charset="0"/>
              </a:rPr>
              <a:t>Alternative approach for estimating the neck radius of a </a:t>
            </a:r>
            <a:r>
              <a:rPr lang="en-US" sz="3600" dirty="0" err="1">
                <a:solidFill>
                  <a:srgbClr val="002060"/>
                </a:solidFill>
                <a:latin typeface="Arial Black" panose="020B0A04020102020204" pitchFamily="34" charset="0"/>
              </a:rPr>
              <a:t>fissioning</a:t>
            </a:r>
            <a:r>
              <a:rPr lang="en-US" sz="3600" dirty="0">
                <a:solidFill>
                  <a:srgbClr val="002060"/>
                </a:solidFill>
                <a:latin typeface="Arial Black" panose="020B0A04020102020204" pitchFamily="34" charset="0"/>
              </a:rPr>
              <a:t> </a:t>
            </a:r>
            <a:r>
              <a:rPr lang="en-US" sz="3600" dirty="0" smtClean="0">
                <a:solidFill>
                  <a:srgbClr val="002060"/>
                </a:solidFill>
                <a:latin typeface="Arial Black" panose="020B0A04020102020204" pitchFamily="34" charset="0"/>
              </a:rPr>
              <a:t>nucleus</a:t>
            </a:r>
            <a:endParaRPr lang="ru-RU" sz="3200" dirty="0">
              <a:solidFill>
                <a:srgbClr val="002060"/>
              </a:solidFill>
              <a:latin typeface="Arial Black" panose="020B0A04020102020204" pitchFamily="34" charset="0"/>
            </a:endParaRPr>
          </a:p>
        </p:txBody>
      </p:sp>
      <p:sp>
        <p:nvSpPr>
          <p:cNvPr id="11" name="Прямоугольник 10"/>
          <p:cNvSpPr/>
          <p:nvPr/>
        </p:nvSpPr>
        <p:spPr>
          <a:xfrm>
            <a:off x="2108436" y="3693309"/>
            <a:ext cx="8612154" cy="1569660"/>
          </a:xfrm>
          <a:prstGeom prst="rect">
            <a:avLst/>
          </a:prstGeom>
        </p:spPr>
        <p:txBody>
          <a:bodyPr wrap="square">
            <a:spAutoFit/>
          </a:bodyPr>
          <a:lstStyle/>
          <a:p>
            <a:pPr indent="270199" algn="ctr" defTabSz="2661087"/>
            <a:r>
              <a:rPr lang="en-US" sz="2400" u="sng"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Ya.O</a:t>
            </a:r>
            <a:r>
              <a:rPr lang="en-US" sz="2400"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ru-RU" sz="2400" u="sng"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u="sng"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Otvodenko</a:t>
            </a:r>
            <a:r>
              <a:rPr lang="ru-RU" sz="2400" baseline="30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D.E.</a:t>
            </a:r>
            <a:r>
              <a:rPr lang="ru-RU"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Lyubashevsky</a:t>
            </a:r>
            <a:r>
              <a:rPr lang="ru-RU" sz="2400" baseline="30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P.V.</a:t>
            </a:r>
            <a:r>
              <a:rPr lang="ru-RU"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Kostryukov</a:t>
            </a:r>
            <a:r>
              <a:rPr lang="ru-RU" sz="2400" baseline="30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1,2</a:t>
            </a:r>
          </a:p>
          <a:p>
            <a:pPr lvl="0" indent="270199" algn="ctr" defTabSz="2661087"/>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S.V. </a:t>
            </a:r>
            <a:r>
              <a:rPr lang="en-US" sz="24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Kluychnikov</a:t>
            </a:r>
            <a:r>
              <a:rPr lang="ru-RU" sz="2400" baseline="30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a:t>
            </a:r>
            <a:r>
              <a:rPr lang="ru-RU"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270199" algn="ctr" defTabSz="2661087"/>
            <a:r>
              <a:rPr lang="ru-RU" sz="2400" baseline="30000" dirty="0" smtClean="0">
                <a:cs typeface="Times New Roman" panose="02020603050405020304" pitchFamily="18" charset="0"/>
              </a:rPr>
              <a:t>1</a:t>
            </a:r>
            <a:r>
              <a:rPr lang="en-US" sz="2400" i="1" dirty="0" smtClean="0">
                <a:cs typeface="Times New Roman" panose="02020603050405020304" pitchFamily="18" charset="0"/>
              </a:rPr>
              <a:t>Voronezh </a:t>
            </a:r>
            <a:r>
              <a:rPr lang="en-US" sz="2400" i="1" dirty="0">
                <a:cs typeface="Times New Roman" panose="02020603050405020304" pitchFamily="18" charset="0"/>
              </a:rPr>
              <a:t>State University, Russia </a:t>
            </a:r>
            <a:endParaRPr lang="ru-RU" sz="2400" i="1" dirty="0" smtClean="0">
              <a:cs typeface="Times New Roman" panose="02020603050405020304" pitchFamily="18" charset="0"/>
            </a:endParaRPr>
          </a:p>
          <a:p>
            <a:pPr indent="270199" algn="ctr" defTabSz="2661087"/>
            <a:r>
              <a:rPr lang="ru-RU" sz="2400" baseline="30000" dirty="0" smtClean="0">
                <a:cs typeface="Times New Roman" panose="02020603050405020304" pitchFamily="18" charset="0"/>
              </a:rPr>
              <a:t>2</a:t>
            </a:r>
            <a:r>
              <a:rPr lang="en-US" sz="2400" i="1" dirty="0">
                <a:cs typeface="Times New Roman" panose="02020603050405020304" pitchFamily="18" charset="0"/>
              </a:rPr>
              <a:t>Voronezh State University of Forestry and </a:t>
            </a:r>
            <a:r>
              <a:rPr lang="en-US" sz="2400" i="1" dirty="0" smtClean="0">
                <a:cs typeface="Times New Roman" panose="02020603050405020304" pitchFamily="18" charset="0"/>
              </a:rPr>
              <a:t>Technologies</a:t>
            </a:r>
            <a:r>
              <a:rPr lang="en-US" sz="2400" i="1" dirty="0">
                <a:cs typeface="Times New Roman" panose="02020603050405020304" pitchFamily="18" charset="0"/>
              </a:rPr>
              <a:t>, Russia </a:t>
            </a:r>
            <a:r>
              <a:rPr lang="en-US" sz="2400" i="1" dirty="0" smtClean="0">
                <a:cs typeface="Times New Roman" panose="02020603050405020304" pitchFamily="18" charset="0"/>
              </a:rPr>
              <a:t> </a:t>
            </a:r>
            <a:endParaRPr lang="ru-RU" sz="2400" i="1" dirty="0">
              <a:cs typeface="Times New Roman" panose="02020603050405020304" pitchFamily="18" charset="0"/>
            </a:endParaRPr>
          </a:p>
        </p:txBody>
      </p:sp>
      <p:sp>
        <p:nvSpPr>
          <p:cNvPr id="12" name="Прямоугольник 11"/>
          <p:cNvSpPr/>
          <p:nvPr/>
        </p:nvSpPr>
        <p:spPr>
          <a:xfrm>
            <a:off x="2872165" y="6098375"/>
            <a:ext cx="7084696" cy="400110"/>
          </a:xfrm>
          <a:prstGeom prst="rect">
            <a:avLst/>
          </a:prstGeom>
        </p:spPr>
        <p:txBody>
          <a:bodyPr wrap="square">
            <a:spAutoFit/>
          </a:bodyPr>
          <a:lstStyle/>
          <a:p>
            <a:pPr algn="ctr" defTabSz="2661087"/>
            <a:r>
              <a:rPr lang="en-US" sz="2000" dirty="0" smtClean="0">
                <a:solidFill>
                  <a:srgbClr val="002060"/>
                </a:solidFill>
                <a:latin typeface="Arial Black" panose="020B0A04020102020204" pitchFamily="34" charset="0"/>
              </a:rPr>
              <a:t>NUCLEUS-2025</a:t>
            </a:r>
            <a:endParaRPr lang="ru-RU" sz="20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652504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30743"/>
            <a:ext cx="10601131" cy="886371"/>
          </a:xfrm>
        </p:spPr>
        <p:txBody>
          <a:bodyPr>
            <a:noAutofit/>
          </a:bodyPr>
          <a:lstStyle/>
          <a:p>
            <a:pPr algn="ctr"/>
            <a:r>
              <a:rPr lang="en-US" sz="2800" dirty="0" smtClean="0">
                <a:solidFill>
                  <a:srgbClr val="002060"/>
                </a:solidFill>
                <a:latin typeface="Arial Black" panose="020B0A04020102020204" pitchFamily="34" charset="0"/>
              </a:rPr>
              <a:t>Method of calculating the moment of inertia </a:t>
            </a:r>
            <a:r>
              <a:rPr lang="en-US" sz="2800" dirty="0">
                <a:solidFill>
                  <a:srgbClr val="002060"/>
                </a:solidFill>
                <a:latin typeface="Arial Black" panose="020B0A04020102020204" pitchFamily="34" charset="0"/>
              </a:rPr>
              <a:t>of nuclei</a:t>
            </a:r>
            <a:endParaRPr lang="ru-RU" sz="2800" dirty="0">
              <a:solidFill>
                <a:srgbClr val="002060"/>
              </a:solidFill>
              <a:latin typeface="Arial Black" panose="020B0A04020102020204" pitchFamily="34" charset="0"/>
            </a:endParaRPr>
          </a:p>
        </p:txBody>
      </p:sp>
      <p:sp>
        <p:nvSpPr>
          <p:cNvPr id="3" name="Объект 2"/>
          <p:cNvSpPr>
            <a:spLocks noGrp="1"/>
          </p:cNvSpPr>
          <p:nvPr>
            <p:ph idx="1"/>
          </p:nvPr>
        </p:nvSpPr>
        <p:spPr>
          <a:xfrm>
            <a:off x="679580" y="1117114"/>
            <a:ext cx="10515600" cy="4351338"/>
          </a:xfrm>
        </p:spPr>
        <p:txBody>
          <a:bodyPr/>
          <a:lstStyle/>
          <a:p>
            <a:r>
              <a:rPr lang="en-US" dirty="0" smtClean="0"/>
              <a:t>hydrodynamic model </a:t>
            </a:r>
            <a:r>
              <a:rPr lang="en-US" dirty="0" smtClean="0">
                <a:solidFill>
                  <a:srgbClr val="C00000"/>
                </a:solidFill>
              </a:rPr>
              <a:t>[1]</a:t>
            </a:r>
            <a:endParaRPr lang="ru-RU" dirty="0" smtClean="0">
              <a:solidFill>
                <a:srgbClr val="C00000"/>
              </a:solidFill>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812568909"/>
              </p:ext>
            </p:extLst>
          </p:nvPr>
        </p:nvGraphicFramePr>
        <p:xfrm>
          <a:off x="4057650" y="1952625"/>
          <a:ext cx="114300" cy="177800"/>
        </p:xfrm>
        <a:graphic>
          <a:graphicData uri="http://schemas.openxmlformats.org/presentationml/2006/ole">
            <mc:AlternateContent xmlns:mc="http://schemas.openxmlformats.org/markup-compatibility/2006">
              <mc:Choice xmlns:v="urn:schemas-microsoft-com:vml" Requires="v">
                <p:oleObj spid="_x0000_s11367"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057650" y="1952625"/>
                        <a:ext cx="114300" cy="1778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610071196"/>
              </p:ext>
            </p:extLst>
          </p:nvPr>
        </p:nvGraphicFramePr>
        <p:xfrm>
          <a:off x="762000" y="2501900"/>
          <a:ext cx="5986463" cy="1671638"/>
        </p:xfrm>
        <a:graphic>
          <a:graphicData uri="http://schemas.openxmlformats.org/presentationml/2006/ole">
            <mc:AlternateContent xmlns:mc="http://schemas.openxmlformats.org/markup-compatibility/2006">
              <mc:Choice xmlns:v="urn:schemas-microsoft-com:vml" Requires="v">
                <p:oleObj spid="_x0000_s11368" name="Equation" r:id="rId5" imgW="3454200" imgH="965160" progId="Equation.DSMT4">
                  <p:embed/>
                </p:oleObj>
              </mc:Choice>
              <mc:Fallback>
                <p:oleObj name="Equation" r:id="rId5" imgW="3454200" imgH="965160" progId="Equation.DSMT4">
                  <p:embed/>
                  <p:pic>
                    <p:nvPicPr>
                      <p:cNvPr id="0" name=""/>
                      <p:cNvPicPr/>
                      <p:nvPr/>
                    </p:nvPicPr>
                    <p:blipFill>
                      <a:blip r:embed="rId6"/>
                      <a:stretch>
                        <a:fillRect/>
                      </a:stretch>
                    </p:blipFill>
                    <p:spPr>
                      <a:xfrm>
                        <a:off x="762000" y="2501900"/>
                        <a:ext cx="5986463" cy="1671638"/>
                      </a:xfrm>
                      <a:prstGeom prst="rect">
                        <a:avLst/>
                      </a:prstGeom>
                    </p:spPr>
                  </p:pic>
                </p:oleObj>
              </mc:Fallback>
            </mc:AlternateContent>
          </a:graphicData>
        </a:graphic>
      </p:graphicFrame>
      <p:sp>
        <p:nvSpPr>
          <p:cNvPr id="8" name="TextBox 7"/>
          <p:cNvSpPr txBox="1"/>
          <p:nvPr/>
        </p:nvSpPr>
        <p:spPr>
          <a:xfrm>
            <a:off x="7107942" y="1396157"/>
            <a:ext cx="4331389" cy="2031325"/>
          </a:xfrm>
          <a:prstGeom prst="rect">
            <a:avLst/>
          </a:prstGeom>
          <a:noFill/>
        </p:spPr>
        <p:txBody>
          <a:bodyPr wrap="square" rtlCol="0">
            <a:spAutoFit/>
          </a:bodyPr>
          <a:lstStyle/>
          <a:p>
            <a:pPr algn="just"/>
            <a:r>
              <a:rPr lang="en-US" dirty="0"/>
              <a:t>The hydrodynamic approach describes the nucleus as a drop of a nuclear liquid in which the moments of inertia are determined based on the mass distribution and the shape of the fragments. This method takes into account the contribution of the collective motion of nuclear matter.</a:t>
            </a:r>
            <a:endParaRPr lang="ru-RU" dirty="0"/>
          </a:p>
        </p:txBody>
      </p:sp>
      <p:sp>
        <p:nvSpPr>
          <p:cNvPr id="9" name="TextBox 8"/>
          <p:cNvSpPr txBox="1"/>
          <p:nvPr/>
        </p:nvSpPr>
        <p:spPr>
          <a:xfrm>
            <a:off x="623166" y="5899320"/>
            <a:ext cx="6484776" cy="369332"/>
          </a:xfrm>
          <a:prstGeom prst="rect">
            <a:avLst/>
          </a:prstGeom>
          <a:noFill/>
        </p:spPr>
        <p:txBody>
          <a:bodyPr wrap="square" rtlCol="0">
            <a:spAutoFit/>
          </a:bodyPr>
          <a:lstStyle/>
          <a:p>
            <a:r>
              <a:rPr lang="en-US" dirty="0" smtClean="0">
                <a:solidFill>
                  <a:srgbClr val="C00000"/>
                </a:solidFill>
              </a:rPr>
              <a:t>[1] </a:t>
            </a:r>
            <a:r>
              <a:rPr lang="en-US" dirty="0" err="1" smtClean="0">
                <a:solidFill>
                  <a:srgbClr val="C00000"/>
                </a:solidFill>
              </a:rPr>
              <a:t>Migdal</a:t>
            </a:r>
            <a:r>
              <a:rPr lang="en-US" dirty="0" smtClean="0">
                <a:solidFill>
                  <a:srgbClr val="C00000"/>
                </a:solidFill>
              </a:rPr>
              <a:t> </a:t>
            </a:r>
            <a:r>
              <a:rPr lang="en-US" dirty="0">
                <a:solidFill>
                  <a:srgbClr val="C00000"/>
                </a:solidFill>
              </a:rPr>
              <a:t>A. </a:t>
            </a:r>
            <a:r>
              <a:rPr lang="en-US" dirty="0" smtClean="0">
                <a:solidFill>
                  <a:srgbClr val="C00000"/>
                </a:solidFill>
              </a:rPr>
              <a:t>B.</a:t>
            </a:r>
            <a:r>
              <a:rPr lang="ru-RU" dirty="0" smtClean="0">
                <a:solidFill>
                  <a:srgbClr val="C00000"/>
                </a:solidFill>
              </a:rPr>
              <a:t> </a:t>
            </a:r>
            <a:r>
              <a:rPr lang="en-US" dirty="0" err="1" smtClean="0">
                <a:solidFill>
                  <a:srgbClr val="C00000"/>
                </a:solidFill>
              </a:rPr>
              <a:t>Sov</a:t>
            </a:r>
            <a:r>
              <a:rPr lang="en-US" dirty="0">
                <a:solidFill>
                  <a:srgbClr val="C00000"/>
                </a:solidFill>
              </a:rPr>
              <a:t>. Phys. JETP. </a:t>
            </a:r>
            <a:r>
              <a:rPr lang="en-US" b="1" dirty="0" smtClean="0">
                <a:solidFill>
                  <a:srgbClr val="C00000"/>
                </a:solidFill>
              </a:rPr>
              <a:t>10</a:t>
            </a:r>
            <a:r>
              <a:rPr lang="en-US" dirty="0">
                <a:solidFill>
                  <a:srgbClr val="C00000"/>
                </a:solidFill>
              </a:rPr>
              <a:t>. </a:t>
            </a:r>
            <a:r>
              <a:rPr lang="en-US" dirty="0" smtClean="0">
                <a:solidFill>
                  <a:srgbClr val="C00000"/>
                </a:solidFill>
              </a:rPr>
              <a:t>№</a:t>
            </a:r>
            <a:r>
              <a:rPr lang="en-US" dirty="0">
                <a:solidFill>
                  <a:srgbClr val="C00000"/>
                </a:solidFill>
              </a:rPr>
              <a:t>. </a:t>
            </a:r>
            <a:r>
              <a:rPr lang="en-US" dirty="0" smtClean="0">
                <a:solidFill>
                  <a:srgbClr val="C00000"/>
                </a:solidFill>
              </a:rPr>
              <a:t>1.</a:t>
            </a:r>
            <a:r>
              <a:rPr lang="ru-RU" dirty="0" smtClean="0">
                <a:solidFill>
                  <a:srgbClr val="C00000"/>
                </a:solidFill>
              </a:rPr>
              <a:t> </a:t>
            </a:r>
            <a:r>
              <a:rPr lang="en-US" dirty="0" smtClean="0">
                <a:solidFill>
                  <a:srgbClr val="C00000"/>
                </a:solidFill>
              </a:rPr>
              <a:t>176</a:t>
            </a:r>
            <a:r>
              <a:rPr lang="ru-RU" dirty="0" smtClean="0">
                <a:solidFill>
                  <a:srgbClr val="C00000"/>
                </a:solidFill>
              </a:rPr>
              <a:t> (</a:t>
            </a:r>
            <a:r>
              <a:rPr lang="en-US" dirty="0" smtClean="0">
                <a:solidFill>
                  <a:srgbClr val="C00000"/>
                </a:solidFill>
              </a:rPr>
              <a:t>1960</a:t>
            </a:r>
            <a:r>
              <a:rPr lang="ru-RU" dirty="0" smtClean="0">
                <a:solidFill>
                  <a:srgbClr val="C00000"/>
                </a:solidFill>
              </a:rPr>
              <a:t>) </a:t>
            </a:r>
          </a:p>
        </p:txBody>
      </p:sp>
      <mc:AlternateContent xmlns:mc="http://schemas.openxmlformats.org/markup-compatibility/2006" xmlns:a14="http://schemas.microsoft.com/office/drawing/2010/main">
        <mc:Choice Requires="a14">
          <p:sp>
            <p:nvSpPr>
              <p:cNvPr id="12" name="Прямоугольник 11"/>
              <p:cNvSpPr/>
              <p:nvPr/>
            </p:nvSpPr>
            <p:spPr>
              <a:xfrm>
                <a:off x="679580" y="5040224"/>
                <a:ext cx="10759751" cy="646331"/>
              </a:xfrm>
              <a:prstGeom prst="rect">
                <a:avLst/>
              </a:prstGeom>
            </p:spPr>
            <p:txBody>
              <a:bodyPr wrap="square">
                <a:spAutoFit/>
              </a:bodyPr>
              <a:lstStyle/>
              <a:p>
                <a:pPr algn="just"/>
                <a:r>
                  <a:rPr lang="en-US" dirty="0" smtClean="0"/>
                  <a:t>where </a:t>
                </a:r>
                <a14:m>
                  <m:oMath xmlns:m="http://schemas.openxmlformats.org/officeDocument/2006/math">
                    <m:r>
                      <m:rPr>
                        <m:sty m:val="p"/>
                      </m:rPr>
                      <a:rPr lang="el-GR" i="1">
                        <a:latin typeface="Cambria Math" panose="02040503050406030204" pitchFamily="18" charset="0"/>
                      </a:rPr>
                      <m:t>β</m:t>
                    </m:r>
                    <m:r>
                      <a:rPr lang="el-GR" i="1">
                        <a:latin typeface="Cambria Math" panose="02040503050406030204" pitchFamily="18" charset="0"/>
                      </a:rPr>
                      <m:t> − </m:t>
                    </m:r>
                  </m:oMath>
                </a14:m>
                <a:r>
                  <a:rPr lang="en-US" dirty="0" smtClean="0"/>
                  <a:t>the </a:t>
                </a:r>
                <a:r>
                  <a:rPr lang="en-US" dirty="0"/>
                  <a:t>deformation parameter of the </a:t>
                </a:r>
                <a:r>
                  <a:rPr lang="en-US" dirty="0" smtClean="0"/>
                  <a:t>nucleus, </a:t>
                </a:r>
                <a:r>
                  <a:rPr lang="en-US" i="1" dirty="0" smtClean="0">
                    <a:latin typeface="Times New Roman" panose="02020603050405020304" pitchFamily="18" charset="0"/>
                    <a:cs typeface="Times New Roman" panose="02020603050405020304" pitchFamily="18" charset="0"/>
                  </a:rPr>
                  <a:t>J</a:t>
                </a:r>
                <a:r>
                  <a:rPr lang="en-US" baseline="-25000" dirty="0" smtClean="0">
                    <a:latin typeface="Times New Roman" panose="02020603050405020304" pitchFamily="18" charset="0"/>
                    <a:cs typeface="Times New Roman" panose="02020603050405020304" pitchFamily="18" charset="0"/>
                  </a:rPr>
                  <a:t>hyd</a:t>
                </a:r>
                <a:r>
                  <a:rPr lang="en-US" i="1" dirty="0" smtClean="0">
                    <a:latin typeface="Times New Roman" panose="02020603050405020304" pitchFamily="18" charset="0"/>
                    <a:cs typeface="Times New Roman" panose="02020603050405020304" pitchFamily="18" charset="0"/>
                  </a:rPr>
                  <a:t>/J</a:t>
                </a:r>
                <a:r>
                  <a:rPr lang="en-US" baseline="-25000" dirty="0" smtClean="0">
                    <a:latin typeface="Times New Roman" panose="02020603050405020304" pitchFamily="18" charset="0"/>
                    <a:cs typeface="Times New Roman" panose="02020603050405020304" pitchFamily="18" charset="0"/>
                  </a:rPr>
                  <a:t>0</a:t>
                </a:r>
                <a:r>
                  <a:rPr lang="ru-RU" i="1" dirty="0" smtClean="0">
                    <a:latin typeface="Times New Roman" panose="02020603050405020304" pitchFamily="18" charset="0"/>
                    <a:cs typeface="Times New Roman" panose="02020603050405020304" pitchFamily="18" charset="0"/>
                  </a:rPr>
                  <a:t> </a:t>
                </a:r>
                <a14:m>
                  <m:oMath xmlns:m="http://schemas.openxmlformats.org/officeDocument/2006/math">
                    <m:r>
                      <a:rPr lang="ru-RU" i="1">
                        <a:latin typeface="Cambria Math" panose="02040503050406030204" pitchFamily="18" charset="0"/>
                      </a:rPr>
                      <m:t>−</m:t>
                    </m:r>
                  </m:oMath>
                </a14:m>
                <a:r>
                  <a:rPr lang="ru-RU" i="1" dirty="0" smtClean="0">
                    <a:latin typeface="Times New Roman" panose="02020603050405020304" pitchFamily="18" charset="0"/>
                    <a:cs typeface="Times New Roman" panose="02020603050405020304" pitchFamily="18" charset="0"/>
                  </a:rPr>
                  <a:t> </a:t>
                </a:r>
                <a:r>
                  <a:rPr lang="en-US" dirty="0" smtClean="0">
                    <a:cs typeface="Times New Roman" panose="02020603050405020304" pitchFamily="18" charset="0"/>
                  </a:rPr>
                  <a:t>the </a:t>
                </a:r>
                <a:r>
                  <a:rPr lang="en-US" dirty="0">
                    <a:cs typeface="Times New Roman" panose="02020603050405020304" pitchFamily="18" charset="0"/>
                  </a:rPr>
                  <a:t>ratio of the moments of inertia in the hydrodynamic model to the </a:t>
                </a:r>
                <a:r>
                  <a:rPr lang="en-US" dirty="0" smtClean="0">
                    <a:cs typeface="Times New Roman" panose="02020603050405020304" pitchFamily="18" charset="0"/>
                  </a:rPr>
                  <a:t>solid body</a:t>
                </a:r>
                <a:endParaRPr lang="ru-RU" dirty="0">
                  <a:cs typeface="Times New Roman" panose="02020603050405020304" pitchFamily="18" charset="0"/>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79580" y="5040224"/>
                <a:ext cx="10759751" cy="646331"/>
              </a:xfrm>
              <a:prstGeom prst="rect">
                <a:avLst/>
              </a:prstGeom>
              <a:blipFill>
                <a:blip r:embed="rId7"/>
                <a:stretch>
                  <a:fillRect l="-453" t="-6604" r="-453" b="-14151"/>
                </a:stretch>
              </a:blipFill>
            </p:spPr>
            <p:txBody>
              <a:bodyPr/>
              <a:lstStyle/>
              <a:p>
                <a:r>
                  <a:rPr lang="ru-RU">
                    <a:noFill/>
                  </a:rPr>
                  <a:t> </a:t>
                </a:r>
              </a:p>
            </p:txBody>
          </p:sp>
        </mc:Fallback>
      </mc:AlternateContent>
      <p:sp>
        <p:nvSpPr>
          <p:cNvPr id="13" name="Прямоугольник 12"/>
          <p:cNvSpPr/>
          <p:nvPr/>
        </p:nvSpPr>
        <p:spPr>
          <a:xfrm>
            <a:off x="7107942" y="3706526"/>
            <a:ext cx="4331389" cy="1200329"/>
          </a:xfrm>
          <a:prstGeom prst="rect">
            <a:avLst/>
          </a:prstGeom>
        </p:spPr>
        <p:txBody>
          <a:bodyPr wrap="square">
            <a:spAutoFit/>
          </a:bodyPr>
          <a:lstStyle/>
          <a:p>
            <a:pPr algn="just"/>
            <a:r>
              <a:rPr lang="en-US" dirty="0" err="1" smtClean="0"/>
              <a:t>E</a:t>
            </a:r>
            <a:r>
              <a:rPr lang="ru-RU" dirty="0" err="1" smtClean="0"/>
              <a:t>stimation</a:t>
            </a:r>
            <a:r>
              <a:rPr lang="ru-RU" dirty="0" smtClean="0"/>
              <a:t> </a:t>
            </a:r>
            <a:r>
              <a:rPr lang="ru-RU" dirty="0" err="1" smtClean="0"/>
              <a:t>of</a:t>
            </a:r>
            <a:r>
              <a:rPr lang="ru-RU" dirty="0" smtClean="0"/>
              <a:t> the </a:t>
            </a:r>
            <a:r>
              <a:rPr lang="ru-RU" dirty="0" err="1" smtClean="0"/>
              <a:t>moments</a:t>
            </a:r>
            <a:r>
              <a:rPr lang="ru-RU" dirty="0" smtClean="0"/>
              <a:t> </a:t>
            </a:r>
            <a:r>
              <a:rPr lang="ru-RU" dirty="0" err="1" smtClean="0"/>
              <a:t>of</a:t>
            </a:r>
            <a:r>
              <a:rPr lang="ru-RU" dirty="0" smtClean="0"/>
              <a:t> </a:t>
            </a:r>
            <a:r>
              <a:rPr lang="ru-RU" dirty="0" err="1" smtClean="0"/>
              <a:t>inertia</a:t>
            </a:r>
            <a:r>
              <a:rPr lang="ru-RU" dirty="0" smtClean="0"/>
              <a:t> </a:t>
            </a:r>
            <a:r>
              <a:rPr lang="ru-RU" dirty="0" err="1" smtClean="0"/>
              <a:t>of</a:t>
            </a:r>
            <a:r>
              <a:rPr lang="ru-RU" dirty="0" smtClean="0"/>
              <a:t> </a:t>
            </a:r>
            <a:r>
              <a:rPr lang="ru-RU" dirty="0" err="1" smtClean="0"/>
              <a:t>fission</a:t>
            </a:r>
            <a:r>
              <a:rPr lang="ru-RU" dirty="0" smtClean="0"/>
              <a:t> </a:t>
            </a:r>
            <a:r>
              <a:rPr lang="ru-RU" dirty="0" err="1" smtClean="0"/>
              <a:t>fragments</a:t>
            </a:r>
            <a:r>
              <a:rPr lang="ru-RU" dirty="0" smtClean="0"/>
              <a:t> </a:t>
            </a:r>
            <a:r>
              <a:rPr lang="ru-RU" dirty="0" err="1" smtClean="0"/>
              <a:t>was</a:t>
            </a:r>
            <a:r>
              <a:rPr lang="ru-RU" dirty="0" smtClean="0"/>
              <a:t> </a:t>
            </a:r>
            <a:r>
              <a:rPr lang="ru-RU" dirty="0" err="1" smtClean="0"/>
              <a:t>performed</a:t>
            </a:r>
            <a:r>
              <a:rPr lang="ru-RU" dirty="0" smtClean="0"/>
              <a:t> </a:t>
            </a:r>
            <a:r>
              <a:rPr lang="ru-RU" dirty="0" err="1" smtClean="0"/>
              <a:t>in</a:t>
            </a:r>
            <a:r>
              <a:rPr lang="en-US" dirty="0"/>
              <a:t> </a:t>
            </a:r>
            <a:r>
              <a:rPr lang="en-US" dirty="0" smtClean="0">
                <a:solidFill>
                  <a:srgbClr val="C00000"/>
                </a:solidFill>
              </a:rPr>
              <a:t>[</a:t>
            </a:r>
            <a:r>
              <a:rPr lang="ru-RU" dirty="0">
                <a:solidFill>
                  <a:srgbClr val="C00000"/>
                </a:solidFill>
                <a:ea typeface="Times New Roman" panose="02020603050405020304" pitchFamily="18" charset="0"/>
              </a:rPr>
              <a:t>D. E. </a:t>
            </a:r>
            <a:r>
              <a:rPr lang="ru-RU" dirty="0" err="1">
                <a:solidFill>
                  <a:srgbClr val="C00000"/>
                </a:solidFill>
                <a:ea typeface="Times New Roman" panose="02020603050405020304" pitchFamily="18" charset="0"/>
              </a:rPr>
              <a:t>Lyubashevsky</a:t>
            </a:r>
            <a:r>
              <a:rPr lang="ru-RU" dirty="0">
                <a:solidFill>
                  <a:srgbClr val="C00000"/>
                </a:solidFill>
                <a:ea typeface="Times New Roman" panose="02020603050405020304" pitchFamily="18" charset="0"/>
              </a:rPr>
              <a:t> </a:t>
            </a:r>
            <a:r>
              <a:rPr lang="ru-RU" dirty="0" err="1">
                <a:solidFill>
                  <a:srgbClr val="C00000"/>
                </a:solidFill>
                <a:ea typeface="Times New Roman" panose="02020603050405020304" pitchFamily="18" charset="0"/>
              </a:rPr>
              <a:t>et</a:t>
            </a:r>
            <a:r>
              <a:rPr lang="ru-RU" dirty="0">
                <a:solidFill>
                  <a:srgbClr val="C00000"/>
                </a:solidFill>
                <a:ea typeface="Times New Roman" panose="02020603050405020304" pitchFamily="18" charset="0"/>
              </a:rPr>
              <a:t> </a:t>
            </a:r>
            <a:r>
              <a:rPr lang="ru-RU" dirty="0" err="1">
                <a:solidFill>
                  <a:srgbClr val="C00000"/>
                </a:solidFill>
                <a:ea typeface="Times New Roman" panose="02020603050405020304" pitchFamily="18" charset="0"/>
              </a:rPr>
              <a:t>al</a:t>
            </a:r>
            <a:r>
              <a:rPr lang="ru-RU" dirty="0" smtClean="0">
                <a:solidFill>
                  <a:srgbClr val="C00000"/>
                </a:solidFill>
                <a:ea typeface="Times New Roman" panose="02020603050405020304" pitchFamily="18" charset="0"/>
              </a:rPr>
              <a:t>. </a:t>
            </a:r>
            <a:r>
              <a:rPr lang="ru-RU" dirty="0" err="1">
                <a:solidFill>
                  <a:srgbClr val="C00000"/>
                </a:solidFill>
                <a:ea typeface="Times New Roman" panose="02020603050405020304" pitchFamily="18" charset="0"/>
              </a:rPr>
              <a:t>Chin</a:t>
            </a:r>
            <a:r>
              <a:rPr lang="en-US" dirty="0">
                <a:solidFill>
                  <a:srgbClr val="C00000"/>
                </a:solidFill>
                <a:ea typeface="Times New Roman" panose="02020603050405020304" pitchFamily="18" charset="0"/>
              </a:rPr>
              <a:t>.</a:t>
            </a:r>
            <a:r>
              <a:rPr lang="ru-RU" dirty="0">
                <a:solidFill>
                  <a:srgbClr val="C00000"/>
                </a:solidFill>
                <a:ea typeface="Times New Roman" panose="02020603050405020304" pitchFamily="18" charset="0"/>
              </a:rPr>
              <a:t> </a:t>
            </a:r>
            <a:r>
              <a:rPr lang="ru-RU" dirty="0" err="1">
                <a:solidFill>
                  <a:srgbClr val="C00000"/>
                </a:solidFill>
                <a:ea typeface="Times New Roman" panose="02020603050405020304" pitchFamily="18" charset="0"/>
              </a:rPr>
              <a:t>Phys</a:t>
            </a:r>
            <a:r>
              <a:rPr lang="en-US" dirty="0">
                <a:solidFill>
                  <a:srgbClr val="C00000"/>
                </a:solidFill>
                <a:ea typeface="Times New Roman" panose="02020603050405020304" pitchFamily="18" charset="0"/>
              </a:rPr>
              <a:t>.</a:t>
            </a:r>
            <a:r>
              <a:rPr lang="ru-RU" dirty="0">
                <a:solidFill>
                  <a:srgbClr val="C00000"/>
                </a:solidFill>
                <a:ea typeface="Times New Roman" panose="02020603050405020304" pitchFamily="18" charset="0"/>
              </a:rPr>
              <a:t> </a:t>
            </a:r>
            <a:r>
              <a:rPr lang="ru-RU" i="1" dirty="0">
                <a:solidFill>
                  <a:srgbClr val="C00000"/>
                </a:solidFill>
                <a:ea typeface="Times New Roman" panose="02020603050405020304" pitchFamily="18" charset="0"/>
              </a:rPr>
              <a:t>C</a:t>
            </a:r>
            <a:r>
              <a:rPr lang="ru-RU" dirty="0">
                <a:solidFill>
                  <a:srgbClr val="C00000"/>
                </a:solidFill>
                <a:ea typeface="Times New Roman" panose="02020603050405020304" pitchFamily="18" charset="0"/>
              </a:rPr>
              <a:t> </a:t>
            </a:r>
            <a:r>
              <a:rPr lang="ru-RU" b="1" dirty="0" smtClean="0">
                <a:solidFill>
                  <a:srgbClr val="C00000"/>
                </a:solidFill>
                <a:ea typeface="Times New Roman" panose="02020603050405020304" pitchFamily="18" charset="0"/>
              </a:rPr>
              <a:t>49</a:t>
            </a:r>
            <a:r>
              <a:rPr lang="en-US" dirty="0" smtClean="0">
                <a:solidFill>
                  <a:srgbClr val="C00000"/>
                </a:solidFill>
                <a:ea typeface="Times New Roman" panose="02020603050405020304" pitchFamily="18" charset="0"/>
              </a:rPr>
              <a:t>.</a:t>
            </a:r>
            <a:r>
              <a:rPr lang="ru-RU" dirty="0" smtClean="0">
                <a:solidFill>
                  <a:srgbClr val="C00000"/>
                </a:solidFill>
                <a:ea typeface="Times New Roman" panose="02020603050405020304" pitchFamily="18" charset="0"/>
              </a:rPr>
              <a:t> </a:t>
            </a:r>
            <a:r>
              <a:rPr lang="ru-RU" dirty="0">
                <a:solidFill>
                  <a:srgbClr val="C00000"/>
                </a:solidFill>
                <a:ea typeface="Times New Roman" panose="02020603050405020304" pitchFamily="18" charset="0"/>
              </a:rPr>
              <a:t>034104 (2025</a:t>
            </a:r>
            <a:r>
              <a:rPr lang="ru-RU" dirty="0" smtClean="0">
                <a:solidFill>
                  <a:srgbClr val="C00000"/>
                </a:solidFill>
                <a:ea typeface="Times New Roman" panose="02020603050405020304" pitchFamily="18" charset="0"/>
              </a:rPr>
              <a:t>)</a:t>
            </a:r>
            <a:r>
              <a:rPr lang="en-US" dirty="0" smtClean="0">
                <a:solidFill>
                  <a:srgbClr val="C00000"/>
                </a:solidFill>
              </a:rPr>
              <a:t>]</a:t>
            </a:r>
            <a:endParaRPr lang="ru-RU" dirty="0">
              <a:solidFill>
                <a:srgbClr val="C00000"/>
              </a:solidFill>
            </a:endParaRPr>
          </a:p>
        </p:txBody>
      </p:sp>
      <p:sp>
        <p:nvSpPr>
          <p:cNvPr id="10" name="TextBox 9"/>
          <p:cNvSpPr txBox="1"/>
          <p:nvPr/>
        </p:nvSpPr>
        <p:spPr>
          <a:xfrm>
            <a:off x="-1" y="6424711"/>
            <a:ext cx="11989837" cy="369332"/>
          </a:xfrm>
          <a:prstGeom prst="rect">
            <a:avLst/>
          </a:prstGeom>
          <a:noFill/>
        </p:spPr>
        <p:txBody>
          <a:bodyPr wrap="square" rtlCol="0">
            <a:spAutoFit/>
          </a:bodyPr>
          <a:lstStyle/>
          <a:p>
            <a:pPr algn="r"/>
            <a:r>
              <a:rPr lang="en-US" dirty="0" smtClean="0"/>
              <a:t>10</a:t>
            </a:r>
            <a:endParaRPr lang="ru-RU" dirty="0"/>
          </a:p>
        </p:txBody>
      </p:sp>
    </p:spTree>
    <p:extLst>
      <p:ext uri="{BB962C8B-B14F-4D97-AF65-F5344CB8AC3E}">
        <p14:creationId xmlns:p14="http://schemas.microsoft.com/office/powerpoint/2010/main" val="3026783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257" y="-26060"/>
            <a:ext cx="10711543" cy="978483"/>
          </a:xfrm>
        </p:spPr>
        <p:txBody>
          <a:bodyPr/>
          <a:lstStyle/>
          <a:p>
            <a:pPr algn="ctr"/>
            <a:r>
              <a:rPr lang="en-US" sz="2800" dirty="0">
                <a:solidFill>
                  <a:srgbClr val="002060"/>
                </a:solidFill>
                <a:latin typeface="Arial Black" panose="020B0A04020102020204" pitchFamily="34" charset="0"/>
              </a:rPr>
              <a:t>Method of calculating the moment of inertia of nuclei</a:t>
            </a:r>
            <a:endParaRPr lang="ru-RU" dirty="0"/>
          </a:p>
        </p:txBody>
      </p:sp>
      <p:sp>
        <p:nvSpPr>
          <p:cNvPr id="3" name="Объект 2"/>
          <p:cNvSpPr>
            <a:spLocks noGrp="1"/>
          </p:cNvSpPr>
          <p:nvPr>
            <p:ph idx="1"/>
          </p:nvPr>
        </p:nvSpPr>
        <p:spPr>
          <a:xfrm>
            <a:off x="642257" y="726504"/>
            <a:ext cx="10515600" cy="4351338"/>
          </a:xfrm>
        </p:spPr>
        <p:txBody>
          <a:bodyPr>
            <a:normAutofit/>
          </a:bodyPr>
          <a:lstStyle/>
          <a:p>
            <a:r>
              <a:rPr lang="en-US" sz="2400" dirty="0" smtClean="0"/>
              <a:t>oscillatory potential </a:t>
            </a:r>
            <a:r>
              <a:rPr lang="en-US" sz="2400" dirty="0" smtClean="0">
                <a:solidFill>
                  <a:srgbClr val="C00000"/>
                </a:solidFill>
              </a:rPr>
              <a:t>[1]</a:t>
            </a:r>
            <a:endParaRPr lang="ru-RU" sz="2400" dirty="0">
              <a:solidFill>
                <a:srgbClr val="C00000"/>
              </a:solidFill>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552836229"/>
              </p:ext>
            </p:extLst>
          </p:nvPr>
        </p:nvGraphicFramePr>
        <p:xfrm>
          <a:off x="764093" y="1284140"/>
          <a:ext cx="4097155" cy="1023949"/>
        </p:xfrm>
        <a:graphic>
          <a:graphicData uri="http://schemas.openxmlformats.org/presentationml/2006/ole">
            <mc:AlternateContent xmlns:mc="http://schemas.openxmlformats.org/markup-compatibility/2006">
              <mc:Choice xmlns:v="urn:schemas-microsoft-com:vml" Requires="v">
                <p:oleObj spid="_x0000_s8716" name="Equation" r:id="rId3" imgW="1726920" imgH="431640" progId="Equation.DSMT4">
                  <p:embed/>
                </p:oleObj>
              </mc:Choice>
              <mc:Fallback>
                <p:oleObj name="Equation" r:id="rId3" imgW="1726920" imgH="431640" progId="Equation.DSMT4">
                  <p:embed/>
                  <p:pic>
                    <p:nvPicPr>
                      <p:cNvPr id="0" name=""/>
                      <p:cNvPicPr/>
                      <p:nvPr/>
                    </p:nvPicPr>
                    <p:blipFill>
                      <a:blip r:embed="rId4"/>
                      <a:stretch>
                        <a:fillRect/>
                      </a:stretch>
                    </p:blipFill>
                    <p:spPr>
                      <a:xfrm>
                        <a:off x="764093" y="1284140"/>
                        <a:ext cx="4097155" cy="1023949"/>
                      </a:xfrm>
                      <a:prstGeom prst="rect">
                        <a:avLst/>
                      </a:prstGeom>
                    </p:spPr>
                  </p:pic>
                </p:oleObj>
              </mc:Fallback>
            </mc:AlternateContent>
          </a:graphicData>
        </a:graphic>
      </p:graphicFrame>
      <p:sp>
        <p:nvSpPr>
          <p:cNvPr id="7" name="TextBox 6"/>
          <p:cNvSpPr txBox="1"/>
          <p:nvPr/>
        </p:nvSpPr>
        <p:spPr>
          <a:xfrm>
            <a:off x="5684669" y="724518"/>
            <a:ext cx="5669131" cy="1477328"/>
          </a:xfrm>
          <a:prstGeom prst="rect">
            <a:avLst/>
          </a:prstGeom>
          <a:noFill/>
        </p:spPr>
        <p:txBody>
          <a:bodyPr wrap="square" rtlCol="0">
            <a:spAutoFit/>
          </a:bodyPr>
          <a:lstStyle/>
          <a:p>
            <a:pPr algn="just"/>
            <a:r>
              <a:rPr lang="en-US" dirty="0"/>
              <a:t>The oscillatory model is based on the representation of nuclear levels within the oscillatory potential. This approach takes into account quantum effects and the distribution of nucleons in a field close to a harmonic oscillator.</a:t>
            </a:r>
            <a:endParaRPr lang="ru-RU" dirty="0"/>
          </a:p>
        </p:txBody>
      </p:sp>
      <p:pic>
        <p:nvPicPr>
          <p:cNvPr id="10" name="Рисунок 9"/>
          <p:cNvPicPr>
            <a:picLocks noChangeAspect="1"/>
          </p:cNvPicPr>
          <p:nvPr/>
        </p:nvPicPr>
        <p:blipFill rotWithShape="1">
          <a:blip r:embed="rId5">
            <a:extLst>
              <a:ext uri="{BEBA8EAE-BF5A-486C-A8C5-ECC9F3942E4B}">
                <a14:imgProps xmlns:a14="http://schemas.microsoft.com/office/drawing/2010/main">
                  <a14:imgLayer r:embed="rId6">
                    <a14:imgEffect>
                      <a14:saturation sat="400000"/>
                    </a14:imgEffect>
                  </a14:imgLayer>
                </a14:imgProps>
              </a:ext>
            </a:extLst>
          </a:blip>
          <a:srcRect l="2910" t="23995" r="3711" b="2299"/>
          <a:stretch/>
        </p:blipFill>
        <p:spPr>
          <a:xfrm>
            <a:off x="5758914" y="4550060"/>
            <a:ext cx="5626360" cy="1794913"/>
          </a:xfrm>
          <a:prstGeom prst="rect">
            <a:avLst/>
          </a:prstGeom>
        </p:spPr>
      </p:pic>
      <mc:AlternateContent xmlns:mc="http://schemas.openxmlformats.org/markup-compatibility/2006" xmlns:a14="http://schemas.microsoft.com/office/drawing/2010/main">
        <mc:Choice Requires="a14">
          <p:sp>
            <p:nvSpPr>
              <p:cNvPr id="12" name="Прямоугольник 11"/>
              <p:cNvSpPr/>
              <p:nvPr/>
            </p:nvSpPr>
            <p:spPr>
              <a:xfrm>
                <a:off x="430576" y="4223255"/>
                <a:ext cx="5085184" cy="1477328"/>
              </a:xfrm>
              <a:prstGeom prst="rect">
                <a:avLst/>
              </a:prstGeom>
            </p:spPr>
            <p:txBody>
              <a:bodyPr wrap="square">
                <a:spAutoFit/>
              </a:bodyPr>
              <a:lstStyle/>
              <a:p>
                <a:pPr algn="just"/>
                <a:r>
                  <a:rPr lang="en-US" dirty="0"/>
                  <a:t>where </a:t>
                </a:r>
                <a:r>
                  <a:rPr lang="en-US" i="1" dirty="0" err="1" smtClean="0">
                    <a:latin typeface="Times New Roman" panose="02020603050405020304" pitchFamily="18" charset="0"/>
                    <a:cs typeface="Times New Roman" panose="02020603050405020304" pitchFamily="18" charset="0"/>
                  </a:rPr>
                  <a:t>J</a:t>
                </a:r>
                <a:r>
                  <a:rPr lang="en-US" baseline="-25000" dirty="0" err="1" smtClean="0">
                    <a:latin typeface="Times New Roman" panose="02020603050405020304" pitchFamily="18" charset="0"/>
                    <a:cs typeface="Times New Roman" panose="02020603050405020304" pitchFamily="18" charset="0"/>
                  </a:rPr>
                  <a:t>osc</a:t>
                </a:r>
                <a:r>
                  <a:rPr lang="en-US" i="1" dirty="0" smtClean="0">
                    <a:latin typeface="Times New Roman" panose="02020603050405020304" pitchFamily="18" charset="0"/>
                    <a:cs typeface="Times New Roman" panose="02020603050405020304" pitchFamily="18" charset="0"/>
                  </a:rPr>
                  <a:t>/J</a:t>
                </a:r>
                <a:r>
                  <a:rPr lang="en-US" baseline="-25000" dirty="0" smtClean="0">
                    <a:latin typeface="Times New Roman" panose="02020603050405020304" pitchFamily="18" charset="0"/>
                    <a:cs typeface="Times New Roman" panose="02020603050405020304" pitchFamily="18" charset="0"/>
                  </a:rPr>
                  <a:t>0</a:t>
                </a:r>
                <a:r>
                  <a:rPr lang="ru-RU" i="1" dirty="0" smtClean="0">
                    <a:latin typeface="Times New Roman" panose="02020603050405020304" pitchFamily="18" charset="0"/>
                    <a:cs typeface="Times New Roman" panose="02020603050405020304" pitchFamily="18" charset="0"/>
                  </a:rPr>
                  <a:t> </a:t>
                </a:r>
                <a14:m>
                  <m:oMath xmlns:m="http://schemas.openxmlformats.org/officeDocument/2006/math">
                    <m:r>
                      <a:rPr lang="ru-RU" i="1">
                        <a:latin typeface="Cambria Math" panose="02040503050406030204" pitchFamily="18" charset="0"/>
                      </a:rPr>
                      <m:t>−</m:t>
                    </m:r>
                  </m:oMath>
                </a14:m>
                <a:r>
                  <a:rPr lang="ru-RU" i="1" dirty="0">
                    <a:latin typeface="Times New Roman" panose="02020603050405020304" pitchFamily="18" charset="0"/>
                    <a:cs typeface="Times New Roman" panose="02020603050405020304" pitchFamily="18" charset="0"/>
                  </a:rPr>
                  <a:t> </a:t>
                </a:r>
                <a:r>
                  <a:rPr lang="en-US" dirty="0">
                    <a:cs typeface="Times New Roman" panose="02020603050405020304" pitchFamily="18" charset="0"/>
                  </a:rPr>
                  <a:t>the ratio of the moments of inertia </a:t>
                </a:r>
                <a:r>
                  <a:rPr lang="en-US" dirty="0" smtClean="0">
                    <a:cs typeface="Times New Roman" panose="02020603050405020304" pitchFamily="18" charset="0"/>
                  </a:rPr>
                  <a:t>for an oscillatory potential to </a:t>
                </a:r>
                <a:r>
                  <a:rPr lang="en-US" dirty="0">
                    <a:cs typeface="Times New Roman" panose="02020603050405020304" pitchFamily="18" charset="0"/>
                  </a:rPr>
                  <a:t>the </a:t>
                </a:r>
                <a:r>
                  <a:rPr lang="en-US" dirty="0" smtClean="0">
                    <a:cs typeface="Times New Roman" panose="02020603050405020304" pitchFamily="18" charset="0"/>
                  </a:rPr>
                  <a:t>solid body, </a:t>
                </a:r>
                <a:r>
                  <a:rPr lang="en-US" i="1" dirty="0" err="1" smtClean="0">
                    <a:cs typeface="Times New Roman" panose="02020603050405020304" pitchFamily="18" charset="0"/>
                  </a:rPr>
                  <a:t>J</a:t>
                </a:r>
                <a:r>
                  <a:rPr lang="en-US" baseline="-25000" dirty="0" err="1" smtClean="0">
                    <a:cs typeface="Times New Roman" panose="02020603050405020304" pitchFamily="18" charset="0"/>
                  </a:rPr>
                  <a:t>rec</a:t>
                </a:r>
                <a:r>
                  <a:rPr lang="en-US" i="1" dirty="0" smtClean="0">
                    <a:cs typeface="Times New Roman" panose="02020603050405020304" pitchFamily="18" charset="0"/>
                  </a:rPr>
                  <a:t>/J</a:t>
                </a:r>
                <a:r>
                  <a:rPr lang="en-US" baseline="-25000" dirty="0" smtClean="0">
                    <a:cs typeface="Times New Roman" panose="02020603050405020304" pitchFamily="18" charset="0"/>
                  </a:rPr>
                  <a:t>0</a:t>
                </a:r>
                <a:r>
                  <a:rPr lang="ru-RU" i="1" dirty="0" smtClean="0">
                    <a:cs typeface="Times New Roman" panose="02020603050405020304" pitchFamily="18" charset="0"/>
                  </a:rPr>
                  <a:t> </a:t>
                </a:r>
                <a14:m>
                  <m:oMath xmlns:m="http://schemas.openxmlformats.org/officeDocument/2006/math">
                    <m:r>
                      <a:rPr lang="ru-RU" i="1">
                        <a:latin typeface="Cambria Math" panose="02040503050406030204" pitchFamily="18" charset="0"/>
                      </a:rPr>
                      <m:t>−</m:t>
                    </m:r>
                  </m:oMath>
                </a14:m>
                <a:r>
                  <a:rPr lang="ru-RU" i="1" dirty="0">
                    <a:cs typeface="Times New Roman" panose="02020603050405020304" pitchFamily="18" charset="0"/>
                  </a:rPr>
                  <a:t> </a:t>
                </a:r>
                <a:r>
                  <a:rPr lang="en-US" dirty="0">
                    <a:cs typeface="Times New Roman" panose="02020603050405020304" pitchFamily="18" charset="0"/>
                  </a:rPr>
                  <a:t>the ratio of the moments of inertia for a rectangular potential well to the solid body</a:t>
                </a:r>
                <a:endParaRPr lang="ru-RU" dirty="0">
                  <a:cs typeface="Times New Roman" panose="02020603050405020304" pitchFamily="18" charset="0"/>
                </a:endParaRPr>
              </a:p>
              <a:p>
                <a:pPr algn="just"/>
                <a:endParaRPr lang="ru-RU" dirty="0">
                  <a:latin typeface="Times New Roman" panose="02020603050405020304" pitchFamily="18" charset="0"/>
                  <a:cs typeface="Times New Roman" panose="02020603050405020304" pitchFamily="18" charset="0"/>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430576" y="4223255"/>
                <a:ext cx="5085184" cy="1477328"/>
              </a:xfrm>
              <a:prstGeom prst="rect">
                <a:avLst/>
              </a:prstGeom>
              <a:blipFill>
                <a:blip r:embed="rId7"/>
                <a:stretch>
                  <a:fillRect l="-1079" t="-2893" r="-959"/>
                </a:stretch>
              </a:blipFill>
            </p:spPr>
            <p:txBody>
              <a:bodyPr/>
              <a:lstStyle/>
              <a:p>
                <a:r>
                  <a:rPr lang="ru-RU">
                    <a:noFill/>
                  </a:rPr>
                  <a:t> </a:t>
                </a:r>
              </a:p>
            </p:txBody>
          </p:sp>
        </mc:Fallback>
      </mc:AlternateContent>
      <p:sp>
        <p:nvSpPr>
          <p:cNvPr id="4" name="Прямоугольник 3"/>
          <p:cNvSpPr/>
          <p:nvPr/>
        </p:nvSpPr>
        <p:spPr>
          <a:xfrm>
            <a:off x="430576" y="5921534"/>
            <a:ext cx="5116657" cy="369332"/>
          </a:xfrm>
          <a:prstGeom prst="rect">
            <a:avLst/>
          </a:prstGeom>
        </p:spPr>
        <p:txBody>
          <a:bodyPr wrap="none">
            <a:spAutoFit/>
          </a:bodyPr>
          <a:lstStyle/>
          <a:p>
            <a:r>
              <a:rPr lang="en-US" dirty="0">
                <a:solidFill>
                  <a:srgbClr val="C00000"/>
                </a:solidFill>
              </a:rPr>
              <a:t>[1] </a:t>
            </a:r>
            <a:r>
              <a:rPr lang="en-US" dirty="0" err="1">
                <a:solidFill>
                  <a:srgbClr val="C00000"/>
                </a:solidFill>
              </a:rPr>
              <a:t>Migdal</a:t>
            </a:r>
            <a:r>
              <a:rPr lang="en-US" dirty="0">
                <a:solidFill>
                  <a:srgbClr val="C00000"/>
                </a:solidFill>
              </a:rPr>
              <a:t> A. B.</a:t>
            </a:r>
            <a:r>
              <a:rPr lang="ru-RU" dirty="0">
                <a:solidFill>
                  <a:srgbClr val="C00000"/>
                </a:solidFill>
              </a:rPr>
              <a:t> </a:t>
            </a:r>
            <a:r>
              <a:rPr lang="en-US" dirty="0" err="1">
                <a:solidFill>
                  <a:srgbClr val="C00000"/>
                </a:solidFill>
              </a:rPr>
              <a:t>Sov</a:t>
            </a:r>
            <a:r>
              <a:rPr lang="en-US" dirty="0">
                <a:solidFill>
                  <a:srgbClr val="C00000"/>
                </a:solidFill>
              </a:rPr>
              <a:t>. Phys. JETP. </a:t>
            </a:r>
            <a:r>
              <a:rPr lang="en-US" b="1" dirty="0">
                <a:solidFill>
                  <a:srgbClr val="C00000"/>
                </a:solidFill>
              </a:rPr>
              <a:t>10</a:t>
            </a:r>
            <a:r>
              <a:rPr lang="en-US" dirty="0">
                <a:solidFill>
                  <a:srgbClr val="C00000"/>
                </a:solidFill>
              </a:rPr>
              <a:t>. №. 1.</a:t>
            </a:r>
            <a:r>
              <a:rPr lang="ru-RU" dirty="0">
                <a:solidFill>
                  <a:srgbClr val="C00000"/>
                </a:solidFill>
              </a:rPr>
              <a:t> </a:t>
            </a:r>
            <a:r>
              <a:rPr lang="en-US" dirty="0">
                <a:solidFill>
                  <a:srgbClr val="C00000"/>
                </a:solidFill>
              </a:rPr>
              <a:t>176</a:t>
            </a:r>
            <a:r>
              <a:rPr lang="ru-RU" dirty="0">
                <a:solidFill>
                  <a:srgbClr val="C00000"/>
                </a:solidFill>
              </a:rPr>
              <a:t> (</a:t>
            </a:r>
            <a:r>
              <a:rPr lang="en-US" dirty="0">
                <a:solidFill>
                  <a:srgbClr val="C00000"/>
                </a:solidFill>
              </a:rPr>
              <a:t>1960</a:t>
            </a:r>
            <a:r>
              <a:rPr lang="ru-RU" dirty="0">
                <a:solidFill>
                  <a:srgbClr val="C00000"/>
                </a:solidFill>
              </a:rPr>
              <a:t>) </a:t>
            </a:r>
          </a:p>
        </p:txBody>
      </p:sp>
      <p:sp>
        <p:nvSpPr>
          <p:cNvPr id="6" name="Прямоугольник 5"/>
          <p:cNvSpPr/>
          <p:nvPr/>
        </p:nvSpPr>
        <p:spPr>
          <a:xfrm>
            <a:off x="5850884" y="3903729"/>
            <a:ext cx="5626360" cy="646331"/>
          </a:xfrm>
          <a:prstGeom prst="rect">
            <a:avLst/>
          </a:prstGeom>
        </p:spPr>
        <p:txBody>
          <a:bodyPr wrap="square">
            <a:spAutoFit/>
          </a:bodyPr>
          <a:lstStyle/>
          <a:p>
            <a:pPr algn="ctr"/>
            <a:r>
              <a:rPr lang="en-US" dirty="0" smtClean="0"/>
              <a:t>TABLE I. Values of the functions</a:t>
            </a:r>
            <a:r>
              <a:rPr lang="ru-RU" dirty="0" smtClean="0"/>
              <a:t> Ф</a:t>
            </a:r>
            <a:r>
              <a:rPr lang="ru-RU" baseline="-25000" dirty="0" smtClean="0"/>
              <a:t>1</a:t>
            </a:r>
            <a:r>
              <a:rPr lang="ru-RU" dirty="0" smtClean="0"/>
              <a:t> </a:t>
            </a:r>
            <a:r>
              <a:rPr lang="en-US" dirty="0" smtClean="0"/>
              <a:t>and </a:t>
            </a:r>
            <a:r>
              <a:rPr lang="ru-RU" dirty="0" smtClean="0"/>
              <a:t>Ф</a:t>
            </a:r>
            <a:r>
              <a:rPr lang="ru-RU" baseline="-25000" dirty="0" smtClean="0"/>
              <a:t>2</a:t>
            </a:r>
            <a:r>
              <a:rPr lang="ru-RU" dirty="0" smtClean="0"/>
              <a:t>,</a:t>
            </a:r>
            <a:r>
              <a:rPr lang="en-US" dirty="0" smtClean="0"/>
              <a:t> determined from </a:t>
            </a:r>
            <a:r>
              <a:rPr lang="en-US" dirty="0" err="1" smtClean="0"/>
              <a:t>Eqs</a:t>
            </a:r>
            <a:r>
              <a:rPr lang="en-US" dirty="0" smtClean="0"/>
              <a:t>. (43) and (51) </a:t>
            </a:r>
            <a:r>
              <a:rPr lang="en-US" dirty="0" smtClean="0">
                <a:solidFill>
                  <a:srgbClr val="C00000"/>
                </a:solidFill>
              </a:rPr>
              <a:t>[1]</a:t>
            </a:r>
            <a:endParaRPr lang="ru-RU" dirty="0">
              <a:solidFill>
                <a:srgbClr val="C00000"/>
              </a:solidFill>
            </a:endParaRPr>
          </a:p>
        </p:txBody>
      </p:sp>
      <p:sp>
        <p:nvSpPr>
          <p:cNvPr id="11" name="Прямоугольник 10"/>
          <p:cNvSpPr/>
          <p:nvPr/>
        </p:nvSpPr>
        <p:spPr>
          <a:xfrm>
            <a:off x="642257" y="2378034"/>
            <a:ext cx="4032771" cy="424732"/>
          </a:xfrm>
          <a:prstGeom prst="rect">
            <a:avLst/>
          </a:prstGeom>
        </p:spPr>
        <p:txBody>
          <a:bodyPr wrap="none">
            <a:spAutoFit/>
          </a:bodyPr>
          <a:lstStyle/>
          <a:p>
            <a:pPr marL="228600" lvl="0" indent="-228600">
              <a:lnSpc>
                <a:spcPct val="90000"/>
              </a:lnSpc>
              <a:spcBef>
                <a:spcPts val="1000"/>
              </a:spcBef>
              <a:buFont typeface="Arial" panose="020B0604020202020204" pitchFamily="34" charset="0"/>
              <a:buChar char="•"/>
            </a:pPr>
            <a:r>
              <a:rPr lang="en-US" sz="2400" dirty="0">
                <a:solidFill>
                  <a:prstClr val="black"/>
                </a:solidFill>
              </a:rPr>
              <a:t>rectangular potential well </a:t>
            </a:r>
            <a:r>
              <a:rPr lang="en-US" sz="2400" dirty="0">
                <a:solidFill>
                  <a:srgbClr val="C00000"/>
                </a:solidFill>
              </a:rPr>
              <a:t>[1]</a:t>
            </a:r>
            <a:endParaRPr lang="ru-RU" sz="2400" dirty="0">
              <a:solidFill>
                <a:srgbClr val="C00000"/>
              </a:solidFill>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2512425907"/>
              </p:ext>
            </p:extLst>
          </p:nvPr>
        </p:nvGraphicFramePr>
        <p:xfrm>
          <a:off x="764093" y="3010503"/>
          <a:ext cx="4097155" cy="1005015"/>
        </p:xfrm>
        <a:graphic>
          <a:graphicData uri="http://schemas.openxmlformats.org/presentationml/2006/ole">
            <mc:AlternateContent xmlns:mc="http://schemas.openxmlformats.org/markup-compatibility/2006">
              <mc:Choice xmlns:v="urn:schemas-microsoft-com:vml" Requires="v">
                <p:oleObj spid="_x0000_s8717" name="Equation" r:id="rId8" imgW="4724240" imgH="1158268" progId="Equation.DSMT4">
                  <p:embed/>
                </p:oleObj>
              </mc:Choice>
              <mc:Fallback>
                <p:oleObj name="Equation" r:id="rId8" imgW="4724240" imgH="1158268" progId="Equation.DSMT4">
                  <p:embed/>
                  <p:pic>
                    <p:nvPicPr>
                      <p:cNvPr id="0" name=""/>
                      <p:cNvPicPr/>
                      <p:nvPr/>
                    </p:nvPicPr>
                    <p:blipFill>
                      <a:blip r:embed="rId9"/>
                      <a:stretch>
                        <a:fillRect/>
                      </a:stretch>
                    </p:blipFill>
                    <p:spPr>
                      <a:xfrm>
                        <a:off x="764093" y="3010503"/>
                        <a:ext cx="4097155" cy="1005015"/>
                      </a:xfrm>
                      <a:prstGeom prst="rect">
                        <a:avLst/>
                      </a:prstGeom>
                    </p:spPr>
                  </p:pic>
                </p:oleObj>
              </mc:Fallback>
            </mc:AlternateContent>
          </a:graphicData>
        </a:graphic>
      </p:graphicFrame>
      <p:sp>
        <p:nvSpPr>
          <p:cNvPr id="14" name="Прямоугольник 13"/>
          <p:cNvSpPr/>
          <p:nvPr/>
        </p:nvSpPr>
        <p:spPr>
          <a:xfrm>
            <a:off x="5684670" y="2308089"/>
            <a:ext cx="5669130" cy="1477328"/>
          </a:xfrm>
          <a:prstGeom prst="rect">
            <a:avLst/>
          </a:prstGeom>
        </p:spPr>
        <p:txBody>
          <a:bodyPr wrap="square">
            <a:spAutoFit/>
          </a:bodyPr>
          <a:lstStyle/>
          <a:p>
            <a:pPr algn="just"/>
            <a:r>
              <a:rPr lang="en-US" dirty="0"/>
              <a:t>The rectangular potential model uses an approximation of a spherical or deformed potential with rigid walls. This method considers the movement of nucleons in a finite depth potential, which makes it possible to estimate the contribution of shell effects.</a:t>
            </a:r>
            <a:endParaRPr lang="ru-RU" dirty="0"/>
          </a:p>
        </p:txBody>
      </p:sp>
      <p:sp>
        <p:nvSpPr>
          <p:cNvPr id="15" name="TextBox 14"/>
          <p:cNvSpPr txBox="1"/>
          <p:nvPr/>
        </p:nvSpPr>
        <p:spPr>
          <a:xfrm>
            <a:off x="-1" y="6424711"/>
            <a:ext cx="11989837" cy="369332"/>
          </a:xfrm>
          <a:prstGeom prst="rect">
            <a:avLst/>
          </a:prstGeom>
          <a:noFill/>
        </p:spPr>
        <p:txBody>
          <a:bodyPr wrap="square" rtlCol="0">
            <a:spAutoFit/>
          </a:bodyPr>
          <a:lstStyle/>
          <a:p>
            <a:pPr algn="r"/>
            <a:r>
              <a:rPr lang="en-US" dirty="0" smtClean="0"/>
              <a:t>11</a:t>
            </a:r>
            <a:endParaRPr lang="ru-RU" dirty="0"/>
          </a:p>
        </p:txBody>
      </p:sp>
    </p:spTree>
    <p:extLst>
      <p:ext uri="{BB962C8B-B14F-4D97-AF65-F5344CB8AC3E}">
        <p14:creationId xmlns:p14="http://schemas.microsoft.com/office/powerpoint/2010/main" val="52824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Прямоугольник 5"/>
              <p:cNvSpPr/>
              <p:nvPr/>
            </p:nvSpPr>
            <p:spPr>
              <a:xfrm>
                <a:off x="711100" y="5316715"/>
                <a:ext cx="10749280" cy="1477328"/>
              </a:xfrm>
              <a:prstGeom prst="rect">
                <a:avLst/>
              </a:prstGeom>
            </p:spPr>
            <p:txBody>
              <a:bodyPr wrap="square">
                <a:spAutoFit/>
              </a:bodyPr>
              <a:lstStyle/>
              <a:p>
                <a:pPr algn="just">
                  <a:lnSpc>
                    <a:spcPct val="125000"/>
                  </a:lnSpc>
                </a:pPr>
                <a:r>
                  <a:rPr lang="en-US" dirty="0" smtClean="0">
                    <a:ea typeface="Calibri" panose="020F0502020204030204" pitchFamily="34" charset="0"/>
                    <a:cs typeface="Times New Roman" panose="02020603050405020304" pitchFamily="18" charset="0"/>
                  </a:rPr>
                  <a:t>Fig. 3</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Dependence </a:t>
                </a:r>
                <a:r>
                  <a:rPr lang="en-US" dirty="0">
                    <a:ea typeface="Calibri" panose="020F0502020204030204" pitchFamily="34" charset="0"/>
                    <a:cs typeface="Times New Roman" panose="02020603050405020304" pitchFamily="18" charset="0"/>
                  </a:rPr>
                  <a:t>of the neck radius on the mass asymmetry of </a:t>
                </a:r>
                <a:r>
                  <a:rPr lang="en-US" dirty="0" smtClean="0">
                    <a:ea typeface="Calibri" panose="020F0502020204030204" pitchFamily="34" charset="0"/>
                    <a:cs typeface="Times New Roman" panose="02020603050405020304" pitchFamily="18" charset="0"/>
                  </a:rPr>
                  <a:t>fragments </a:t>
                </a:r>
                <a:r>
                  <a:rPr lang="en-US" dirty="0">
                    <a:ea typeface="Calibri" panose="020F0502020204030204" pitchFamily="34" charset="0"/>
                    <a:cs typeface="Times New Roman" panose="02020603050405020304" pitchFamily="18" charset="0"/>
                  </a:rPr>
                  <a:t>for different fission </a:t>
                </a:r>
                <a:r>
                  <a:rPr lang="en-US" dirty="0" smtClean="0">
                    <a:ea typeface="Calibri" panose="020F0502020204030204" pitchFamily="34" charset="0"/>
                    <a:cs typeface="Times New Roman" panose="02020603050405020304" pitchFamily="18" charset="0"/>
                  </a:rPr>
                  <a:t>reactions</a:t>
                </a:r>
                <a:r>
                  <a:rPr lang="ru-RU" dirty="0" smtClean="0">
                    <a:ea typeface="Calibri" panose="020F0502020204030204" pitchFamily="34" charset="0"/>
                    <a:cs typeface="Times New Roman" panose="02020603050405020304" pitchFamily="18" charset="0"/>
                  </a:rPr>
                  <a:t> </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err="1">
                    <a:solidFill>
                      <a:srgbClr val="C00000"/>
                    </a:solidFill>
                  </a:rPr>
                  <a:t>Titova</a:t>
                </a:r>
                <a:r>
                  <a:rPr lang="en-US" dirty="0">
                    <a:solidFill>
                      <a:srgbClr val="C00000"/>
                    </a:solidFill>
                  </a:rPr>
                  <a:t> L. V. et al., in the collection Physical foundations of science-intensive technologies in the modern world. Voronezh, 2025. In </a:t>
                </a:r>
                <a:r>
                  <a:rPr lang="en-US" dirty="0" smtClean="0">
                    <a:solidFill>
                      <a:srgbClr val="C00000"/>
                    </a:solidFill>
                  </a:rPr>
                  <a:t>print</a:t>
                </a: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The size of the markers corresponds to the quadrupole deformation of the light fragment </a:t>
                </a:r>
                <a:r>
                  <a:rPr lang="ru-RU" dirty="0">
                    <a:ea typeface="Calibri" panose="020F0502020204030204" pitchFamily="34" charset="0"/>
                    <a:cs typeface="Times New Roman" panose="02020603050405020304" pitchFamily="18" charset="0"/>
                  </a:rPr>
                  <a:t>(</a:t>
                </a:r>
                <a14:m>
                  <m:oMath xmlns:m="http://schemas.openxmlformats.org/officeDocument/2006/math">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𝛽</m:t>
                        </m:r>
                      </m:e>
                      <m:sub>
                        <m:r>
                          <a:rPr lang="ru-RU" i="1">
                            <a:latin typeface="Cambria Math" panose="02040503050406030204" pitchFamily="18" charset="0"/>
                            <a:ea typeface="Calibri" panose="020F0502020204030204" pitchFamily="34" charset="0"/>
                            <a:cs typeface="Times New Roman" panose="02020603050405020304" pitchFamily="18" charset="0"/>
                          </a:rPr>
                          <m:t>2</m:t>
                        </m:r>
                      </m:sub>
                    </m:sSub>
                  </m:oMath>
                </a14:m>
                <a:r>
                  <a:rPr lang="ru-RU"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the </a:t>
                </a:r>
                <a:r>
                  <a:rPr lang="en-US" dirty="0">
                    <a:ea typeface="Calibri" panose="020F0502020204030204" pitchFamily="34" charset="0"/>
                    <a:cs typeface="Times New Roman" panose="02020603050405020304" pitchFamily="18" charset="0"/>
                  </a:rPr>
                  <a:t>color scale reflects the deformation of the heavy fragment.</a:t>
                </a:r>
                <a:endParaRPr lang="ru-RU" i="1" dirty="0">
                  <a:ea typeface="Calibri" panose="020F0502020204030204" pitchFamily="34"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711100" y="5316715"/>
                <a:ext cx="10749280" cy="1477328"/>
              </a:xfrm>
              <a:prstGeom prst="rect">
                <a:avLst/>
              </a:prstGeom>
              <a:blipFill>
                <a:blip r:embed="rId2"/>
                <a:stretch>
                  <a:fillRect l="-510" r="-454" b="-3704"/>
                </a:stretch>
              </a:blipFill>
            </p:spPr>
            <p:txBody>
              <a:bodyPr/>
              <a:lstStyle/>
              <a:p>
                <a:r>
                  <a:rPr lang="ru-RU">
                    <a:noFill/>
                  </a:rPr>
                  <a:t> </a:t>
                </a:r>
              </a:p>
            </p:txBody>
          </p:sp>
        </mc:Fallback>
      </mc:AlternateContent>
      <p:pic>
        <p:nvPicPr>
          <p:cNvPr id="7" name="Picture"/>
          <p:cNvPicPr/>
          <p:nvPr/>
        </p:nvPicPr>
        <p:blipFill>
          <a:blip r:embed="rId3"/>
          <a:stretch>
            <a:fillRect/>
          </a:stretch>
        </p:blipFill>
        <p:spPr bwMode="auto">
          <a:xfrm>
            <a:off x="3342734" y="631886"/>
            <a:ext cx="5486012" cy="4684829"/>
          </a:xfrm>
          <a:prstGeom prst="rect">
            <a:avLst/>
          </a:prstGeom>
          <a:noFill/>
          <a:ln w="9525">
            <a:noFill/>
            <a:headEnd/>
            <a:tailEnd/>
          </a:ln>
        </p:spPr>
      </p:pic>
      <p:sp>
        <p:nvSpPr>
          <p:cNvPr id="4" name="TextBox 3"/>
          <p:cNvSpPr txBox="1"/>
          <p:nvPr/>
        </p:nvSpPr>
        <p:spPr>
          <a:xfrm>
            <a:off x="-1" y="6424711"/>
            <a:ext cx="11989837" cy="369332"/>
          </a:xfrm>
          <a:prstGeom prst="rect">
            <a:avLst/>
          </a:prstGeom>
          <a:noFill/>
        </p:spPr>
        <p:txBody>
          <a:bodyPr wrap="square" rtlCol="0">
            <a:spAutoFit/>
          </a:bodyPr>
          <a:lstStyle/>
          <a:p>
            <a:pPr algn="r"/>
            <a:r>
              <a:rPr lang="en-US" dirty="0" smtClean="0"/>
              <a:t>12</a:t>
            </a:r>
            <a:endParaRPr lang="ru-RU" dirty="0"/>
          </a:p>
        </p:txBody>
      </p:sp>
      <p:sp>
        <p:nvSpPr>
          <p:cNvPr id="5" name="Заголовок 1"/>
          <p:cNvSpPr>
            <a:spLocks noGrp="1"/>
          </p:cNvSpPr>
          <p:nvPr>
            <p:ph type="title"/>
          </p:nvPr>
        </p:nvSpPr>
        <p:spPr>
          <a:xfrm>
            <a:off x="642257" y="-26060"/>
            <a:ext cx="10711543" cy="879500"/>
          </a:xfrm>
        </p:spPr>
        <p:txBody>
          <a:bodyPr/>
          <a:lstStyle/>
          <a:p>
            <a:pPr algn="ctr"/>
            <a:r>
              <a:rPr lang="en-US" sz="2800" dirty="0" smtClean="0">
                <a:solidFill>
                  <a:srgbClr val="002060"/>
                </a:solidFill>
                <a:latin typeface="Arial Black" panose="020B0A04020102020204" pitchFamily="34" charset="0"/>
              </a:rPr>
              <a:t>Preliminary results</a:t>
            </a:r>
            <a:endParaRPr lang="ru-RU" dirty="0"/>
          </a:p>
        </p:txBody>
      </p:sp>
    </p:spTree>
    <p:extLst>
      <p:ext uri="{BB962C8B-B14F-4D97-AF65-F5344CB8AC3E}">
        <p14:creationId xmlns:p14="http://schemas.microsoft.com/office/powerpoint/2010/main" val="344115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6424711"/>
            <a:ext cx="11989837" cy="369332"/>
          </a:xfrm>
          <a:prstGeom prst="rect">
            <a:avLst/>
          </a:prstGeom>
          <a:noFill/>
        </p:spPr>
        <p:txBody>
          <a:bodyPr wrap="square" rtlCol="0">
            <a:spAutoFit/>
          </a:bodyPr>
          <a:lstStyle/>
          <a:p>
            <a:pPr algn="r"/>
            <a:r>
              <a:rPr lang="en-US" dirty="0" smtClean="0"/>
              <a:t>12</a:t>
            </a:r>
            <a:endParaRPr lang="ru-RU" dirty="0"/>
          </a:p>
        </p:txBody>
      </p:sp>
      <p:sp>
        <p:nvSpPr>
          <p:cNvPr id="5" name="Заголовок 1"/>
          <p:cNvSpPr>
            <a:spLocks noGrp="1"/>
          </p:cNvSpPr>
          <p:nvPr>
            <p:ph type="title"/>
          </p:nvPr>
        </p:nvSpPr>
        <p:spPr>
          <a:xfrm>
            <a:off x="642257" y="-26060"/>
            <a:ext cx="10711543" cy="879500"/>
          </a:xfrm>
        </p:spPr>
        <p:txBody>
          <a:bodyPr/>
          <a:lstStyle/>
          <a:p>
            <a:pPr algn="ctr"/>
            <a:r>
              <a:rPr lang="en-US" sz="2800" dirty="0" smtClean="0">
                <a:solidFill>
                  <a:srgbClr val="002060"/>
                </a:solidFill>
                <a:latin typeface="Arial Black" panose="020B0A04020102020204" pitchFamily="34" charset="0"/>
              </a:rPr>
              <a:t>Preliminary results</a:t>
            </a:r>
            <a:endParaRPr lang="ru-RU" dirty="0"/>
          </a:p>
        </p:txBody>
      </p:sp>
      <mc:AlternateContent xmlns:mc="http://schemas.openxmlformats.org/markup-compatibility/2006">
        <mc:Choice xmlns:a14="http://schemas.microsoft.com/office/drawing/2010/main" Requires="a14">
          <p:graphicFrame>
            <p:nvGraphicFramePr>
              <p:cNvPr id="7" name="Таблица 6"/>
              <p:cNvGraphicFramePr>
                <a:graphicFrameLocks noGrp="1"/>
              </p:cNvGraphicFramePr>
              <p:nvPr>
                <p:extLst>
                  <p:ext uri="{D42A27DB-BD31-4B8C-83A1-F6EECF244321}">
                    <p14:modId xmlns:p14="http://schemas.microsoft.com/office/powerpoint/2010/main" val="3784281189"/>
                  </p:ext>
                </p:extLst>
              </p:nvPr>
            </p:nvGraphicFramePr>
            <p:xfrm>
              <a:off x="233937" y="765369"/>
              <a:ext cx="5811521" cy="2109633"/>
            </p:xfrm>
            <a:graphic>
              <a:graphicData uri="http://schemas.openxmlformats.org/drawingml/2006/table">
                <a:tbl>
                  <a:tblPr firstRow="1" bandRow="1">
                    <a:tableStyleId>{5C22544A-7EE6-4342-B048-85BDC9FD1C3A}</a:tableStyleId>
                  </a:tblPr>
                  <a:tblGrid>
                    <a:gridCol w="1439483">
                      <a:extLst>
                        <a:ext uri="{9D8B030D-6E8A-4147-A177-3AD203B41FA5}">
                          <a16:colId xmlns:a16="http://schemas.microsoft.com/office/drawing/2014/main" val="1856425695"/>
                        </a:ext>
                      </a:extLst>
                    </a:gridCol>
                    <a:gridCol w="1415099">
                      <a:extLst>
                        <a:ext uri="{9D8B030D-6E8A-4147-A177-3AD203B41FA5}">
                          <a16:colId xmlns:a16="http://schemas.microsoft.com/office/drawing/2014/main" val="4115706368"/>
                        </a:ext>
                      </a:extLst>
                    </a:gridCol>
                    <a:gridCol w="1546707">
                      <a:extLst>
                        <a:ext uri="{9D8B030D-6E8A-4147-A177-3AD203B41FA5}">
                          <a16:colId xmlns:a16="http://schemas.microsoft.com/office/drawing/2014/main" val="351499089"/>
                        </a:ext>
                      </a:extLst>
                    </a:gridCol>
                    <a:gridCol w="1410232">
                      <a:extLst>
                        <a:ext uri="{9D8B030D-6E8A-4147-A177-3AD203B41FA5}">
                          <a16:colId xmlns:a16="http://schemas.microsoft.com/office/drawing/2014/main" val="1814521949"/>
                        </a:ext>
                      </a:extLst>
                    </a:gridCol>
                  </a:tblGrid>
                  <a:tr h="725772">
                    <a:tc>
                      <a:txBody>
                        <a:bodyPr/>
                        <a:lstStyle/>
                        <a:p>
                          <a:pPr algn="ctr"/>
                          <a:r>
                            <a:rPr lang="en-US" dirty="0" smtClean="0"/>
                            <a:t>Nucleus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ru-RU"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1"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𝑟</m:t>
                                  </m:r>
                                </m:e>
                                <m:sub>
                                  <m:r>
                                    <m:rPr>
                                      <m:nor/>
                                    </m:rPr>
                                    <a:rPr kumimoji="0" lang="en-US" sz="1800" b="1" i="1" u="none" strike="noStrike" kern="1200" cap="none" spc="0" normalizeH="0" baseline="0" noProof="0" smtClean="0">
                                      <a:ln>
                                        <a:noFill/>
                                      </a:ln>
                                      <a:solidFill>
                                        <a:prstClr val="white"/>
                                      </a:solidFill>
                                      <a:effectLst/>
                                      <a:uLnTx/>
                                      <a:uFillTx/>
                                      <a:latin typeface="+mn-lt"/>
                                      <a:ea typeface="+mn-ea"/>
                                      <a:cs typeface="+mn-cs"/>
                                    </a:rPr>
                                    <m:t>n</m:t>
                                  </m:r>
                                  <m:r>
                                    <m:rPr>
                                      <m:nor/>
                                    </m:rPr>
                                    <a:rPr kumimoji="0" lang="en-US" sz="1800" b="1" i="1" u="none" strike="noStrike" kern="1200" cap="none" spc="0" normalizeH="0" baseline="-25000" noProof="0" smtClean="0">
                                      <a:ln>
                                        <a:noFill/>
                                      </a:ln>
                                      <a:solidFill>
                                        <a:prstClr val="white"/>
                                      </a:solidFill>
                                      <a:effectLst/>
                                      <a:uLnTx/>
                                      <a:uFillTx/>
                                      <a:latin typeface="+mn-lt"/>
                                      <a:ea typeface="+mn-ea"/>
                                      <a:cs typeface="+mn-cs"/>
                                    </a:rPr>
                                    <m:t>min</m:t>
                                  </m:r>
                                </m:sub>
                              </m:sSub>
                            </m:oMath>
                          </a14:m>
                          <a:r>
                            <a:rPr kumimoji="0" lang="ru-RU" sz="1800" b="1" i="0" u="none" strike="noStrike" kern="1200" cap="none" spc="0" normalizeH="0" baseline="0" noProof="0" dirty="0" smtClean="0">
                              <a:ln>
                                <a:solidFill>
                                  <a:sysClr val="windowText" lastClr="000000"/>
                                </a:solidFill>
                              </a:ln>
                              <a:solidFill>
                                <a:prstClr val="white"/>
                              </a:solidFill>
                              <a:effectLst/>
                              <a:uLnTx/>
                              <a:uFillTx/>
                              <a:latin typeface="+mn-lt"/>
                              <a:ea typeface="+mn-ea"/>
                              <a:cs typeface="+mn-cs"/>
                            </a:rPr>
                            <a:t>, </a:t>
                          </a:r>
                          <a:r>
                            <a:rPr kumimoji="0" lang="en-US" sz="1800" b="1" i="0" u="none" strike="noStrike" kern="1200" cap="none" spc="0" normalizeH="0" baseline="0" noProof="0" dirty="0" err="1" smtClean="0">
                              <a:ln>
                                <a:noFill/>
                              </a:ln>
                              <a:solidFill>
                                <a:prstClr val="white"/>
                              </a:solidFill>
                              <a:effectLst/>
                              <a:uLnTx/>
                              <a:uFillTx/>
                              <a:latin typeface="+mn-lt"/>
                              <a:ea typeface="+mn-ea"/>
                              <a:cs typeface="+mn-cs"/>
                            </a:rPr>
                            <a:t>fm</a:t>
                          </a:r>
                          <a:endParaRPr kumimoji="0" lang="ru-RU" sz="1800" b="0" i="0" u="none" strike="noStrike" kern="1200" cap="none" spc="0" normalizeH="0" baseline="0" noProof="0" dirty="0">
                            <a:ln>
                              <a:solidFill>
                                <a:sysClr val="windowText" lastClr="000000"/>
                              </a:solidFill>
                            </a:ln>
                            <a:solidFill>
                              <a:sysClr val="windowText" lastClr="000000"/>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ru-RU"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1"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𝑟</m:t>
                                  </m:r>
                                </m:e>
                                <m:sub>
                                  <m:r>
                                    <m:rPr>
                                      <m:nor/>
                                    </m:rPr>
                                    <a:rPr kumimoji="0" lang="en-US" sz="1800" b="1" i="1" u="none" strike="noStrike" kern="1200" cap="none" spc="0" normalizeH="0" baseline="0" noProof="0" smtClean="0">
                                      <a:ln>
                                        <a:noFill/>
                                      </a:ln>
                                      <a:solidFill>
                                        <a:prstClr val="white"/>
                                      </a:solidFill>
                                      <a:effectLst/>
                                      <a:uLnTx/>
                                      <a:uFillTx/>
                                      <a:latin typeface="+mn-lt"/>
                                      <a:ea typeface="+mn-ea"/>
                                      <a:cs typeface="+mn-cs"/>
                                    </a:rPr>
                                    <m:t>n</m:t>
                                  </m:r>
                                  <m:r>
                                    <m:rPr>
                                      <m:nor/>
                                    </m:rPr>
                                    <a:rPr kumimoji="0" lang="en-US" sz="1800" b="1" i="1" u="none" strike="noStrike" kern="1200" cap="none" spc="0" normalizeH="0" baseline="-25000" noProof="0" smtClean="0">
                                      <a:ln>
                                        <a:noFill/>
                                      </a:ln>
                                      <a:solidFill>
                                        <a:prstClr val="white"/>
                                      </a:solidFill>
                                      <a:effectLst/>
                                      <a:uLnTx/>
                                      <a:uFillTx/>
                                      <a:latin typeface="+mn-lt"/>
                                      <a:ea typeface="+mn-ea"/>
                                      <a:cs typeface="+mn-cs"/>
                                    </a:rPr>
                                    <m:t>m</m:t>
                                  </m:r>
                                  <m:r>
                                    <a:rPr kumimoji="0" lang="en-US" sz="1800" b="1" i="1" u="none" strike="noStrike" kern="1200" cap="none" spc="0" normalizeH="0" baseline="-25000" noProof="0" smtClean="0">
                                      <a:ln>
                                        <a:noFill/>
                                      </a:ln>
                                      <a:solidFill>
                                        <a:prstClr val="white"/>
                                      </a:solidFill>
                                      <a:effectLst/>
                                      <a:uLnTx/>
                                      <a:uFillTx/>
                                      <a:latin typeface="Cambria Math" panose="02040503050406030204" pitchFamily="18" charset="0"/>
                                      <a:ea typeface="+mn-ea"/>
                                      <a:cs typeface="+mn-cs"/>
                                    </a:rPr>
                                    <m:t>𝒂𝒙</m:t>
                                  </m:r>
                                </m:sub>
                              </m:sSub>
                            </m:oMath>
                          </a14:m>
                          <a:r>
                            <a:rPr kumimoji="0" lang="ru-RU" sz="1800" b="1" i="0" u="none" strike="noStrike" kern="1200" cap="none" spc="0" normalizeH="0" baseline="0" noProof="0" dirty="0" smtClean="0">
                              <a:ln>
                                <a:solidFill>
                                  <a:sysClr val="windowText" lastClr="000000"/>
                                </a:solidFill>
                              </a:ln>
                              <a:solidFill>
                                <a:prstClr val="white"/>
                              </a:solidFill>
                              <a:effectLst/>
                              <a:uLnTx/>
                              <a:uFillTx/>
                              <a:latin typeface="+mn-lt"/>
                              <a:ea typeface="+mn-ea"/>
                              <a:cs typeface="+mn-cs"/>
                            </a:rPr>
                            <a:t>, </a:t>
                          </a:r>
                          <a:r>
                            <a:rPr kumimoji="0" lang="en-US" sz="1800" b="1" i="0" u="none" strike="noStrike" kern="1200" cap="none" spc="0" normalizeH="0" baseline="0" noProof="0" dirty="0" err="1" smtClean="0">
                              <a:ln>
                                <a:noFill/>
                              </a:ln>
                              <a:solidFill>
                                <a:prstClr val="white"/>
                              </a:solidFill>
                              <a:effectLst/>
                              <a:uLnTx/>
                              <a:uFillTx/>
                              <a:latin typeface="+mn-lt"/>
                              <a:ea typeface="+mn-ea"/>
                              <a:cs typeface="+mn-cs"/>
                            </a:rPr>
                            <a:t>fm</a:t>
                          </a:r>
                          <a:endParaRPr kumimoji="0" lang="ru-RU" sz="1800" b="0" i="0" u="none" strike="noStrike" kern="1200" cap="none" spc="0" normalizeH="0" baseline="0" noProof="0" dirty="0">
                            <a:ln>
                              <a:solidFill>
                                <a:sysClr val="windowText" lastClr="000000"/>
                              </a:solidFill>
                            </a:ln>
                            <a:solidFill>
                              <a:sysClr val="windowText" lastClr="000000"/>
                            </a:solidFill>
                            <a:effectLst/>
                            <a:uLnTx/>
                            <a:uFillTx/>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&lt;</a:t>
                          </a:r>
                          <a14:m>
                            <m:oMath xmlns:m="http://schemas.openxmlformats.org/officeDocument/2006/math">
                              <m:sSub>
                                <m:sSubPr>
                                  <m:ctrlPr>
                                    <a:rPr kumimoji="0" lang="ru-RU" sz="1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ctrlPr>
                                </m:sSubPr>
                                <m:e>
                                  <m:r>
                                    <a:rPr kumimoji="0" lang="en-US" sz="1800" b="1" i="0"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𝑟</m:t>
                                  </m:r>
                                </m:e>
                                <m:sub>
                                  <m:r>
                                    <m:rPr>
                                      <m:nor/>
                                    </m:rPr>
                                    <a:rPr kumimoji="0" lang="en-US" sz="1800" b="1" i="1" u="none" strike="noStrike" kern="1200" cap="none" spc="0" normalizeH="0" baseline="0" noProof="0" smtClean="0">
                                      <a:ln>
                                        <a:noFill/>
                                      </a:ln>
                                      <a:solidFill>
                                        <a:prstClr val="white"/>
                                      </a:solidFill>
                                      <a:effectLst/>
                                      <a:uLnTx/>
                                      <a:uFillTx/>
                                      <a:latin typeface="+mn-lt"/>
                                      <a:ea typeface="+mn-ea"/>
                                      <a:cs typeface="+mn-cs"/>
                                    </a:rPr>
                                    <m:t>n</m:t>
                                  </m:r>
                                </m:sub>
                              </m:sSub>
                            </m:oMath>
                          </a14:m>
                          <a:r>
                            <a:rPr lang="en-US" dirty="0" smtClean="0">
                              <a:solidFill>
                                <a:schemeClr val="bg1"/>
                              </a:solidFill>
                            </a:rPr>
                            <a:t>&gt;</a:t>
                          </a:r>
                          <a:r>
                            <a:rPr kumimoji="0" lang="ru-RU" sz="1800" b="1" i="0" u="none" strike="noStrike" kern="1200" cap="none" spc="0" normalizeH="0" baseline="0" noProof="0" dirty="0" smtClean="0">
                              <a:ln>
                                <a:solidFill>
                                  <a:sysClr val="windowText" lastClr="000000"/>
                                </a:solidFill>
                              </a:ln>
                              <a:solidFill>
                                <a:prstClr val="white"/>
                              </a:solidFill>
                              <a:effectLst/>
                              <a:uLnTx/>
                              <a:uFillTx/>
                              <a:latin typeface="+mn-lt"/>
                              <a:ea typeface="+mn-ea"/>
                              <a:cs typeface="+mn-cs"/>
                            </a:rPr>
                            <a:t>, </a:t>
                          </a:r>
                          <a:r>
                            <a:rPr kumimoji="0" lang="en-US" sz="1800" b="1" i="0" u="none" strike="noStrike" kern="1200" cap="none" spc="0" normalizeH="0" baseline="0" noProof="0" dirty="0" err="1" smtClean="0">
                              <a:ln>
                                <a:noFill/>
                              </a:ln>
                              <a:solidFill>
                                <a:prstClr val="white"/>
                              </a:solidFill>
                              <a:effectLst/>
                              <a:uLnTx/>
                              <a:uFillTx/>
                              <a:latin typeface="+mn-lt"/>
                              <a:ea typeface="+mn-ea"/>
                              <a:cs typeface="+mn-cs"/>
                            </a:rPr>
                            <a:t>fm</a:t>
                          </a:r>
                          <a:endParaRPr kumimoji="0" lang="ru-RU" sz="1800" b="0" i="0" u="none" strike="noStrike" kern="1200" cap="none" spc="0" normalizeH="0" baseline="0" noProof="0" dirty="0">
                            <a:ln>
                              <a:solidFill>
                                <a:sysClr val="windowText" lastClr="000000"/>
                              </a:solidFill>
                            </a:ln>
                            <a:solidFill>
                              <a:sysClr val="windowText" lastClr="000000"/>
                            </a:solidFill>
                            <a:effectLst/>
                            <a:uLnTx/>
                            <a:uFillTx/>
                            <a:latin typeface="+mn-lt"/>
                            <a:ea typeface="+mn-ea"/>
                            <a:cs typeface="+mn-cs"/>
                          </a:endParaRPr>
                        </a:p>
                      </a:txBody>
                      <a:tcPr anchor="ctr"/>
                    </a:tc>
                    <a:extLst>
                      <a:ext uri="{0D108BD9-81ED-4DB2-BD59-A6C34878D82A}">
                        <a16:rowId xmlns:a16="http://schemas.microsoft.com/office/drawing/2014/main" val="2582119738"/>
                      </a:ext>
                    </a:extLst>
                  </a:tr>
                  <a:tr h="4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ru-RU"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ru-RU"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ru-RU"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p>
                              </m:sSup>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Th</m:t>
                              </m:r>
                            </m:oMath>
                          </a14:m>
                          <a:r>
                            <a:rPr kumimoji="0" lang="en-US" sz="1800" b="0" i="0" u="none" strike="noStrike" kern="1200" cap="none" spc="0" normalizeH="0" baseline="0" noProof="0" dirty="0" smtClean="0">
                              <a:ln>
                                <a:noFill/>
                              </a:ln>
                              <a:solidFill>
                                <a:prstClr val="black"/>
                              </a:solidFill>
                              <a:effectLst/>
                              <a:uLnTx/>
                              <a:uFillTx/>
                              <a:latin typeface="+mn-lt"/>
                              <a:ea typeface="+mn-ea"/>
                              <a:cs typeface="+mn-cs"/>
                            </a:rPr>
                            <a:t>(</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n,f</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 </a:t>
                          </a:r>
                        </a:p>
                      </a:txBody>
                      <a:tcPr anchor="ctr"/>
                    </a:tc>
                    <a:tc>
                      <a:txBody>
                        <a:bodyPr/>
                        <a:lstStyle/>
                        <a:p>
                          <a:pPr algn="ctr"/>
                          <a:r>
                            <a:rPr lang="en-US" dirty="0" smtClean="0"/>
                            <a:t>1.3</a:t>
                          </a:r>
                          <a:endParaRPr lang="ru-RU" dirty="0"/>
                        </a:p>
                      </a:txBody>
                      <a:tcPr anchor="ctr"/>
                    </a:tc>
                    <a:tc>
                      <a:txBody>
                        <a:bodyPr/>
                        <a:lstStyle/>
                        <a:p>
                          <a:pPr algn="ctr"/>
                          <a:r>
                            <a:rPr lang="en-US" dirty="0" smtClean="0"/>
                            <a:t>2.1</a:t>
                          </a:r>
                          <a:endParaRPr lang="ru-RU" dirty="0"/>
                        </a:p>
                      </a:txBody>
                      <a:tcPr anchor="ctr"/>
                    </a:tc>
                    <a:tc>
                      <a:txBody>
                        <a:bodyPr/>
                        <a:lstStyle/>
                        <a:p>
                          <a:pPr algn="ctr"/>
                          <a:r>
                            <a:rPr lang="en-US" dirty="0" smtClean="0">
                              <a:solidFill>
                                <a:schemeClr val="tx1"/>
                              </a:solidFill>
                            </a:rPr>
                            <a:t>1.7</a:t>
                          </a:r>
                          <a:endParaRPr lang="ru-RU" dirty="0">
                            <a:solidFill>
                              <a:schemeClr val="tx1"/>
                            </a:solidFill>
                          </a:endParaRPr>
                        </a:p>
                      </a:txBody>
                      <a:tcPr anchor="ctr"/>
                    </a:tc>
                    <a:extLst>
                      <a:ext uri="{0D108BD9-81ED-4DB2-BD59-A6C34878D82A}">
                        <a16:rowId xmlns:a16="http://schemas.microsoft.com/office/drawing/2014/main" val="3973896704"/>
                      </a:ext>
                    </a:extLst>
                  </a:tr>
                  <a:tr h="4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ru-RU"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ru-RU"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e>
                                <m:sup>
                                  <m:r>
                                    <a:rPr kumimoji="0" lang="ru-RU"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m:t>
                                  </m:r>
                                </m:sup>
                              </m:sSup>
                            </m:oMath>
                          </a14:m>
                          <a:r>
                            <a:rPr kumimoji="0" lang="en-US" sz="1800" b="0" i="0" u="none" strike="noStrike" kern="1200" cap="none" spc="0" normalizeH="0" baseline="0" noProof="0" dirty="0" smtClean="0">
                              <a:ln>
                                <a:noFill/>
                              </a:ln>
                              <a:solidFill>
                                <a:prstClr val="black"/>
                              </a:solidFill>
                              <a:effectLst/>
                              <a:uLnTx/>
                              <a:uFillTx/>
                              <a:latin typeface="+mn-lt"/>
                              <a:ea typeface="+mn-ea"/>
                              <a:cs typeface="+mn-cs"/>
                            </a:rPr>
                            <a:t>U(</a:t>
                          </a:r>
                          <a:r>
                            <a:rPr kumimoji="0" lang="en-US" sz="1800" b="0" i="0" u="none" strike="noStrike" kern="1200" cap="none" spc="0" normalizeH="0" baseline="0" noProof="0" dirty="0" err="1" smtClean="0">
                              <a:ln>
                                <a:noFill/>
                              </a:ln>
                              <a:solidFill>
                                <a:prstClr val="black"/>
                              </a:solidFill>
                              <a:effectLst/>
                              <a:uLnTx/>
                              <a:uFillTx/>
                              <a:latin typeface="+mn-lt"/>
                              <a:ea typeface="+mn-ea"/>
                              <a:cs typeface="+mn-cs"/>
                            </a:rPr>
                            <a:t>n,f</a:t>
                          </a:r>
                          <a:r>
                            <a:rPr kumimoji="0" lang="en-US" sz="1800" b="0" i="0" u="none" strike="noStrike" kern="1200" cap="none" spc="0" normalizeH="0" baseline="0" noProof="0" dirty="0" smtClean="0">
                              <a:ln>
                                <a:noFill/>
                              </a:ln>
                              <a:solidFill>
                                <a:prstClr val="black"/>
                              </a:solidFill>
                              <a:effectLst/>
                              <a:uLnTx/>
                              <a:uFillTx/>
                              <a:latin typeface="+mn-lt"/>
                              <a:ea typeface="+mn-ea"/>
                              <a:cs typeface="+mn-cs"/>
                            </a:rPr>
                            <a:t>)</a:t>
                          </a:r>
                          <a:r>
                            <a:rPr kumimoji="0" lang="ru-RU" sz="1800" b="0" i="0" u="none" strike="noStrike" kern="1200" cap="none" spc="0" normalizeH="0" baseline="0" noProof="0" dirty="0" smtClean="0">
                              <a:ln>
                                <a:noFill/>
                              </a:ln>
                              <a:solidFill>
                                <a:prstClr val="black"/>
                              </a:solidFill>
                              <a:effectLst/>
                              <a:uLnTx/>
                              <a:uFillTx/>
                              <a:latin typeface="+mn-lt"/>
                              <a:ea typeface="+mn-ea"/>
                              <a:cs typeface="+mn-cs"/>
                            </a:rPr>
                            <a:t> </a:t>
                          </a:r>
                        </a:p>
                      </a:txBody>
                      <a:tcPr anchor="ctr"/>
                    </a:tc>
                    <a:tc>
                      <a:txBody>
                        <a:bodyPr/>
                        <a:lstStyle/>
                        <a:p>
                          <a:pPr algn="ctr"/>
                          <a:r>
                            <a:rPr lang="en-US" dirty="0" smtClean="0"/>
                            <a:t>1.4</a:t>
                          </a:r>
                          <a:endParaRPr lang="ru-RU" dirty="0"/>
                        </a:p>
                      </a:txBody>
                      <a:tcPr anchor="ctr"/>
                    </a:tc>
                    <a:tc>
                      <a:txBody>
                        <a:bodyPr/>
                        <a:lstStyle/>
                        <a:p>
                          <a:pPr algn="ctr"/>
                          <a:r>
                            <a:rPr lang="en-US" dirty="0" smtClean="0"/>
                            <a:t>2.4</a:t>
                          </a:r>
                          <a:endParaRPr lang="ru-RU" dirty="0"/>
                        </a:p>
                      </a:txBody>
                      <a:tcPr anchor="ctr"/>
                    </a:tc>
                    <a:tc>
                      <a:txBody>
                        <a:bodyPr/>
                        <a:lstStyle/>
                        <a:p>
                          <a:pPr algn="ctr"/>
                          <a:r>
                            <a:rPr lang="en-US" dirty="0" smtClean="0"/>
                            <a:t>1.8</a:t>
                          </a:r>
                          <a:endParaRPr lang="ru-RU" dirty="0"/>
                        </a:p>
                      </a:txBody>
                      <a:tcPr anchor="ctr"/>
                    </a:tc>
                    <a:extLst>
                      <a:ext uri="{0D108BD9-81ED-4DB2-BD59-A6C34878D82A}">
                        <a16:rowId xmlns:a16="http://schemas.microsoft.com/office/drawing/2014/main" val="4074041368"/>
                      </a:ext>
                    </a:extLst>
                  </a:tr>
                  <a:tr h="4612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aseline="30000" dirty="0" smtClean="0"/>
                            <a:t>252</a:t>
                          </a:r>
                          <a:r>
                            <a:rPr lang="en-US" sz="1800" dirty="0" err="1" smtClean="0"/>
                            <a:t>Cf</a:t>
                          </a:r>
                          <a:r>
                            <a:rPr lang="ru-RU" sz="1800" dirty="0" smtClean="0"/>
                            <a:t>(</a:t>
                          </a:r>
                          <a:r>
                            <a:rPr lang="en-US" sz="1800" dirty="0" smtClean="0"/>
                            <a:t>sf</a:t>
                          </a:r>
                          <a:r>
                            <a:rPr lang="ru-RU" sz="1800" dirty="0" smtClean="0"/>
                            <a:t>)</a:t>
                          </a:r>
                          <a:endParaRPr lang="ru-RU" sz="1800" dirty="0" smtClean="0">
                            <a:ln>
                              <a:solidFill>
                                <a:sysClr val="windowText" lastClr="000000"/>
                              </a:solidFill>
                            </a:ln>
                            <a:solidFill>
                              <a:sysClr val="windowText" lastClr="000000"/>
                            </a:solidFill>
                          </a:endParaRPr>
                        </a:p>
                      </a:txBody>
                      <a:tcPr anchor="ctr"/>
                    </a:tc>
                    <a:tc>
                      <a:txBody>
                        <a:bodyPr/>
                        <a:lstStyle/>
                        <a:p>
                          <a:pPr algn="ctr"/>
                          <a:r>
                            <a:rPr lang="en-US" dirty="0" smtClean="0"/>
                            <a:t>1.0</a:t>
                          </a:r>
                          <a:endParaRPr lang="ru-RU" dirty="0"/>
                        </a:p>
                      </a:txBody>
                      <a:tcPr anchor="ctr"/>
                    </a:tc>
                    <a:tc>
                      <a:txBody>
                        <a:bodyPr/>
                        <a:lstStyle/>
                        <a:p>
                          <a:pPr algn="ctr"/>
                          <a:r>
                            <a:rPr lang="en-US" dirty="0" smtClean="0"/>
                            <a:t>2.3</a:t>
                          </a:r>
                          <a:endParaRPr lang="ru-RU" dirty="0"/>
                        </a:p>
                      </a:txBody>
                      <a:tcPr anchor="ctr"/>
                    </a:tc>
                    <a:tc>
                      <a:txBody>
                        <a:bodyPr/>
                        <a:lstStyle/>
                        <a:p>
                          <a:pPr algn="ctr"/>
                          <a:r>
                            <a:rPr lang="en-US" dirty="0" smtClean="0">
                              <a:solidFill>
                                <a:schemeClr val="tx1"/>
                              </a:solidFill>
                            </a:rPr>
                            <a:t>1.6</a:t>
                          </a:r>
                          <a:endParaRPr lang="ru-RU" dirty="0">
                            <a:solidFill>
                              <a:schemeClr val="tx1"/>
                            </a:solidFill>
                          </a:endParaRPr>
                        </a:p>
                      </a:txBody>
                      <a:tcPr anchor="ctr"/>
                    </a:tc>
                    <a:extLst>
                      <a:ext uri="{0D108BD9-81ED-4DB2-BD59-A6C34878D82A}">
                        <a16:rowId xmlns:a16="http://schemas.microsoft.com/office/drawing/2014/main" val="835168515"/>
                      </a:ext>
                    </a:extLst>
                  </a:tr>
                </a:tbl>
              </a:graphicData>
            </a:graphic>
          </p:graphicFrame>
        </mc:Choice>
        <mc:Fallback>
          <p:graphicFrame>
            <p:nvGraphicFramePr>
              <p:cNvPr id="7" name="Таблица 6"/>
              <p:cNvGraphicFramePr>
                <a:graphicFrameLocks noGrp="1"/>
              </p:cNvGraphicFramePr>
              <p:nvPr>
                <p:extLst>
                  <p:ext uri="{D42A27DB-BD31-4B8C-83A1-F6EECF244321}">
                    <p14:modId xmlns:p14="http://schemas.microsoft.com/office/powerpoint/2010/main" val="3784281189"/>
                  </p:ext>
                </p:extLst>
              </p:nvPr>
            </p:nvGraphicFramePr>
            <p:xfrm>
              <a:off x="233937" y="765369"/>
              <a:ext cx="5811521" cy="2109633"/>
            </p:xfrm>
            <a:graphic>
              <a:graphicData uri="http://schemas.openxmlformats.org/drawingml/2006/table">
                <a:tbl>
                  <a:tblPr firstRow="1" bandRow="1">
                    <a:tableStyleId>{5C22544A-7EE6-4342-B048-85BDC9FD1C3A}</a:tableStyleId>
                  </a:tblPr>
                  <a:tblGrid>
                    <a:gridCol w="1439483">
                      <a:extLst>
                        <a:ext uri="{9D8B030D-6E8A-4147-A177-3AD203B41FA5}">
                          <a16:colId xmlns:a16="http://schemas.microsoft.com/office/drawing/2014/main" val="1856425695"/>
                        </a:ext>
                      </a:extLst>
                    </a:gridCol>
                    <a:gridCol w="1415099">
                      <a:extLst>
                        <a:ext uri="{9D8B030D-6E8A-4147-A177-3AD203B41FA5}">
                          <a16:colId xmlns:a16="http://schemas.microsoft.com/office/drawing/2014/main" val="4115706368"/>
                        </a:ext>
                      </a:extLst>
                    </a:gridCol>
                    <a:gridCol w="1546707">
                      <a:extLst>
                        <a:ext uri="{9D8B030D-6E8A-4147-A177-3AD203B41FA5}">
                          <a16:colId xmlns:a16="http://schemas.microsoft.com/office/drawing/2014/main" val="351499089"/>
                        </a:ext>
                      </a:extLst>
                    </a:gridCol>
                    <a:gridCol w="1410232">
                      <a:extLst>
                        <a:ext uri="{9D8B030D-6E8A-4147-A177-3AD203B41FA5}">
                          <a16:colId xmlns:a16="http://schemas.microsoft.com/office/drawing/2014/main" val="1814521949"/>
                        </a:ext>
                      </a:extLst>
                    </a:gridCol>
                  </a:tblGrid>
                  <a:tr h="725772">
                    <a:tc>
                      <a:txBody>
                        <a:bodyPr/>
                        <a:lstStyle/>
                        <a:p>
                          <a:pPr algn="ctr"/>
                          <a:r>
                            <a:rPr lang="en-US" dirty="0" smtClean="0"/>
                            <a:t>Nucleus</a:t>
                          </a:r>
                        </a:p>
                      </a:txBody>
                      <a:tcPr anchor="ctr"/>
                    </a:tc>
                    <a:tc>
                      <a:txBody>
                        <a:bodyPr/>
                        <a:lstStyle/>
                        <a:p>
                          <a:endParaRPr lang="ru-RU"/>
                        </a:p>
                      </a:txBody>
                      <a:tcPr anchor="ctr">
                        <a:blipFill>
                          <a:blip r:embed="rId2"/>
                          <a:stretch>
                            <a:fillRect l="-101717" t="-840" r="-209871" b="-198319"/>
                          </a:stretch>
                        </a:blipFill>
                      </a:tcPr>
                    </a:tc>
                    <a:tc>
                      <a:txBody>
                        <a:bodyPr/>
                        <a:lstStyle/>
                        <a:p>
                          <a:endParaRPr lang="ru-RU"/>
                        </a:p>
                      </a:txBody>
                      <a:tcPr anchor="ctr">
                        <a:blipFill>
                          <a:blip r:embed="rId2"/>
                          <a:stretch>
                            <a:fillRect l="-185039" t="-840" r="-92520" b="-198319"/>
                          </a:stretch>
                        </a:blipFill>
                      </a:tcPr>
                    </a:tc>
                    <a:tc>
                      <a:txBody>
                        <a:bodyPr/>
                        <a:lstStyle/>
                        <a:p>
                          <a:endParaRPr lang="ru-RU"/>
                        </a:p>
                      </a:txBody>
                      <a:tcPr anchor="ctr">
                        <a:blipFill>
                          <a:blip r:embed="rId2"/>
                          <a:stretch>
                            <a:fillRect l="-313420" t="-840" r="-1732" b="-198319"/>
                          </a:stretch>
                        </a:blipFill>
                      </a:tcPr>
                    </a:tc>
                    <a:extLst>
                      <a:ext uri="{0D108BD9-81ED-4DB2-BD59-A6C34878D82A}">
                        <a16:rowId xmlns:a16="http://schemas.microsoft.com/office/drawing/2014/main" val="2582119738"/>
                      </a:ext>
                    </a:extLst>
                  </a:tr>
                  <a:tr h="461287">
                    <a:tc>
                      <a:txBody>
                        <a:bodyPr/>
                        <a:lstStyle/>
                        <a:p>
                          <a:endParaRPr lang="ru-RU"/>
                        </a:p>
                      </a:txBody>
                      <a:tcPr anchor="ctr">
                        <a:blipFill>
                          <a:blip r:embed="rId2"/>
                          <a:stretch>
                            <a:fillRect l="-424" t="-157895" r="-305932" b="-210526"/>
                          </a:stretch>
                        </a:blipFill>
                      </a:tcPr>
                    </a:tc>
                    <a:tc>
                      <a:txBody>
                        <a:bodyPr/>
                        <a:lstStyle/>
                        <a:p>
                          <a:pPr algn="ctr"/>
                          <a:r>
                            <a:rPr lang="en-US" dirty="0" smtClean="0"/>
                            <a:t>1.3</a:t>
                          </a:r>
                          <a:endParaRPr lang="ru-RU" dirty="0"/>
                        </a:p>
                      </a:txBody>
                      <a:tcPr anchor="ctr"/>
                    </a:tc>
                    <a:tc>
                      <a:txBody>
                        <a:bodyPr/>
                        <a:lstStyle/>
                        <a:p>
                          <a:pPr algn="ctr"/>
                          <a:r>
                            <a:rPr lang="en-US" dirty="0" smtClean="0"/>
                            <a:t>2.1</a:t>
                          </a:r>
                          <a:endParaRPr lang="ru-RU" dirty="0"/>
                        </a:p>
                      </a:txBody>
                      <a:tcPr anchor="ctr"/>
                    </a:tc>
                    <a:tc>
                      <a:txBody>
                        <a:bodyPr/>
                        <a:lstStyle/>
                        <a:p>
                          <a:pPr algn="ctr"/>
                          <a:r>
                            <a:rPr lang="en-US" dirty="0" smtClean="0">
                              <a:solidFill>
                                <a:schemeClr val="tx1"/>
                              </a:solidFill>
                            </a:rPr>
                            <a:t>1.7</a:t>
                          </a:r>
                          <a:endParaRPr lang="ru-RU" dirty="0">
                            <a:solidFill>
                              <a:schemeClr val="tx1"/>
                            </a:solidFill>
                          </a:endParaRPr>
                        </a:p>
                      </a:txBody>
                      <a:tcPr anchor="ctr"/>
                    </a:tc>
                    <a:extLst>
                      <a:ext uri="{0D108BD9-81ED-4DB2-BD59-A6C34878D82A}">
                        <a16:rowId xmlns:a16="http://schemas.microsoft.com/office/drawing/2014/main" val="3973896704"/>
                      </a:ext>
                    </a:extLst>
                  </a:tr>
                  <a:tr h="461287">
                    <a:tc>
                      <a:txBody>
                        <a:bodyPr/>
                        <a:lstStyle/>
                        <a:p>
                          <a:endParaRPr lang="ru-RU"/>
                        </a:p>
                      </a:txBody>
                      <a:tcPr anchor="ctr">
                        <a:blipFill>
                          <a:blip r:embed="rId2"/>
                          <a:stretch>
                            <a:fillRect l="-424" t="-257895" r="-305932" b="-110526"/>
                          </a:stretch>
                        </a:blipFill>
                      </a:tcPr>
                    </a:tc>
                    <a:tc>
                      <a:txBody>
                        <a:bodyPr/>
                        <a:lstStyle/>
                        <a:p>
                          <a:pPr algn="ctr"/>
                          <a:r>
                            <a:rPr lang="en-US" dirty="0" smtClean="0"/>
                            <a:t>1.4</a:t>
                          </a:r>
                          <a:endParaRPr lang="ru-RU" dirty="0"/>
                        </a:p>
                      </a:txBody>
                      <a:tcPr anchor="ctr"/>
                    </a:tc>
                    <a:tc>
                      <a:txBody>
                        <a:bodyPr/>
                        <a:lstStyle/>
                        <a:p>
                          <a:pPr algn="ctr"/>
                          <a:r>
                            <a:rPr lang="en-US" dirty="0" smtClean="0"/>
                            <a:t>2.4</a:t>
                          </a:r>
                          <a:endParaRPr lang="ru-RU" dirty="0"/>
                        </a:p>
                      </a:txBody>
                      <a:tcPr anchor="ctr"/>
                    </a:tc>
                    <a:tc>
                      <a:txBody>
                        <a:bodyPr/>
                        <a:lstStyle/>
                        <a:p>
                          <a:pPr algn="ctr"/>
                          <a:r>
                            <a:rPr lang="en-US" dirty="0" smtClean="0"/>
                            <a:t>1.8</a:t>
                          </a:r>
                          <a:endParaRPr lang="ru-RU" dirty="0"/>
                        </a:p>
                      </a:txBody>
                      <a:tcPr anchor="ctr"/>
                    </a:tc>
                    <a:extLst>
                      <a:ext uri="{0D108BD9-81ED-4DB2-BD59-A6C34878D82A}">
                        <a16:rowId xmlns:a16="http://schemas.microsoft.com/office/drawing/2014/main" val="4074041368"/>
                      </a:ext>
                    </a:extLst>
                  </a:tr>
                  <a:tr h="4612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baseline="30000" dirty="0" smtClean="0"/>
                            <a:t>252</a:t>
                          </a:r>
                          <a:r>
                            <a:rPr lang="en-US" sz="1800" dirty="0" err="1" smtClean="0"/>
                            <a:t>Cf</a:t>
                          </a:r>
                          <a:r>
                            <a:rPr lang="ru-RU" sz="1800" dirty="0" smtClean="0"/>
                            <a:t>(</a:t>
                          </a:r>
                          <a:r>
                            <a:rPr lang="en-US" sz="1800" dirty="0" smtClean="0"/>
                            <a:t>sf</a:t>
                          </a:r>
                          <a:r>
                            <a:rPr lang="ru-RU" sz="1800" dirty="0" smtClean="0"/>
                            <a:t>)</a:t>
                          </a:r>
                          <a:endParaRPr lang="ru-RU" sz="1800" dirty="0" smtClean="0">
                            <a:ln>
                              <a:solidFill>
                                <a:sysClr val="windowText" lastClr="000000"/>
                              </a:solidFill>
                            </a:ln>
                            <a:solidFill>
                              <a:sysClr val="windowText" lastClr="000000"/>
                            </a:solidFill>
                          </a:endParaRPr>
                        </a:p>
                      </a:txBody>
                      <a:tcPr anchor="ctr"/>
                    </a:tc>
                    <a:tc>
                      <a:txBody>
                        <a:bodyPr/>
                        <a:lstStyle/>
                        <a:p>
                          <a:pPr algn="ctr"/>
                          <a:r>
                            <a:rPr lang="en-US" dirty="0" smtClean="0"/>
                            <a:t>1.0</a:t>
                          </a:r>
                          <a:endParaRPr lang="ru-RU" dirty="0"/>
                        </a:p>
                      </a:txBody>
                      <a:tcPr anchor="ctr"/>
                    </a:tc>
                    <a:tc>
                      <a:txBody>
                        <a:bodyPr/>
                        <a:lstStyle/>
                        <a:p>
                          <a:pPr algn="ctr"/>
                          <a:r>
                            <a:rPr lang="en-US" dirty="0" smtClean="0"/>
                            <a:t>2.3</a:t>
                          </a:r>
                          <a:endParaRPr lang="ru-RU" dirty="0"/>
                        </a:p>
                      </a:txBody>
                      <a:tcPr anchor="ctr"/>
                    </a:tc>
                    <a:tc>
                      <a:txBody>
                        <a:bodyPr/>
                        <a:lstStyle/>
                        <a:p>
                          <a:pPr algn="ctr"/>
                          <a:r>
                            <a:rPr lang="en-US" dirty="0" smtClean="0">
                              <a:solidFill>
                                <a:schemeClr val="tx1"/>
                              </a:solidFill>
                            </a:rPr>
                            <a:t>1.6</a:t>
                          </a:r>
                          <a:endParaRPr lang="ru-RU" dirty="0">
                            <a:solidFill>
                              <a:schemeClr val="tx1"/>
                            </a:solidFill>
                          </a:endParaRPr>
                        </a:p>
                      </a:txBody>
                      <a:tcPr anchor="ctr"/>
                    </a:tc>
                    <a:extLst>
                      <a:ext uri="{0D108BD9-81ED-4DB2-BD59-A6C34878D82A}">
                        <a16:rowId xmlns:a16="http://schemas.microsoft.com/office/drawing/2014/main" val="835168515"/>
                      </a:ext>
                    </a:extLst>
                  </a:tr>
                </a:tbl>
              </a:graphicData>
            </a:graphic>
          </p:graphicFrame>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6302156" y="556429"/>
                <a:ext cx="5687680" cy="4093428"/>
              </a:xfrm>
              <a:prstGeom prst="rect">
                <a:avLst/>
              </a:prstGeom>
            </p:spPr>
            <p:txBody>
              <a:bodyPr wrap="square">
                <a:spAutoFit/>
              </a:bodyPr>
              <a:lstStyle/>
              <a:p>
                <a:pPr indent="360000" algn="just"/>
                <a:r>
                  <a:rPr lang="ru-RU" sz="2000" dirty="0" smtClean="0"/>
                  <a:t>Strong </a:t>
                </a:r>
                <a:r>
                  <a:rPr lang="ru-RU" sz="2000" dirty="0"/>
                  <a:t>deformation </a:t>
                </a:r>
                <a:r>
                  <a:rPr lang="ru-RU" sz="2000" dirty="0" err="1"/>
                  <a:t>of</a:t>
                </a:r>
                <a:r>
                  <a:rPr lang="ru-RU" sz="2000" dirty="0"/>
                  <a:t> the heavy </a:t>
                </a:r>
                <a:r>
                  <a:rPr lang="ru-RU" sz="2000" dirty="0" err="1"/>
                  <a:t>fragment</a:t>
                </a:r>
                <a:r>
                  <a:rPr lang="ru-RU" sz="2000" dirty="0"/>
                  <a:t> </a:t>
                </a:r>
                <a:r>
                  <a:rPr lang="ru-RU" sz="2000" dirty="0" err="1"/>
                  <a:t>is</a:t>
                </a:r>
                <a:r>
                  <a:rPr lang="ru-RU" sz="2000" dirty="0"/>
                  <a:t> predominantly </a:t>
                </a:r>
                <a:r>
                  <a:rPr lang="ru-RU" sz="2000" dirty="0" err="1"/>
                  <a:t>observed</a:t>
                </a:r>
                <a:r>
                  <a:rPr lang="ru-RU" sz="2000" dirty="0"/>
                  <a:t> </a:t>
                </a:r>
                <a:r>
                  <a:rPr lang="ru-RU" sz="2000" dirty="0" err="1"/>
                  <a:t>at</a:t>
                </a:r>
                <a:r>
                  <a:rPr lang="ru-RU" sz="2000" dirty="0"/>
                  <a:t> </a:t>
                </a:r>
                <a:r>
                  <a:rPr lang="ru-RU" sz="2000" dirty="0" err="1"/>
                  <a:t>average</a:t>
                </a:r>
                <a:r>
                  <a:rPr lang="ru-RU" sz="2000" dirty="0"/>
                  <a:t> </a:t>
                </a:r>
                <a14:m>
                  <m:oMath xmlns:m="http://schemas.openxmlformats.org/officeDocument/2006/math">
                    <m:sSub>
                      <m:sSubPr>
                        <m:ctrlPr>
                          <a:rPr lang="ru-RU" sz="2000" b="1" i="1" smtClean="0">
                            <a:solidFill>
                              <a:schemeClr val="tx1"/>
                            </a:solidFill>
                            <a:latin typeface="Cambria Math" panose="02040503050406030204" pitchFamily="18" charset="0"/>
                          </a:rPr>
                        </m:ctrlPr>
                      </m:sSubPr>
                      <m:e>
                        <m:r>
                          <a:rPr lang="en-US" sz="2000" b="1">
                            <a:solidFill>
                              <a:schemeClr val="tx1"/>
                            </a:solidFill>
                            <a:latin typeface="Cambria Math" panose="02040503050406030204" pitchFamily="18" charset="0"/>
                          </a:rPr>
                          <m:t>𝑟</m:t>
                        </m:r>
                      </m:e>
                      <m:sub>
                        <m:r>
                          <m:rPr>
                            <m:nor/>
                          </m:rPr>
                          <a:rPr lang="en-US" sz="2000" i="1">
                            <a:solidFill>
                              <a:schemeClr val="tx1"/>
                            </a:solidFill>
                          </a:rPr>
                          <m:t>n</m:t>
                        </m:r>
                      </m:sub>
                    </m:sSub>
                  </m:oMath>
                </a14:m>
                <a:r>
                  <a:rPr lang="ru-RU" sz="2000" dirty="0" smtClean="0">
                    <a:solidFill>
                      <a:schemeClr val="tx1"/>
                    </a:solidFill>
                  </a:rPr>
                  <a:t> </a:t>
                </a:r>
                <a:r>
                  <a:rPr lang="ru-RU" sz="2000" dirty="0" err="1">
                    <a:solidFill>
                      <a:schemeClr val="tx1"/>
                    </a:solidFill>
                  </a:rPr>
                  <a:t>values</a:t>
                </a:r>
                <a:r>
                  <a:rPr lang="ru-RU" sz="2000" dirty="0">
                    <a:solidFill>
                      <a:schemeClr val="tx1"/>
                    </a:solidFill>
                  </a:rPr>
                  <a:t> ​​</a:t>
                </a:r>
                <a:r>
                  <a:rPr lang="ru-RU" sz="2000" dirty="0" err="1">
                    <a:solidFill>
                      <a:schemeClr val="tx1"/>
                    </a:solidFill>
                  </a:rPr>
                  <a:t>in</a:t>
                </a:r>
                <a:r>
                  <a:rPr lang="ru-RU" sz="2000" dirty="0">
                    <a:solidFill>
                      <a:schemeClr val="tx1"/>
                    </a:solidFill>
                  </a:rPr>
                  <a:t> the </a:t>
                </a:r>
                <a:r>
                  <a:rPr lang="ru-RU" sz="2000" dirty="0" err="1">
                    <a:solidFill>
                      <a:schemeClr val="tx1"/>
                    </a:solidFill>
                  </a:rPr>
                  <a:t>range</a:t>
                </a:r>
                <a:r>
                  <a:rPr lang="ru-RU" sz="2000" dirty="0">
                    <a:solidFill>
                      <a:schemeClr val="tx1"/>
                    </a:solidFill>
                  </a:rPr>
                  <a:t> </a:t>
                </a:r>
                <a:r>
                  <a:rPr lang="ru-RU" sz="2000" dirty="0" err="1">
                    <a:solidFill>
                      <a:schemeClr val="tx1"/>
                    </a:solidFill>
                  </a:rPr>
                  <a:t>of</a:t>
                </a:r>
                <a:r>
                  <a:rPr lang="ru-RU" sz="2000" dirty="0">
                    <a:solidFill>
                      <a:schemeClr val="tx1"/>
                    </a:solidFill>
                  </a:rPr>
                  <a:t> 1.4–2.0 </a:t>
                </a:r>
                <a:r>
                  <a:rPr lang="ru-RU" sz="2000" dirty="0" err="1">
                    <a:solidFill>
                      <a:schemeClr val="tx1"/>
                    </a:solidFill>
                  </a:rPr>
                  <a:t>fm</a:t>
                </a:r>
                <a:r>
                  <a:rPr lang="ru-RU" sz="2000" dirty="0">
                    <a:solidFill>
                      <a:schemeClr val="tx1"/>
                    </a:solidFill>
                  </a:rPr>
                  <a:t>. </a:t>
                </a:r>
                <a:r>
                  <a:rPr lang="ru-RU" sz="2000" dirty="0" err="1">
                    <a:solidFill>
                      <a:schemeClr val="tx1"/>
                    </a:solidFill>
                  </a:rPr>
                  <a:t>This</a:t>
                </a:r>
                <a:r>
                  <a:rPr lang="ru-RU" sz="2000" dirty="0">
                    <a:solidFill>
                      <a:schemeClr val="tx1"/>
                    </a:solidFill>
                  </a:rPr>
                  <a:t> indicates </a:t>
                </a:r>
                <a:r>
                  <a:rPr lang="ru-RU" sz="2000" dirty="0" err="1">
                    <a:solidFill>
                      <a:schemeClr val="tx1"/>
                    </a:solidFill>
                  </a:rPr>
                  <a:t>that</a:t>
                </a:r>
                <a:r>
                  <a:rPr lang="ru-RU" sz="2000" dirty="0">
                    <a:solidFill>
                      <a:schemeClr val="tx1"/>
                    </a:solidFill>
                  </a:rPr>
                  <a:t> </a:t>
                </a:r>
                <a:r>
                  <a:rPr lang="ru-RU" sz="2000" dirty="0" err="1">
                    <a:solidFill>
                      <a:schemeClr val="tx1"/>
                    </a:solidFill>
                  </a:rPr>
                  <a:t>high</a:t>
                </a:r>
                <a:r>
                  <a:rPr lang="ru-RU" sz="2000" dirty="0">
                    <a:solidFill>
                      <a:schemeClr val="tx1"/>
                    </a:solidFill>
                  </a:rPr>
                  <a:t> deformations </a:t>
                </a:r>
                <a:r>
                  <a:rPr lang="ru-RU" sz="2000" dirty="0" err="1" smtClean="0"/>
                  <a:t>of</a:t>
                </a:r>
                <a:r>
                  <a:rPr lang="ru-RU" sz="2000" dirty="0" smtClean="0"/>
                  <a:t> </a:t>
                </a:r>
                <a:r>
                  <a:rPr lang="ru-RU" sz="2000" dirty="0"/>
                  <a:t>the heavy </a:t>
                </a:r>
                <a:r>
                  <a:rPr lang="ru-RU" sz="2000" dirty="0" err="1"/>
                  <a:t>fragment</a:t>
                </a:r>
                <a:r>
                  <a:rPr lang="ru-RU" sz="2000" dirty="0"/>
                  <a:t> </a:t>
                </a:r>
                <a:r>
                  <a:rPr lang="ru-RU" sz="2000" dirty="0" err="1"/>
                  <a:t>limit</a:t>
                </a:r>
                <a:r>
                  <a:rPr lang="ru-RU" sz="2000" dirty="0"/>
                  <a:t> the </a:t>
                </a:r>
                <a:r>
                  <a:rPr lang="ru-RU" sz="2000" dirty="0" err="1"/>
                  <a:t>possible</a:t>
                </a:r>
                <a:r>
                  <a:rPr lang="ru-RU" sz="2000" dirty="0"/>
                  <a:t> </a:t>
                </a:r>
                <a:r>
                  <a:rPr lang="ru-RU" sz="2000" dirty="0" err="1"/>
                  <a:t>values</a:t>
                </a:r>
                <a:r>
                  <a:rPr lang="ru-RU" sz="2000" dirty="0"/>
                  <a:t> ​​</a:t>
                </a:r>
                <a:r>
                  <a:rPr lang="ru-RU" sz="2000" dirty="0" err="1"/>
                  <a:t>of</a:t>
                </a:r>
                <a:r>
                  <a:rPr lang="ru-RU" sz="2000" dirty="0"/>
                  <a:t> </a:t>
                </a:r>
                <a:r>
                  <a:rPr lang="ru-RU" sz="2000" dirty="0" smtClean="0"/>
                  <a:t>the </a:t>
                </a:r>
                <a14:m>
                  <m:oMath xmlns:m="http://schemas.openxmlformats.org/officeDocument/2006/math">
                    <m:sSub>
                      <m:sSubPr>
                        <m:ctrlPr>
                          <a:rPr lang="ru-RU" sz="2000" b="1" i="1">
                            <a:latin typeface="Cambria Math" panose="02040503050406030204" pitchFamily="18" charset="0"/>
                          </a:rPr>
                        </m:ctrlPr>
                      </m:sSubPr>
                      <m:e>
                        <m:r>
                          <a:rPr lang="en-US" sz="2000" b="1">
                            <a:latin typeface="Cambria Math" panose="02040503050406030204" pitchFamily="18" charset="0"/>
                          </a:rPr>
                          <m:t>𝑟</m:t>
                        </m:r>
                      </m:e>
                      <m:sub>
                        <m:r>
                          <m:rPr>
                            <m:nor/>
                          </m:rPr>
                          <a:rPr lang="en-US" sz="2000" i="1"/>
                          <m:t>n</m:t>
                        </m:r>
                      </m:sub>
                    </m:sSub>
                  </m:oMath>
                </a14:m>
                <a:r>
                  <a:rPr lang="ru-RU" sz="2000" dirty="0" smtClean="0"/>
                  <a:t> and </a:t>
                </a:r>
                <a:r>
                  <a:rPr lang="ru-RU" sz="2000" dirty="0" err="1"/>
                  <a:t>prevent</a:t>
                </a:r>
                <a:r>
                  <a:rPr lang="ru-RU" sz="2000" dirty="0"/>
                  <a:t> the formation </a:t>
                </a:r>
                <a:r>
                  <a:rPr lang="ru-RU" sz="2000" dirty="0" err="1"/>
                  <a:t>of</a:t>
                </a:r>
                <a:r>
                  <a:rPr lang="ru-RU" sz="2000" dirty="0"/>
                  <a:t> </a:t>
                </a:r>
                <a:r>
                  <a:rPr lang="ru-RU" sz="2000" dirty="0" err="1"/>
                  <a:t>both</a:t>
                </a:r>
                <a:r>
                  <a:rPr lang="ru-RU" sz="2000" dirty="0"/>
                  <a:t> </a:t>
                </a:r>
                <a:r>
                  <a:rPr lang="ru-RU" sz="2000" dirty="0" err="1"/>
                  <a:t>overly</a:t>
                </a:r>
                <a:r>
                  <a:rPr lang="ru-RU" sz="2000" dirty="0"/>
                  <a:t> compact </a:t>
                </a:r>
                <a:r>
                  <a:rPr lang="ru-RU" sz="2000" dirty="0" err="1"/>
                  <a:t>and</a:t>
                </a:r>
                <a:r>
                  <a:rPr lang="ru-RU" sz="2000" dirty="0"/>
                  <a:t> </a:t>
                </a:r>
                <a:r>
                  <a:rPr lang="ru-RU" sz="2000" dirty="0" err="1"/>
                  <a:t>highly</a:t>
                </a:r>
                <a:r>
                  <a:rPr lang="ru-RU" sz="2000" dirty="0"/>
                  <a:t> </a:t>
                </a:r>
                <a:r>
                  <a:rPr lang="ru-RU" sz="2000" dirty="0" err="1"/>
                  <a:t>stretched</a:t>
                </a:r>
                <a:r>
                  <a:rPr lang="ru-RU" sz="2000" dirty="0"/>
                  <a:t> </a:t>
                </a:r>
                <a:r>
                  <a:rPr lang="ru-RU" sz="2000" dirty="0" err="1"/>
                  <a:t>configurations</a:t>
                </a:r>
                <a:r>
                  <a:rPr lang="ru-RU" sz="2000" dirty="0"/>
                  <a:t>. Deformation </a:t>
                </a:r>
                <a:r>
                  <a:rPr lang="ru-RU" sz="2000" dirty="0" err="1"/>
                  <a:t>of</a:t>
                </a:r>
                <a:r>
                  <a:rPr lang="ru-RU" sz="2000" dirty="0"/>
                  <a:t> the </a:t>
                </a:r>
                <a:r>
                  <a:rPr lang="ru-RU" sz="2000" dirty="0" err="1"/>
                  <a:t>light</a:t>
                </a:r>
                <a:r>
                  <a:rPr lang="ru-RU" sz="2000" dirty="0"/>
                  <a:t> </a:t>
                </a:r>
                <a:r>
                  <a:rPr lang="ru-RU" sz="2000" dirty="0" err="1"/>
                  <a:t>fragment</a:t>
                </a:r>
                <a:r>
                  <a:rPr lang="ru-RU" sz="2000" dirty="0"/>
                  <a:t> </a:t>
                </a:r>
                <a:r>
                  <a:rPr lang="ru-RU" sz="2000" dirty="0" err="1"/>
                  <a:t>demonstrates</a:t>
                </a:r>
                <a:r>
                  <a:rPr lang="ru-RU" sz="2000" dirty="0"/>
                  <a:t> a </a:t>
                </a:r>
                <a:r>
                  <a:rPr lang="ru-RU" sz="2000" dirty="0" err="1"/>
                  <a:t>fundamentally</a:t>
                </a:r>
                <a:r>
                  <a:rPr lang="ru-RU" sz="2000" dirty="0"/>
                  <a:t> </a:t>
                </a:r>
                <a:r>
                  <a:rPr lang="ru-RU" sz="2000" dirty="0" err="1"/>
                  <a:t>different</a:t>
                </a:r>
                <a:r>
                  <a:rPr lang="ru-RU" sz="2000" dirty="0"/>
                  <a:t> behavior. </a:t>
                </a:r>
                <a:r>
                  <a:rPr lang="ru-RU" sz="2000" dirty="0" err="1"/>
                  <a:t>High</a:t>
                </a:r>
                <a:r>
                  <a:rPr lang="ru-RU" sz="2000" dirty="0"/>
                  <a:t> deformations </a:t>
                </a:r>
                <a:r>
                  <a:rPr lang="ru-RU" sz="2000" dirty="0" err="1"/>
                  <a:t>of</a:t>
                </a:r>
                <a:r>
                  <a:rPr lang="ru-RU" sz="2000" dirty="0"/>
                  <a:t> the </a:t>
                </a:r>
                <a:r>
                  <a:rPr lang="ru-RU" sz="2000" dirty="0" err="1"/>
                  <a:t>light</a:t>
                </a:r>
                <a:r>
                  <a:rPr lang="ru-RU" sz="2000" dirty="0"/>
                  <a:t> </a:t>
                </a:r>
                <a:r>
                  <a:rPr lang="ru-RU" sz="2000" dirty="0" err="1"/>
                  <a:t>fragment</a:t>
                </a:r>
                <a:r>
                  <a:rPr lang="ru-RU" sz="2000" dirty="0"/>
                  <a:t> (</a:t>
                </a:r>
                <a:r>
                  <a:rPr lang="ru-RU" sz="2000" dirty="0" err="1"/>
                  <a:t>large</a:t>
                </a:r>
                <a:r>
                  <a:rPr lang="ru-RU" sz="2000" dirty="0"/>
                  <a:t> </a:t>
                </a:r>
                <a:r>
                  <a:rPr lang="ru-RU" sz="2000" dirty="0" err="1"/>
                  <a:t>markers</a:t>
                </a:r>
                <a:r>
                  <a:rPr lang="ru-RU" sz="2000" dirty="0"/>
                  <a:t>) </a:t>
                </a:r>
                <a:r>
                  <a:rPr lang="ru-RU" sz="2000" dirty="0" err="1"/>
                  <a:t>are</a:t>
                </a:r>
                <a:r>
                  <a:rPr lang="ru-RU" sz="2000" dirty="0"/>
                  <a:t> found </a:t>
                </a:r>
                <a:r>
                  <a:rPr lang="ru-RU" sz="2000" dirty="0" err="1"/>
                  <a:t>in</a:t>
                </a:r>
                <a:r>
                  <a:rPr lang="ru-RU" sz="2000" dirty="0"/>
                  <a:t> </a:t>
                </a:r>
                <a:r>
                  <a:rPr lang="ru-RU" sz="2000" dirty="0" err="1"/>
                  <a:t>almost</a:t>
                </a:r>
                <a:r>
                  <a:rPr lang="ru-RU" sz="2000" dirty="0"/>
                  <a:t> the </a:t>
                </a:r>
                <a:r>
                  <a:rPr lang="ru-RU" sz="2000" dirty="0" err="1"/>
                  <a:t>entire</a:t>
                </a:r>
                <a:r>
                  <a:rPr lang="ru-RU" sz="2000" dirty="0"/>
                  <a:t> </a:t>
                </a:r>
                <a:r>
                  <a:rPr lang="ru-RU" sz="2000" dirty="0" err="1"/>
                  <a:t>range</a:t>
                </a:r>
                <a:r>
                  <a:rPr lang="ru-RU" sz="2000" dirty="0"/>
                  <a:t> </a:t>
                </a:r>
                <a:r>
                  <a:rPr lang="ru-RU" sz="2000" dirty="0" err="1"/>
                  <a:t>of</a:t>
                </a:r>
                <a:r>
                  <a:rPr lang="ru-RU" sz="2000" dirty="0"/>
                  <a:t> </a:t>
                </a:r>
                <a14:m>
                  <m:oMath xmlns:m="http://schemas.openxmlformats.org/officeDocument/2006/math">
                    <m:sSub>
                      <m:sSubPr>
                        <m:ctrlPr>
                          <a:rPr lang="ru-RU" sz="2000" b="1" i="1">
                            <a:latin typeface="Cambria Math" panose="02040503050406030204" pitchFamily="18" charset="0"/>
                          </a:rPr>
                        </m:ctrlPr>
                      </m:sSubPr>
                      <m:e>
                        <m:r>
                          <a:rPr lang="en-US" sz="2000" b="1">
                            <a:latin typeface="Cambria Math" panose="02040503050406030204" pitchFamily="18" charset="0"/>
                          </a:rPr>
                          <m:t>𝑟</m:t>
                        </m:r>
                      </m:e>
                      <m:sub>
                        <m:r>
                          <m:rPr>
                            <m:nor/>
                          </m:rPr>
                          <a:rPr lang="en-US" sz="2000" i="1"/>
                          <m:t>n</m:t>
                        </m:r>
                      </m:sub>
                    </m:sSub>
                  </m:oMath>
                </a14:m>
                <a:r>
                  <a:rPr lang="ru-RU" sz="2000" dirty="0" smtClean="0"/>
                  <a:t>, </a:t>
                </a:r>
                <a:r>
                  <a:rPr lang="ru-RU" sz="2000" dirty="0" err="1"/>
                  <a:t>including</a:t>
                </a:r>
                <a:r>
                  <a:rPr lang="ru-RU" sz="2000" dirty="0"/>
                  <a:t> </a:t>
                </a:r>
                <a:r>
                  <a:rPr lang="ru-RU" sz="2000" dirty="0" err="1"/>
                  <a:t>extreme</a:t>
                </a:r>
                <a:r>
                  <a:rPr lang="ru-RU" sz="2000" dirty="0"/>
                  <a:t> </a:t>
                </a:r>
                <a:r>
                  <a:rPr lang="ru-RU" sz="2000" dirty="0" err="1"/>
                  <a:t>values</a:t>
                </a:r>
                <a:r>
                  <a:rPr lang="ru-RU" sz="2000" dirty="0"/>
                  <a:t>. </a:t>
                </a:r>
                <a:r>
                  <a:rPr lang="ru-RU" sz="2000" dirty="0" err="1"/>
                  <a:t>This</a:t>
                </a:r>
                <a:r>
                  <a:rPr lang="ru-RU" sz="2000" dirty="0"/>
                  <a:t> indicates </a:t>
                </a:r>
                <a:r>
                  <a:rPr lang="ru-RU" sz="2000" dirty="0" err="1"/>
                  <a:t>that</a:t>
                </a:r>
                <a:r>
                  <a:rPr lang="ru-RU" sz="2000" dirty="0"/>
                  <a:t> </a:t>
                </a:r>
                <a:r>
                  <a:rPr lang="ru-RU" sz="2000" dirty="0" err="1"/>
                  <a:t>strong</a:t>
                </a:r>
                <a:r>
                  <a:rPr lang="ru-RU" sz="2000" dirty="0"/>
                  <a:t> deformation </a:t>
                </a:r>
                <a:r>
                  <a:rPr lang="ru-RU" sz="2000" dirty="0" err="1"/>
                  <a:t>of</a:t>
                </a:r>
                <a:r>
                  <a:rPr lang="ru-RU" sz="2000" dirty="0"/>
                  <a:t> the </a:t>
                </a:r>
                <a:r>
                  <a:rPr lang="ru-RU" sz="2000" dirty="0" err="1"/>
                  <a:t>light</a:t>
                </a:r>
                <a:r>
                  <a:rPr lang="ru-RU" sz="2000" dirty="0"/>
                  <a:t> </a:t>
                </a:r>
                <a:r>
                  <a:rPr lang="ru-RU" sz="2000" dirty="0" err="1"/>
                  <a:t>fragment</a:t>
                </a:r>
                <a:r>
                  <a:rPr lang="ru-RU" sz="2000" dirty="0"/>
                  <a:t> </a:t>
                </a:r>
                <a:r>
                  <a:rPr lang="ru-RU" sz="2000" dirty="0" err="1"/>
                  <a:t>does</a:t>
                </a:r>
                <a:r>
                  <a:rPr lang="ru-RU" sz="2000" dirty="0"/>
                  <a:t> </a:t>
                </a:r>
                <a:r>
                  <a:rPr lang="ru-RU" sz="2000" dirty="0" err="1"/>
                  <a:t>not</a:t>
                </a:r>
                <a:r>
                  <a:rPr lang="ru-RU" sz="2000" dirty="0"/>
                  <a:t> </a:t>
                </a:r>
                <a:r>
                  <a:rPr lang="ru-RU" sz="2000" dirty="0" err="1"/>
                  <a:t>impose</a:t>
                </a:r>
                <a:r>
                  <a:rPr lang="ru-RU" sz="2000" dirty="0"/>
                  <a:t> </a:t>
                </a:r>
                <a:r>
                  <a:rPr lang="ru-RU" sz="2000" dirty="0" err="1"/>
                  <a:t>strict</a:t>
                </a:r>
                <a:r>
                  <a:rPr lang="ru-RU" sz="2000" dirty="0"/>
                  <a:t> </a:t>
                </a:r>
                <a:r>
                  <a:rPr lang="ru-RU" sz="2000" dirty="0" err="1"/>
                  <a:t>restrictions</a:t>
                </a:r>
                <a:r>
                  <a:rPr lang="ru-RU" sz="2000" dirty="0"/>
                  <a:t> </a:t>
                </a:r>
                <a:r>
                  <a:rPr lang="ru-RU" sz="2000" dirty="0" err="1"/>
                  <a:t>on</a:t>
                </a:r>
                <a:r>
                  <a:rPr lang="ru-RU" sz="2000" dirty="0"/>
                  <a:t> the </a:t>
                </a:r>
                <a14:m>
                  <m:oMath xmlns:m="http://schemas.openxmlformats.org/officeDocument/2006/math">
                    <m:sSub>
                      <m:sSubPr>
                        <m:ctrlPr>
                          <a:rPr lang="ru-RU" sz="2000" b="1" i="1">
                            <a:latin typeface="Cambria Math" panose="02040503050406030204" pitchFamily="18" charset="0"/>
                          </a:rPr>
                        </m:ctrlPr>
                      </m:sSubPr>
                      <m:e>
                        <m:r>
                          <a:rPr lang="en-US" sz="2000" b="1">
                            <a:latin typeface="Cambria Math" panose="02040503050406030204" pitchFamily="18" charset="0"/>
                          </a:rPr>
                          <m:t>𝑟</m:t>
                        </m:r>
                      </m:e>
                      <m:sub>
                        <m:r>
                          <m:rPr>
                            <m:nor/>
                          </m:rPr>
                          <a:rPr lang="en-US" sz="2000" i="1"/>
                          <m:t>n</m:t>
                        </m:r>
                      </m:sub>
                    </m:sSub>
                  </m:oMath>
                </a14:m>
                <a:r>
                  <a:rPr lang="ru-RU" sz="2000" dirty="0" smtClean="0"/>
                  <a:t>. </a:t>
                </a:r>
                <a:endParaRPr lang="ru-RU" sz="2000"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302156" y="556429"/>
                <a:ext cx="5687680" cy="4093428"/>
              </a:xfrm>
              <a:prstGeom prst="rect">
                <a:avLst/>
              </a:prstGeom>
              <a:blipFill>
                <a:blip r:embed="rId3"/>
                <a:stretch>
                  <a:fillRect l="-1179" t="-744" r="-1072" b="-1637"/>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2" name="Прямоугольник 11"/>
              <p:cNvSpPr/>
              <p:nvPr/>
            </p:nvSpPr>
            <p:spPr>
              <a:xfrm>
                <a:off x="91697" y="3008391"/>
                <a:ext cx="5953761" cy="3785652"/>
              </a:xfrm>
              <a:prstGeom prst="rect">
                <a:avLst/>
              </a:prstGeom>
            </p:spPr>
            <p:txBody>
              <a:bodyPr wrap="square">
                <a:spAutoFit/>
              </a:bodyPr>
              <a:lstStyle/>
              <a:p>
                <a:pPr indent="360000" algn="just"/>
                <a:r>
                  <a:rPr lang="ru-RU" sz="2000" dirty="0" err="1" smtClean="0"/>
                  <a:t>Minimum</a:t>
                </a:r>
                <a14:m>
                  <m:oMath xmlns:m="http://schemas.openxmlformats.org/officeDocument/2006/math">
                    <m:sSub>
                      <m:sSubPr>
                        <m:ctrlPr>
                          <a:rPr lang="ru-RU" sz="2000" b="1" i="1">
                            <a:latin typeface="Cambria Math" panose="02040503050406030204" pitchFamily="18" charset="0"/>
                          </a:rPr>
                        </m:ctrlPr>
                      </m:sSubPr>
                      <m:e>
                        <m:r>
                          <a:rPr lang="en-US" sz="2000" b="1">
                            <a:latin typeface="Cambria Math" panose="02040503050406030204" pitchFamily="18" charset="0"/>
                          </a:rPr>
                          <m:t>𝑟</m:t>
                        </m:r>
                      </m:e>
                      <m:sub>
                        <m:r>
                          <m:rPr>
                            <m:nor/>
                          </m:rPr>
                          <a:rPr lang="en-US" sz="2000" i="1"/>
                          <m:t>n</m:t>
                        </m:r>
                      </m:sub>
                    </m:sSub>
                  </m:oMath>
                </a14:m>
                <a:r>
                  <a:rPr lang="ru-RU" sz="2000" dirty="0" smtClean="0"/>
                  <a:t>(</a:t>
                </a:r>
                <a:r>
                  <a:rPr lang="ru-RU" sz="2000" dirty="0" err="1"/>
                  <a:t>less</a:t>
                </a:r>
                <a:r>
                  <a:rPr lang="ru-RU" sz="2000" dirty="0"/>
                  <a:t> </a:t>
                </a:r>
                <a:r>
                  <a:rPr lang="ru-RU" sz="2000" dirty="0" err="1"/>
                  <a:t>than</a:t>
                </a:r>
                <a:r>
                  <a:rPr lang="ru-RU" sz="2000" dirty="0"/>
                  <a:t> 1.3 </a:t>
                </a:r>
                <a:r>
                  <a:rPr lang="ru-RU" sz="2000" dirty="0" err="1"/>
                  <a:t>fm</a:t>
                </a:r>
                <a:r>
                  <a:rPr lang="ru-RU" sz="2000" dirty="0"/>
                  <a:t>) </a:t>
                </a:r>
                <a:r>
                  <a:rPr lang="ru-RU" sz="2000" dirty="0" err="1"/>
                  <a:t>are</a:t>
                </a:r>
                <a:r>
                  <a:rPr lang="ru-RU" sz="2000" dirty="0"/>
                  <a:t> </a:t>
                </a:r>
                <a:r>
                  <a:rPr lang="ru-RU" sz="2000" dirty="0" err="1"/>
                  <a:t>observed</a:t>
                </a:r>
                <a:r>
                  <a:rPr lang="ru-RU" sz="2000" dirty="0"/>
                  <a:t> </a:t>
                </a:r>
                <a:r>
                  <a:rPr lang="ru-RU" sz="2000" dirty="0" err="1"/>
                  <a:t>exclusively</a:t>
                </a:r>
                <a:r>
                  <a:rPr lang="ru-RU" sz="2000" dirty="0"/>
                  <a:t> </a:t>
                </a:r>
                <a:r>
                  <a:rPr lang="ru-RU" sz="2000" dirty="0" err="1"/>
                  <a:t>in</a:t>
                </a:r>
                <a:r>
                  <a:rPr lang="ru-RU" sz="2000" dirty="0"/>
                  <a:t> </a:t>
                </a:r>
                <a:r>
                  <a:rPr lang="ru-RU" sz="2000" dirty="0" err="1"/>
                  <a:t>spontaneous</a:t>
                </a:r>
                <a:r>
                  <a:rPr lang="ru-RU" sz="2000" dirty="0"/>
                  <a:t> </a:t>
                </a:r>
                <a:r>
                  <a:rPr lang="ru-RU" sz="2000" dirty="0" err="1"/>
                  <a:t>fission</a:t>
                </a:r>
                <a:r>
                  <a:rPr lang="ru-RU" sz="2000" dirty="0"/>
                  <a:t> </a:t>
                </a:r>
                <a:r>
                  <a:rPr lang="ru-RU" sz="2000" dirty="0" err="1" smtClean="0"/>
                  <a:t>of</a:t>
                </a:r>
                <a:r>
                  <a:rPr lang="ru-RU" sz="2000" dirty="0" smtClean="0"/>
                  <a:t> </a:t>
                </a:r>
                <a:r>
                  <a:rPr lang="ru-RU" sz="2000" baseline="30000" dirty="0" smtClean="0"/>
                  <a:t>252</a:t>
                </a:r>
                <a:r>
                  <a:rPr lang="en-US" sz="2000" dirty="0" err="1"/>
                  <a:t>Cf</a:t>
                </a:r>
                <a:r>
                  <a:rPr lang="ru-RU" sz="2000" dirty="0" smtClean="0"/>
                  <a:t> </a:t>
                </a:r>
                <a:r>
                  <a:rPr lang="ru-RU" sz="2000" dirty="0" err="1"/>
                  <a:t>and</a:t>
                </a:r>
                <a:r>
                  <a:rPr lang="ru-RU" sz="2000" dirty="0"/>
                  <a:t> </a:t>
                </a:r>
                <a:r>
                  <a:rPr lang="ru-RU" sz="2000" dirty="0" err="1"/>
                  <a:t>correspond</a:t>
                </a:r>
                <a:r>
                  <a:rPr lang="ru-RU" sz="2000" dirty="0"/>
                  <a:t> </a:t>
                </a:r>
                <a:r>
                  <a:rPr lang="ru-RU" sz="2000" dirty="0" err="1"/>
                  <a:t>to</a:t>
                </a:r>
                <a:r>
                  <a:rPr lang="ru-RU" sz="2000" dirty="0"/>
                  <a:t> </a:t>
                </a:r>
                <a:r>
                  <a:rPr lang="ru-RU" sz="2000" dirty="0" err="1"/>
                  <a:t>rapid</a:t>
                </a:r>
                <a:r>
                  <a:rPr lang="ru-RU" sz="2000" dirty="0"/>
                  <a:t> </a:t>
                </a:r>
                <a:r>
                  <a:rPr lang="ru-RU" sz="2000" dirty="0" err="1"/>
                  <a:t>rupture</a:t>
                </a:r>
                <a:r>
                  <a:rPr lang="ru-RU" sz="2000" dirty="0"/>
                  <a:t> </a:t>
                </a:r>
                <a:r>
                  <a:rPr lang="ru-RU" sz="2000" dirty="0" err="1"/>
                  <a:t>of</a:t>
                </a:r>
                <a:r>
                  <a:rPr lang="ru-RU" sz="2000" dirty="0"/>
                  <a:t> the </a:t>
                </a:r>
                <a:r>
                  <a:rPr lang="ru-RU" sz="2000" dirty="0" err="1"/>
                  <a:t>nucleus</a:t>
                </a:r>
                <a:r>
                  <a:rPr lang="ru-RU" sz="2000" dirty="0"/>
                  <a:t> </a:t>
                </a:r>
                <a:r>
                  <a:rPr lang="ru-RU" sz="2000" dirty="0" err="1"/>
                  <a:t>with</a:t>
                </a:r>
                <a:r>
                  <a:rPr lang="ru-RU" sz="2000" dirty="0"/>
                  <a:t> </a:t>
                </a:r>
                <a:r>
                  <a:rPr lang="ru-RU" sz="2000" dirty="0" err="1"/>
                  <a:t>release</a:t>
                </a:r>
                <a:r>
                  <a:rPr lang="ru-RU" sz="2000" dirty="0"/>
                  <a:t> </a:t>
                </a:r>
                <a:r>
                  <a:rPr lang="ru-RU" sz="2000" dirty="0" err="1"/>
                  <a:t>of</a:t>
                </a:r>
                <a:r>
                  <a:rPr lang="ru-RU" sz="2000" dirty="0"/>
                  <a:t> the </a:t>
                </a:r>
                <a:r>
                  <a:rPr lang="ru-RU" sz="2000" dirty="0" err="1"/>
                  <a:t>maximum</a:t>
                </a:r>
                <a:r>
                  <a:rPr lang="ru-RU" sz="2000" dirty="0"/>
                  <a:t> </a:t>
                </a:r>
                <a:r>
                  <a:rPr lang="en-US" sz="2000" dirty="0" smtClean="0"/>
                  <a:t>T</a:t>
                </a:r>
                <a:r>
                  <a:rPr lang="ru-RU" sz="2000" dirty="0" smtClean="0"/>
                  <a:t>KE</a:t>
                </a:r>
                <a:r>
                  <a:rPr lang="ru-RU" sz="2000" dirty="0"/>
                  <a:t>. </a:t>
                </a:r>
                <a:r>
                  <a:rPr lang="ru-RU" sz="2000" dirty="0" err="1"/>
                  <a:t>Such</a:t>
                </a:r>
                <a:r>
                  <a:rPr lang="ru-RU" sz="2000" dirty="0"/>
                  <a:t> compact </a:t>
                </a:r>
                <a:r>
                  <a:rPr lang="ru-RU" sz="2000" dirty="0" err="1"/>
                  <a:t>configurations</a:t>
                </a:r>
                <a:r>
                  <a:rPr lang="ru-RU" sz="2000" dirty="0"/>
                  <a:t> </a:t>
                </a:r>
                <a:r>
                  <a:rPr lang="ru-RU" sz="2000" dirty="0" err="1"/>
                  <a:t>indicate</a:t>
                </a:r>
                <a:r>
                  <a:rPr lang="ru-RU" sz="2000" dirty="0"/>
                  <a:t> </a:t>
                </a:r>
                <a:r>
                  <a:rPr lang="ru-RU" sz="2000" dirty="0" err="1"/>
                  <a:t>an</a:t>
                </a:r>
                <a:r>
                  <a:rPr lang="ru-RU" sz="2000" dirty="0"/>
                  <a:t> </a:t>
                </a:r>
                <a:r>
                  <a:rPr lang="ru-RU" sz="2000" dirty="0" err="1"/>
                  <a:t>optimal</a:t>
                </a:r>
                <a:r>
                  <a:rPr lang="ru-RU" sz="2000" dirty="0"/>
                  <a:t> </a:t>
                </a:r>
                <a:r>
                  <a:rPr lang="ru-RU" sz="2000" dirty="0" err="1"/>
                  <a:t>energy</a:t>
                </a:r>
                <a:r>
                  <a:rPr lang="ru-RU" sz="2000" dirty="0"/>
                  <a:t> </a:t>
                </a:r>
                <a:r>
                  <a:rPr lang="ru-RU" sz="2000" dirty="0" err="1"/>
                  <a:t>configuration</a:t>
                </a:r>
                <a:r>
                  <a:rPr lang="ru-RU" sz="2000" dirty="0"/>
                  <a:t> </a:t>
                </a:r>
                <a:r>
                  <a:rPr lang="ru-RU" sz="2000" dirty="0" err="1"/>
                  <a:t>for</a:t>
                </a:r>
                <a:r>
                  <a:rPr lang="ru-RU" sz="2000" dirty="0"/>
                  <a:t> the formation </a:t>
                </a:r>
                <a:r>
                  <a:rPr lang="ru-RU" sz="2000" dirty="0" err="1"/>
                  <a:t>of</a:t>
                </a:r>
                <a:r>
                  <a:rPr lang="ru-RU" sz="2000" dirty="0"/>
                  <a:t> </a:t>
                </a:r>
                <a:r>
                  <a:rPr lang="ru-RU" sz="2000" dirty="0" err="1"/>
                  <a:t>fragments</a:t>
                </a:r>
                <a:r>
                  <a:rPr lang="ru-RU" sz="2000" dirty="0"/>
                  <a:t> </a:t>
                </a:r>
                <a:r>
                  <a:rPr lang="ru-RU" sz="2000" dirty="0" err="1"/>
                  <a:t>with</a:t>
                </a:r>
                <a:r>
                  <a:rPr lang="ru-RU" sz="2000" dirty="0"/>
                  <a:t> </a:t>
                </a:r>
                <a:r>
                  <a:rPr lang="ru-RU" sz="2000" dirty="0" err="1"/>
                  <a:t>closed</a:t>
                </a:r>
                <a:r>
                  <a:rPr lang="ru-RU" sz="2000" dirty="0"/>
                  <a:t> </a:t>
                </a:r>
                <a:r>
                  <a:rPr lang="ru-RU" sz="2000" dirty="0" err="1"/>
                  <a:t>shell</a:t>
                </a:r>
                <a:r>
                  <a:rPr lang="ru-RU" sz="2000" dirty="0"/>
                  <a:t> </a:t>
                </a:r>
                <a:r>
                  <a:rPr lang="ru-RU" sz="2000" dirty="0" err="1" smtClean="0"/>
                  <a:t>structures</a:t>
                </a:r>
                <a:r>
                  <a:rPr lang="ru-RU" sz="2000" dirty="0" smtClean="0"/>
                  <a:t>.</a:t>
                </a:r>
                <a:endParaRPr lang="en-US" sz="2000" dirty="0" smtClean="0"/>
              </a:p>
              <a:p>
                <a:pPr indent="360000" algn="just"/>
                <a:r>
                  <a:rPr lang="ru-RU" sz="2000" dirty="0" err="1" smtClean="0"/>
                  <a:t>Maximum</a:t>
                </a:r>
                <a:r>
                  <a:rPr lang="ru-RU" sz="2000" dirty="0" smtClean="0"/>
                  <a:t> </a:t>
                </a:r>
                <a14:m>
                  <m:oMath xmlns:m="http://schemas.openxmlformats.org/officeDocument/2006/math">
                    <m:sSub>
                      <m:sSubPr>
                        <m:ctrlPr>
                          <a:rPr lang="ru-RU" sz="2000" b="1" i="1">
                            <a:latin typeface="Cambria Math" panose="02040503050406030204" pitchFamily="18" charset="0"/>
                          </a:rPr>
                        </m:ctrlPr>
                      </m:sSubPr>
                      <m:e>
                        <m:r>
                          <a:rPr lang="en-US" sz="2000" b="1">
                            <a:latin typeface="Cambria Math" panose="02040503050406030204" pitchFamily="18" charset="0"/>
                          </a:rPr>
                          <m:t>𝑟</m:t>
                        </m:r>
                      </m:e>
                      <m:sub>
                        <m:r>
                          <m:rPr>
                            <m:nor/>
                          </m:rPr>
                          <a:rPr lang="en-US" sz="2000" i="1"/>
                          <m:t>n</m:t>
                        </m:r>
                      </m:sub>
                    </m:sSub>
                    <m:r>
                      <a:rPr lang="en-US" sz="2000" b="1" i="1">
                        <a:latin typeface="Cambria Math" panose="02040503050406030204" pitchFamily="18" charset="0"/>
                      </a:rPr>
                      <m:t> </m:t>
                    </m:r>
                  </m:oMath>
                </a14:m>
                <a:r>
                  <a:rPr lang="ru-RU" sz="2000" dirty="0"/>
                  <a:t>(</a:t>
                </a:r>
                <a:r>
                  <a:rPr lang="ru-RU" sz="2000" dirty="0" err="1"/>
                  <a:t>more</a:t>
                </a:r>
                <a:r>
                  <a:rPr lang="ru-RU" sz="2000" dirty="0"/>
                  <a:t> </a:t>
                </a:r>
                <a:r>
                  <a:rPr lang="ru-RU" sz="2000" dirty="0" err="1"/>
                  <a:t>than</a:t>
                </a:r>
                <a:r>
                  <a:rPr lang="ru-RU" sz="2000" dirty="0"/>
                  <a:t> 2.2 </a:t>
                </a:r>
                <a:r>
                  <a:rPr lang="ru-RU" sz="2000" dirty="0" err="1"/>
                  <a:t>fm</a:t>
                </a:r>
                <a:r>
                  <a:rPr lang="ru-RU" sz="2000" dirty="0"/>
                  <a:t>) </a:t>
                </a:r>
                <a:r>
                  <a:rPr lang="ru-RU" sz="2000" dirty="0" err="1"/>
                  <a:t>are</a:t>
                </a:r>
                <a:r>
                  <a:rPr lang="ru-RU" sz="2000" dirty="0"/>
                  <a:t> </a:t>
                </a:r>
                <a:r>
                  <a:rPr lang="ru-RU" sz="2000" dirty="0" err="1"/>
                  <a:t>characteristic</a:t>
                </a:r>
                <a:r>
                  <a:rPr lang="ru-RU" sz="2000" dirty="0"/>
                  <a:t> </a:t>
                </a:r>
                <a:r>
                  <a:rPr lang="ru-RU" sz="2000" dirty="0" err="1"/>
                  <a:t>of</a:t>
                </a:r>
                <a:r>
                  <a:rPr lang="ru-RU" sz="2000" dirty="0"/>
                  <a:t> </a:t>
                </a:r>
                <a:r>
                  <a:rPr lang="ru-RU" sz="2000" dirty="0" err="1"/>
                  <a:t>extended</a:t>
                </a:r>
                <a:r>
                  <a:rPr lang="ru-RU" sz="2000" dirty="0"/>
                  <a:t> </a:t>
                </a:r>
                <a:r>
                  <a:rPr lang="ru-RU" sz="2000" dirty="0" err="1"/>
                  <a:t>configurations</a:t>
                </a:r>
                <a:r>
                  <a:rPr lang="ru-RU" sz="2000" dirty="0"/>
                  <a:t>, </a:t>
                </a:r>
                <a:r>
                  <a:rPr lang="ru-RU" sz="2000" dirty="0" err="1"/>
                  <a:t>where</a:t>
                </a:r>
                <a:r>
                  <a:rPr lang="ru-RU" sz="2000" dirty="0"/>
                  <a:t> the </a:t>
                </a:r>
                <a:r>
                  <a:rPr lang="ru-RU" sz="2000" dirty="0" err="1"/>
                  <a:t>rupture</a:t>
                </a:r>
                <a:r>
                  <a:rPr lang="ru-RU" sz="2000" dirty="0"/>
                  <a:t> </a:t>
                </a:r>
                <a:r>
                  <a:rPr lang="ru-RU" sz="2000" dirty="0" err="1"/>
                  <a:t>occurs</a:t>
                </a:r>
                <a:r>
                  <a:rPr lang="ru-RU" sz="2000" dirty="0"/>
                  <a:t> </a:t>
                </a:r>
                <a:r>
                  <a:rPr lang="ru-RU" sz="2000" dirty="0" err="1"/>
                  <a:t>slowly</a:t>
                </a:r>
                <a:r>
                  <a:rPr lang="ru-RU" sz="2000" dirty="0"/>
                  <a:t> </a:t>
                </a:r>
                <a:r>
                  <a:rPr lang="ru-RU" sz="2000" dirty="0" err="1"/>
                  <a:t>with</a:t>
                </a:r>
                <a:r>
                  <a:rPr lang="ru-RU" sz="2000" dirty="0"/>
                  <a:t> </a:t>
                </a:r>
                <a:r>
                  <a:rPr lang="ru-RU" sz="2000" dirty="0" err="1"/>
                  <a:t>possible</a:t>
                </a:r>
                <a:r>
                  <a:rPr lang="ru-RU" sz="2000" dirty="0"/>
                  <a:t> </a:t>
                </a:r>
                <a:r>
                  <a:rPr lang="ru-RU" sz="2000" dirty="0" err="1"/>
                  <a:t>energy</a:t>
                </a:r>
                <a:r>
                  <a:rPr lang="ru-RU" sz="2000" dirty="0"/>
                  <a:t> </a:t>
                </a:r>
                <a:r>
                  <a:rPr lang="ru-RU" sz="2000" dirty="0" err="1"/>
                  <a:t>losses</a:t>
                </a:r>
                <a:r>
                  <a:rPr lang="ru-RU" sz="2000" dirty="0"/>
                  <a:t> </a:t>
                </a:r>
                <a:r>
                  <a:rPr lang="ru-RU" sz="2000" dirty="0" err="1"/>
                  <a:t>due</a:t>
                </a:r>
                <a:r>
                  <a:rPr lang="ru-RU" sz="2000" dirty="0"/>
                  <a:t> </a:t>
                </a:r>
                <a:r>
                  <a:rPr lang="ru-RU" sz="2000" dirty="0" err="1"/>
                  <a:t>to</a:t>
                </a:r>
                <a:r>
                  <a:rPr lang="ru-RU" sz="2000" dirty="0"/>
                  <a:t> </a:t>
                </a:r>
                <a:r>
                  <a:rPr lang="ru-RU" sz="2000" dirty="0" err="1"/>
                  <a:t>internal</a:t>
                </a:r>
                <a:r>
                  <a:rPr lang="ru-RU" sz="2000" dirty="0"/>
                  <a:t> </a:t>
                </a:r>
                <a:r>
                  <a:rPr lang="ru-RU" sz="2000" dirty="0" err="1"/>
                  <a:t>friction</a:t>
                </a:r>
                <a:r>
                  <a:rPr lang="ru-RU" sz="2000" dirty="0"/>
                  <a:t> </a:t>
                </a:r>
                <a:r>
                  <a:rPr lang="ru-RU" sz="2000" dirty="0" err="1"/>
                  <a:t>in</a:t>
                </a:r>
                <a:r>
                  <a:rPr lang="ru-RU" sz="2000" dirty="0"/>
                  <a:t> the </a:t>
                </a:r>
                <a:r>
                  <a:rPr lang="ru-RU" sz="2000" dirty="0" err="1"/>
                  <a:t>nuclear</a:t>
                </a:r>
                <a:r>
                  <a:rPr lang="ru-RU" sz="2000" dirty="0"/>
                  <a:t> </a:t>
                </a:r>
                <a:r>
                  <a:rPr lang="ru-RU" sz="2000" dirty="0" err="1"/>
                  <a:t>matter</a:t>
                </a:r>
                <a:r>
                  <a:rPr lang="ru-RU" sz="2000" dirty="0"/>
                  <a:t>. </a:t>
                </a:r>
                <a:r>
                  <a:rPr lang="ru-RU" sz="2000" dirty="0" err="1"/>
                  <a:t>These</a:t>
                </a:r>
                <a:r>
                  <a:rPr lang="ru-RU" sz="2000" dirty="0"/>
                  <a:t> </a:t>
                </a:r>
                <a:r>
                  <a:rPr lang="ru-RU" sz="2000" dirty="0" err="1"/>
                  <a:t>values</a:t>
                </a:r>
                <a:r>
                  <a:rPr lang="ru-RU" sz="2000" dirty="0"/>
                  <a:t> ​​</a:t>
                </a:r>
                <a:r>
                  <a:rPr lang="ru-RU" sz="2000" dirty="0" err="1"/>
                  <a:t>are</a:t>
                </a:r>
                <a:r>
                  <a:rPr lang="ru-RU" sz="2000" dirty="0"/>
                  <a:t> predominantly </a:t>
                </a:r>
                <a:r>
                  <a:rPr lang="ru-RU" sz="2000" dirty="0" err="1"/>
                  <a:t>observed</a:t>
                </a:r>
                <a:r>
                  <a:rPr lang="ru-RU" sz="2000" dirty="0"/>
                  <a:t> </a:t>
                </a:r>
                <a:r>
                  <a:rPr lang="ru-RU" sz="2000" dirty="0" err="1"/>
                  <a:t>in</a:t>
                </a:r>
                <a:r>
                  <a:rPr lang="ru-RU" sz="2000" dirty="0"/>
                  <a:t> </a:t>
                </a:r>
                <a:r>
                  <a:rPr lang="ru-RU" sz="2000" dirty="0" err="1"/>
                  <a:t>induced</a:t>
                </a:r>
                <a:r>
                  <a:rPr lang="ru-RU" sz="2000" dirty="0"/>
                  <a:t> </a:t>
                </a:r>
                <a:r>
                  <a:rPr lang="ru-RU" sz="2000" dirty="0" err="1"/>
                  <a:t>fission</a:t>
                </a:r>
                <a:r>
                  <a:rPr lang="ru-RU" sz="2000" dirty="0"/>
                  <a:t> </a:t>
                </a:r>
                <a:r>
                  <a:rPr lang="ru-RU" sz="2000" dirty="0" err="1"/>
                  <a:t>of</a:t>
                </a:r>
                <a:r>
                  <a:rPr lang="ru-RU" sz="2000" dirty="0"/>
                  <a:t> </a:t>
                </a:r>
                <a14:m>
                  <m:oMath xmlns:m="http://schemas.openxmlformats.org/officeDocument/2006/math">
                    <m:sSup>
                      <m:sSupPr>
                        <m:ctrlPr>
                          <a:rPr lang="ru-RU" sz="2000" i="1">
                            <a:solidFill>
                              <a:prstClr val="black"/>
                            </a:solidFill>
                            <a:latin typeface="Cambria Math" panose="02040503050406030204" pitchFamily="18" charset="0"/>
                          </a:rPr>
                        </m:ctrlPr>
                      </m:sSupPr>
                      <m:e>
                        <m:r>
                          <a:rPr lang="ru-RU" sz="2000">
                            <a:solidFill>
                              <a:prstClr val="black"/>
                            </a:solidFill>
                            <a:latin typeface="Cambria Math" panose="02040503050406030204" pitchFamily="18" charset="0"/>
                          </a:rPr>
                          <m:t>​</m:t>
                        </m:r>
                      </m:e>
                      <m:sup>
                        <m:r>
                          <a:rPr lang="ru-RU" sz="2000">
                            <a:solidFill>
                              <a:prstClr val="black"/>
                            </a:solidFill>
                            <a:latin typeface="Cambria Math" panose="02040503050406030204" pitchFamily="18" charset="0"/>
                          </a:rPr>
                          <m:t>23</m:t>
                        </m:r>
                        <m:r>
                          <a:rPr lang="en-US" sz="2000" i="1">
                            <a:solidFill>
                              <a:prstClr val="black"/>
                            </a:solidFill>
                            <a:latin typeface="Cambria Math" panose="02040503050406030204" pitchFamily="18" charset="0"/>
                          </a:rPr>
                          <m:t>8</m:t>
                        </m:r>
                      </m:sup>
                    </m:sSup>
                  </m:oMath>
                </a14:m>
                <a:r>
                  <a:rPr lang="en-US" sz="2000" dirty="0" smtClean="0">
                    <a:solidFill>
                      <a:prstClr val="black"/>
                    </a:solidFill>
                  </a:rPr>
                  <a:t>U</a:t>
                </a:r>
                <a:r>
                  <a:rPr lang="ru-RU" sz="2000" dirty="0" smtClean="0">
                    <a:solidFill>
                      <a:prstClr val="black"/>
                    </a:solidFill>
                  </a:rPr>
                  <a:t> </a:t>
                </a:r>
                <a:r>
                  <a:rPr lang="ru-RU" sz="2000" dirty="0" smtClean="0"/>
                  <a:t> </a:t>
                </a:r>
                <a:r>
                  <a:rPr lang="ru-RU" sz="2000" dirty="0" err="1"/>
                  <a:t>with</a:t>
                </a:r>
                <a:r>
                  <a:rPr lang="ru-RU" sz="2000" dirty="0"/>
                  <a:t> </a:t>
                </a:r>
                <a:r>
                  <a:rPr lang="ru-RU" sz="2000" dirty="0" err="1"/>
                  <a:t>large</a:t>
                </a:r>
                <a:r>
                  <a:rPr lang="ru-RU" sz="2000" dirty="0"/>
                  <a:t> </a:t>
                </a:r>
                <a:r>
                  <a:rPr lang="ru-RU" sz="2000" dirty="0" err="1"/>
                  <a:t>asymmetries</a:t>
                </a:r>
                <a:r>
                  <a:rPr lang="ru-RU" sz="2000" dirty="0" smtClean="0"/>
                  <a:t>. </a:t>
                </a:r>
                <a:endParaRPr lang="ru-RU" sz="2000" dirty="0"/>
              </a:p>
            </p:txBody>
          </p:sp>
        </mc:Choice>
        <mc:Fallback>
          <p:sp>
            <p:nvSpPr>
              <p:cNvPr id="12" name="Прямоугольник 11"/>
              <p:cNvSpPr>
                <a:spLocks noRot="1" noChangeAspect="1" noMove="1" noResize="1" noEditPoints="1" noAdjustHandles="1" noChangeArrowheads="1" noChangeShapeType="1" noTextEdit="1"/>
              </p:cNvSpPr>
              <p:nvPr/>
            </p:nvSpPr>
            <p:spPr>
              <a:xfrm>
                <a:off x="91697" y="3008391"/>
                <a:ext cx="5953761" cy="3785652"/>
              </a:xfrm>
              <a:prstGeom prst="rect">
                <a:avLst/>
              </a:prstGeom>
              <a:blipFill>
                <a:blip r:embed="rId4"/>
                <a:stretch>
                  <a:fillRect l="-1024" t="-966" r="-1126" b="-1932"/>
                </a:stretch>
              </a:blipFill>
            </p:spPr>
            <p:txBody>
              <a:bodyPr/>
              <a:lstStyle/>
              <a:p>
                <a:r>
                  <a:rPr lang="ru-RU">
                    <a:noFill/>
                  </a:rPr>
                  <a:t> </a:t>
                </a:r>
              </a:p>
            </p:txBody>
          </p:sp>
        </mc:Fallback>
      </mc:AlternateContent>
      <p:sp>
        <p:nvSpPr>
          <p:cNvPr id="13" name="Прямоугольник 12"/>
          <p:cNvSpPr/>
          <p:nvPr/>
        </p:nvSpPr>
        <p:spPr>
          <a:xfrm>
            <a:off x="6251614" y="4639697"/>
            <a:ext cx="5687681" cy="2246769"/>
          </a:xfrm>
          <a:prstGeom prst="rect">
            <a:avLst/>
          </a:prstGeom>
        </p:spPr>
        <p:txBody>
          <a:bodyPr wrap="square">
            <a:spAutoFit/>
          </a:bodyPr>
          <a:lstStyle/>
          <a:p>
            <a:pPr indent="360000" algn="just"/>
            <a:r>
              <a:rPr lang="ru-RU" sz="2000" dirty="0" err="1" smtClean="0"/>
              <a:t>An</a:t>
            </a:r>
            <a:r>
              <a:rPr lang="ru-RU" sz="2000" dirty="0" smtClean="0"/>
              <a:t> </a:t>
            </a:r>
            <a:r>
              <a:rPr lang="ru-RU" sz="2000" dirty="0" err="1"/>
              <a:t>anticorrelation</a:t>
            </a:r>
            <a:r>
              <a:rPr lang="ru-RU" sz="2000" dirty="0"/>
              <a:t> </a:t>
            </a:r>
            <a:r>
              <a:rPr lang="ru-RU" sz="2000" dirty="0" err="1"/>
              <a:t>is</a:t>
            </a:r>
            <a:r>
              <a:rPr lang="ru-RU" sz="2000" dirty="0"/>
              <a:t> </a:t>
            </a:r>
            <a:r>
              <a:rPr lang="ru-RU" sz="2000" dirty="0" err="1"/>
              <a:t>observed</a:t>
            </a:r>
            <a:r>
              <a:rPr lang="ru-RU" sz="2000" dirty="0"/>
              <a:t> </a:t>
            </a:r>
            <a:r>
              <a:rPr lang="ru-RU" sz="2000" dirty="0" err="1"/>
              <a:t>between</a:t>
            </a:r>
            <a:r>
              <a:rPr lang="ru-RU" sz="2000" dirty="0"/>
              <a:t> the deformations </a:t>
            </a:r>
            <a:r>
              <a:rPr lang="ru-RU" sz="2000" dirty="0" err="1"/>
              <a:t>of</a:t>
            </a:r>
            <a:r>
              <a:rPr lang="ru-RU" sz="2000" dirty="0"/>
              <a:t> the </a:t>
            </a:r>
            <a:r>
              <a:rPr lang="ru-RU" sz="2000" dirty="0" err="1"/>
              <a:t>light</a:t>
            </a:r>
            <a:r>
              <a:rPr lang="ru-RU" sz="2000" dirty="0"/>
              <a:t> </a:t>
            </a:r>
            <a:r>
              <a:rPr lang="ru-RU" sz="2000" dirty="0" err="1"/>
              <a:t>and</a:t>
            </a:r>
            <a:r>
              <a:rPr lang="ru-RU" sz="2000" dirty="0"/>
              <a:t> heavy </a:t>
            </a:r>
            <a:r>
              <a:rPr lang="ru-RU" sz="2000" dirty="0" err="1"/>
              <a:t>fragments</a:t>
            </a:r>
            <a:r>
              <a:rPr lang="ru-RU" sz="2000" dirty="0"/>
              <a:t>. </a:t>
            </a:r>
            <a:r>
              <a:rPr lang="ru-RU" sz="2000" dirty="0" err="1"/>
              <a:t>This</a:t>
            </a:r>
            <a:r>
              <a:rPr lang="ru-RU" sz="2000" dirty="0"/>
              <a:t> indicates </a:t>
            </a:r>
            <a:r>
              <a:rPr lang="ru-RU" sz="2000" dirty="0" err="1"/>
              <a:t>that</a:t>
            </a:r>
            <a:r>
              <a:rPr lang="ru-RU" sz="2000" dirty="0"/>
              <a:t> the </a:t>
            </a:r>
            <a:r>
              <a:rPr lang="ru-RU" sz="2000" dirty="0" err="1"/>
              <a:t>available</a:t>
            </a:r>
            <a:r>
              <a:rPr lang="ru-RU" sz="2000" dirty="0"/>
              <a:t> deformation </a:t>
            </a:r>
            <a:r>
              <a:rPr lang="ru-RU" sz="2000" dirty="0" err="1"/>
              <a:t>energy</a:t>
            </a:r>
            <a:r>
              <a:rPr lang="ru-RU" sz="2000" dirty="0"/>
              <a:t> </a:t>
            </a:r>
            <a:r>
              <a:rPr lang="ru-RU" sz="2000" dirty="0" err="1"/>
              <a:t>of</a:t>
            </a:r>
            <a:r>
              <a:rPr lang="ru-RU" sz="2000" dirty="0"/>
              <a:t> the </a:t>
            </a:r>
            <a:r>
              <a:rPr lang="ru-RU" sz="2000" dirty="0" err="1"/>
              <a:t>system</a:t>
            </a:r>
            <a:r>
              <a:rPr lang="ru-RU" sz="2000" dirty="0"/>
              <a:t> </a:t>
            </a:r>
            <a:r>
              <a:rPr lang="ru-RU" sz="2000" dirty="0" err="1"/>
              <a:t>is</a:t>
            </a:r>
            <a:r>
              <a:rPr lang="ru-RU" sz="2000" dirty="0"/>
              <a:t> </a:t>
            </a:r>
            <a:r>
              <a:rPr lang="ru-RU" sz="2000" dirty="0" err="1"/>
              <a:t>distributed</a:t>
            </a:r>
            <a:r>
              <a:rPr lang="ru-RU" sz="2000" dirty="0"/>
              <a:t> </a:t>
            </a:r>
            <a:r>
              <a:rPr lang="ru-RU" sz="2000" dirty="0" err="1"/>
              <a:t>between</a:t>
            </a:r>
            <a:r>
              <a:rPr lang="ru-RU" sz="2000" dirty="0"/>
              <a:t> the </a:t>
            </a:r>
            <a:r>
              <a:rPr lang="ru-RU" sz="2000" dirty="0" err="1"/>
              <a:t>fragments</a:t>
            </a:r>
            <a:r>
              <a:rPr lang="ru-RU" sz="2000" dirty="0"/>
              <a:t> </a:t>
            </a:r>
            <a:r>
              <a:rPr lang="ru-RU" sz="2000" dirty="0" err="1"/>
              <a:t>in</a:t>
            </a:r>
            <a:r>
              <a:rPr lang="ru-RU" sz="2000" dirty="0"/>
              <a:t> </a:t>
            </a:r>
            <a:r>
              <a:rPr lang="ru-RU" sz="2000" dirty="0" err="1"/>
              <a:t>such</a:t>
            </a:r>
            <a:r>
              <a:rPr lang="ru-RU" sz="2000" dirty="0"/>
              <a:t> a </a:t>
            </a:r>
            <a:r>
              <a:rPr lang="ru-RU" sz="2000" dirty="0" err="1"/>
              <a:t>way</a:t>
            </a:r>
            <a:r>
              <a:rPr lang="ru-RU" sz="2000" dirty="0"/>
              <a:t> </a:t>
            </a:r>
            <a:r>
              <a:rPr lang="ru-RU" sz="2000" dirty="0" err="1"/>
              <a:t>that</a:t>
            </a:r>
            <a:r>
              <a:rPr lang="ru-RU" sz="2000" dirty="0"/>
              <a:t> a </a:t>
            </a:r>
            <a:r>
              <a:rPr lang="ru-RU" sz="2000" dirty="0" err="1"/>
              <a:t>strong</a:t>
            </a:r>
            <a:r>
              <a:rPr lang="ru-RU" sz="2000" dirty="0"/>
              <a:t> deformation </a:t>
            </a:r>
            <a:r>
              <a:rPr lang="ru-RU" sz="2000" dirty="0" err="1"/>
              <a:t>of</a:t>
            </a:r>
            <a:r>
              <a:rPr lang="ru-RU" sz="2000" dirty="0"/>
              <a:t> </a:t>
            </a:r>
            <a:r>
              <a:rPr lang="ru-RU" sz="2000" dirty="0" err="1"/>
              <a:t>one</a:t>
            </a:r>
            <a:r>
              <a:rPr lang="ru-RU" sz="2000" dirty="0"/>
              <a:t> </a:t>
            </a:r>
            <a:r>
              <a:rPr lang="ru-RU" sz="2000" dirty="0" err="1"/>
              <a:t>fragment</a:t>
            </a:r>
            <a:r>
              <a:rPr lang="ru-RU" sz="2000" dirty="0"/>
              <a:t> </a:t>
            </a:r>
            <a:r>
              <a:rPr lang="ru-RU" sz="2000" dirty="0" err="1"/>
              <a:t>is</a:t>
            </a:r>
            <a:r>
              <a:rPr lang="ru-RU" sz="2000" dirty="0"/>
              <a:t> </a:t>
            </a:r>
            <a:r>
              <a:rPr lang="ru-RU" sz="2000" dirty="0" err="1"/>
              <a:t>compensated</a:t>
            </a:r>
            <a:r>
              <a:rPr lang="ru-RU" sz="2000" dirty="0"/>
              <a:t> </a:t>
            </a:r>
            <a:r>
              <a:rPr lang="ru-RU" sz="2000" dirty="0" err="1"/>
              <a:t>by</a:t>
            </a:r>
            <a:r>
              <a:rPr lang="ru-RU" sz="2000" dirty="0"/>
              <a:t> a </a:t>
            </a:r>
            <a:r>
              <a:rPr lang="ru-RU" sz="2000" dirty="0" err="1"/>
              <a:t>smaller</a:t>
            </a:r>
            <a:r>
              <a:rPr lang="ru-RU" sz="2000" dirty="0"/>
              <a:t> deformation </a:t>
            </a:r>
            <a:r>
              <a:rPr lang="ru-RU" sz="2000" dirty="0" err="1"/>
              <a:t>of</a:t>
            </a:r>
            <a:r>
              <a:rPr lang="ru-RU" sz="2000" dirty="0"/>
              <a:t> the </a:t>
            </a:r>
            <a:r>
              <a:rPr lang="ru-RU" sz="2000" dirty="0" err="1"/>
              <a:t>other</a:t>
            </a:r>
            <a:r>
              <a:rPr lang="ru-RU" sz="2000" dirty="0"/>
              <a:t>.</a:t>
            </a:r>
          </a:p>
        </p:txBody>
      </p:sp>
    </p:spTree>
    <p:extLst>
      <p:ext uri="{BB962C8B-B14F-4D97-AF65-F5344CB8AC3E}">
        <p14:creationId xmlns:p14="http://schemas.microsoft.com/office/powerpoint/2010/main" val="3273848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6233" y="1"/>
            <a:ext cx="10515600" cy="704390"/>
          </a:xfrm>
        </p:spPr>
        <p:txBody>
          <a:bodyPr>
            <a:normAutofit fontScale="90000"/>
          </a:bodyPr>
          <a:lstStyle/>
          <a:p>
            <a:pPr algn="ctr">
              <a:lnSpc>
                <a:spcPct val="100000"/>
              </a:lnSpc>
            </a:pPr>
            <a:r>
              <a:rPr lang="en-US" sz="2800" dirty="0">
                <a:solidFill>
                  <a:srgbClr val="002060"/>
                </a:solidFill>
                <a:latin typeface="Arial Black" panose="020B0A04020102020204" pitchFamily="34" charset="0"/>
              </a:rPr>
              <a:t>Conclusion</a:t>
            </a:r>
            <a:r>
              <a:rPr lang="ru-RU" dirty="0" smtClean="0">
                <a:latin typeface="Arial Black" panose="020B0A04020102020204" pitchFamily="34" charset="0"/>
              </a:rPr>
              <a:t> </a:t>
            </a:r>
            <a:endParaRPr lang="ru-RU" dirty="0">
              <a:latin typeface="Arial Black" panose="020B0A04020102020204" pitchFamily="34" charset="0"/>
            </a:endParaRPr>
          </a:p>
        </p:txBody>
      </p:sp>
      <mc:AlternateContent xmlns:mc="http://schemas.openxmlformats.org/markup-compatibility/2006">
        <mc:Choice xmlns:a14="http://schemas.microsoft.com/office/drawing/2010/main" Requires="a14">
          <p:sp>
            <p:nvSpPr>
              <p:cNvPr id="5" name="Прямоугольник 4"/>
              <p:cNvSpPr/>
              <p:nvPr/>
            </p:nvSpPr>
            <p:spPr>
              <a:xfrm>
                <a:off x="573055" y="575271"/>
                <a:ext cx="11038114" cy="5478423"/>
              </a:xfrm>
              <a:prstGeom prst="rect">
                <a:avLst/>
              </a:prstGeom>
            </p:spPr>
            <p:txBody>
              <a:bodyPr wrap="square">
                <a:spAutoFit/>
              </a:bodyPr>
              <a:lstStyle/>
              <a:p>
                <a:pPr indent="450215" algn="just">
                  <a:lnSpc>
                    <a:spcPct val="125000"/>
                  </a:lnSpc>
                  <a:spcAft>
                    <a:spcPts val="0"/>
                  </a:spcAft>
                </a:pPr>
                <a:r>
                  <a:rPr lang="en-US" sz="1750" dirty="0">
                    <a:ea typeface="Calibri" panose="020F0502020204030204" pitchFamily="34" charset="0"/>
                    <a:cs typeface="Times New Roman" panose="02020603050405020304" pitchFamily="18" charset="0"/>
                  </a:rPr>
                  <a:t>A comparative analysis of methods for determining the </a:t>
                </a:r>
                <a14:m>
                  <m:oMath xmlns:m="http://schemas.openxmlformats.org/officeDocument/2006/math">
                    <m:sSub>
                      <m:sSubPr>
                        <m:ctrlPr>
                          <a:rPr lang="ru-RU" sz="1750" i="1">
                            <a:latin typeface="Cambria Math" panose="02040503050406030204" pitchFamily="18" charset="0"/>
                            <a:ea typeface="Calibri" panose="020F0502020204030204" pitchFamily="34" charset="0"/>
                            <a:cs typeface="Times New Roman" panose="02020603050405020304" pitchFamily="18" charset="0"/>
                          </a:rPr>
                        </m:ctrlPr>
                      </m:sSubPr>
                      <m:e>
                        <m:r>
                          <a:rPr lang="en-US" sz="175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750" i="1">
                            <a:latin typeface="Times New Roman" panose="02020603050405020304" pitchFamily="18" charset="0"/>
                            <a:ea typeface="Calibri" panose="020F0502020204030204" pitchFamily="34" charset="0"/>
                            <a:cs typeface="Times New Roman" panose="02020603050405020304" pitchFamily="18" charset="0"/>
                          </a:rPr>
                          <m:t>n</m:t>
                        </m:r>
                      </m:sub>
                    </m:sSub>
                  </m:oMath>
                </a14:m>
                <a:r>
                  <a:rPr lang="en-US" sz="1750" dirty="0" smtClean="0">
                    <a:ea typeface="Calibri" panose="020F0502020204030204" pitchFamily="34" charset="0"/>
                    <a:cs typeface="Times New Roman" panose="02020603050405020304" pitchFamily="18" charset="0"/>
                  </a:rPr>
                  <a:t> of </a:t>
                </a:r>
                <a:r>
                  <a:rPr lang="en-US" sz="1750" dirty="0">
                    <a:ea typeface="Calibri" panose="020F0502020204030204" pitchFamily="34" charset="0"/>
                    <a:cs typeface="Times New Roman" panose="02020603050405020304" pitchFamily="18" charset="0"/>
                  </a:rPr>
                  <a:t>the </a:t>
                </a:r>
                <a:r>
                  <a:rPr lang="en-US" sz="1750" dirty="0" smtClean="0">
                    <a:ea typeface="Calibri" panose="020F0502020204030204" pitchFamily="34" charset="0"/>
                    <a:cs typeface="Times New Roman" panose="02020603050405020304" pitchFamily="18" charset="0"/>
                  </a:rPr>
                  <a:t>nucleus </a:t>
                </a:r>
                <a:r>
                  <a:rPr lang="en-US" sz="1750" dirty="0" smtClean="0">
                    <a:solidFill>
                      <a:srgbClr val="C00000"/>
                    </a:solidFill>
                    <a:ea typeface="Calibri" panose="020F0502020204030204" pitchFamily="34" charset="0"/>
                    <a:cs typeface="Times New Roman" panose="02020603050405020304" pitchFamily="18" charset="0"/>
                  </a:rPr>
                  <a:t>[1</a:t>
                </a:r>
                <a:r>
                  <a:rPr lang="en-US" sz="1750" dirty="0" smtClean="0">
                    <a:solidFill>
                      <a:srgbClr val="C00000"/>
                    </a:solidFill>
                    <a:ea typeface="Calibri" panose="020F0502020204030204" pitchFamily="34" charset="0"/>
                    <a:cs typeface="Times New Roman" panose="02020603050405020304" pitchFamily="18" charset="0"/>
                  </a:rPr>
                  <a:t>] </a:t>
                </a:r>
                <a:r>
                  <a:rPr lang="en-US" sz="1750" dirty="0" smtClean="0">
                    <a:ea typeface="Calibri" panose="020F0502020204030204" pitchFamily="34" charset="0"/>
                    <a:cs typeface="Times New Roman" panose="02020603050405020304" pitchFamily="18" charset="0"/>
                  </a:rPr>
                  <a:t>at </a:t>
                </a:r>
                <a:r>
                  <a:rPr lang="en-US" sz="1750" dirty="0">
                    <a:ea typeface="Calibri" panose="020F0502020204030204" pitchFamily="34" charset="0"/>
                    <a:cs typeface="Times New Roman" panose="02020603050405020304" pitchFamily="18" charset="0"/>
                  </a:rPr>
                  <a:t>the point of its </a:t>
                </a:r>
                <a:r>
                  <a:rPr lang="en-US" sz="1750" dirty="0" smtClean="0">
                    <a:ea typeface="Calibri" panose="020F0502020204030204" pitchFamily="34" charset="0"/>
                    <a:cs typeface="Times New Roman" panose="02020603050405020304" pitchFamily="18" charset="0"/>
                  </a:rPr>
                  <a:t>rupture </a:t>
                </a:r>
                <a:r>
                  <a:rPr lang="en-US" sz="1750" dirty="0">
                    <a:ea typeface="Calibri" panose="020F0502020204030204" pitchFamily="34" charset="0"/>
                    <a:cs typeface="Times New Roman" panose="02020603050405020304" pitchFamily="18" charset="0"/>
                  </a:rPr>
                  <a:t>during fission of actinides was carried out, including classical, modern quantum-mechanical and the first proposed alternative </a:t>
                </a:r>
                <a:r>
                  <a:rPr lang="en-US" sz="1750" dirty="0" smtClean="0">
                    <a:ea typeface="Calibri" panose="020F0502020204030204" pitchFamily="34" charset="0"/>
                    <a:cs typeface="Times New Roman" panose="02020603050405020304" pitchFamily="18" charset="0"/>
                  </a:rPr>
                  <a:t>approaches.</a:t>
                </a:r>
              </a:p>
              <a:p>
                <a:pPr indent="450215" algn="just">
                  <a:lnSpc>
                    <a:spcPct val="125000"/>
                  </a:lnSpc>
                </a:pPr>
                <a:r>
                  <a:rPr lang="en-US" sz="1750" dirty="0" smtClean="0">
                    <a:ea typeface="Calibri" panose="020F0502020204030204" pitchFamily="34" charset="0"/>
                    <a:cs typeface="Times New Roman" panose="02020603050405020304" pitchFamily="18" charset="0"/>
                  </a:rPr>
                  <a:t>The </a:t>
                </a:r>
                <a:r>
                  <a:rPr lang="en-US" sz="1750" dirty="0">
                    <a:ea typeface="Calibri" panose="020F0502020204030204" pitchFamily="34" charset="0"/>
                    <a:cs typeface="Times New Roman" panose="02020603050405020304" pitchFamily="18" charset="0"/>
                  </a:rPr>
                  <a:t>classical </a:t>
                </a:r>
                <a:r>
                  <a:rPr lang="en-US" sz="1750" dirty="0" smtClean="0">
                    <a:solidFill>
                      <a:srgbClr val="C00000"/>
                    </a:solidFill>
                    <a:ea typeface="Calibri" panose="020F0502020204030204" pitchFamily="34" charset="0"/>
                    <a:cs typeface="Times New Roman" panose="02020603050405020304" pitchFamily="18" charset="0"/>
                  </a:rPr>
                  <a:t>[</a:t>
                </a:r>
                <a:r>
                  <a:rPr lang="ru-RU" sz="1750" dirty="0" err="1">
                    <a:solidFill>
                      <a:srgbClr val="C00000"/>
                    </a:solidFill>
                    <a:ea typeface="Times New Roman" panose="02020603050405020304" pitchFamily="18" charset="0"/>
                    <a:cs typeface="Times New Roman" panose="02020603050405020304" pitchFamily="18" charset="0"/>
                  </a:rPr>
                  <a:t>Davies</a:t>
                </a:r>
                <a:r>
                  <a:rPr lang="ru-RU" sz="1750" dirty="0">
                    <a:solidFill>
                      <a:srgbClr val="C00000"/>
                    </a:solidFill>
                    <a:ea typeface="Times New Roman" panose="02020603050405020304" pitchFamily="18" charset="0"/>
                    <a:cs typeface="Times New Roman" panose="02020603050405020304" pitchFamily="18" charset="0"/>
                  </a:rPr>
                  <a:t> K.T.R.</a:t>
                </a:r>
                <a:r>
                  <a:rPr lang="en-US" sz="1750" dirty="0">
                    <a:solidFill>
                      <a:srgbClr val="C00000"/>
                    </a:solidFill>
                    <a:ea typeface="Times New Roman" panose="02020603050405020304" pitchFamily="18" charset="0"/>
                    <a:cs typeface="Times New Roman" panose="02020603050405020304" pitchFamily="18" charset="0"/>
                  </a:rPr>
                  <a:t> et al. </a:t>
                </a:r>
                <a:r>
                  <a:rPr lang="ru-RU" sz="1750" dirty="0" err="1">
                    <a:solidFill>
                      <a:srgbClr val="C00000"/>
                    </a:solidFill>
                    <a:ea typeface="Times New Roman" panose="02020603050405020304" pitchFamily="18" charset="0"/>
                    <a:cs typeface="Times New Roman" panose="02020603050405020304" pitchFamily="18" charset="0"/>
                  </a:rPr>
                  <a:t>Phys</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Rev</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 C. </a:t>
                </a:r>
                <a:r>
                  <a:rPr lang="ru-RU" sz="1750" b="1" dirty="0">
                    <a:solidFill>
                      <a:srgbClr val="C00000"/>
                    </a:solidFill>
                    <a:ea typeface="Times New Roman" panose="02020603050405020304" pitchFamily="18" charset="0"/>
                    <a:cs typeface="Times New Roman" panose="02020603050405020304" pitchFamily="18" charset="0"/>
                  </a:rPr>
                  <a:t>16</a:t>
                </a:r>
                <a:r>
                  <a:rPr lang="ru-RU" sz="1750" dirty="0">
                    <a:solidFill>
                      <a:srgbClr val="C00000"/>
                    </a:solidFill>
                    <a:ea typeface="Times New Roman" panose="02020603050405020304" pitchFamily="18" charset="0"/>
                    <a:cs typeface="Times New Roman" panose="02020603050405020304" pitchFamily="18" charset="0"/>
                  </a:rPr>
                  <a:t>. № 5. 1890 </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1977</a:t>
                </a:r>
                <a:r>
                  <a:rPr lang="en-US" sz="1750" dirty="0" smtClean="0">
                    <a:solidFill>
                      <a:srgbClr val="C00000"/>
                    </a:solidFill>
                    <a:ea typeface="Times New Roman" panose="02020603050405020304" pitchFamily="18" charset="0"/>
                    <a:cs typeface="Times New Roman" panose="02020603050405020304" pitchFamily="18" charset="0"/>
                  </a:rPr>
                  <a:t>)</a:t>
                </a:r>
                <a:r>
                  <a:rPr lang="en-US" sz="1750" dirty="0" smtClean="0">
                    <a:solidFill>
                      <a:srgbClr val="C00000"/>
                    </a:solidFill>
                    <a:ea typeface="Calibri" panose="020F0502020204030204" pitchFamily="34" charset="0"/>
                    <a:cs typeface="Times New Roman" panose="02020603050405020304" pitchFamily="18" charset="0"/>
                  </a:rPr>
                  <a:t>]</a:t>
                </a:r>
                <a:r>
                  <a:rPr lang="en-US" sz="1750" dirty="0" smtClean="0">
                    <a:ea typeface="Calibri" panose="020F0502020204030204" pitchFamily="34" charset="0"/>
                    <a:cs typeface="Times New Roman" panose="02020603050405020304" pitchFamily="18" charset="0"/>
                  </a:rPr>
                  <a:t> </a:t>
                </a:r>
                <a:r>
                  <a:rPr lang="en-US" sz="1750" dirty="0">
                    <a:ea typeface="Calibri" panose="020F0502020204030204" pitchFamily="34" charset="0"/>
                    <a:cs typeface="Times New Roman" panose="02020603050405020304" pitchFamily="18" charset="0"/>
                  </a:rPr>
                  <a:t>obtains a </a:t>
                </a:r>
                <a14:m>
                  <m:oMath xmlns:m="http://schemas.openxmlformats.org/officeDocument/2006/math">
                    <m:sSub>
                      <m:sSubPr>
                        <m:ctrlPr>
                          <a:rPr lang="ru-RU" sz="1750" i="1">
                            <a:latin typeface="Cambria Math" panose="02040503050406030204" pitchFamily="18" charset="0"/>
                            <a:ea typeface="Calibri" panose="020F0502020204030204" pitchFamily="34" charset="0"/>
                            <a:cs typeface="Times New Roman" panose="02020603050405020304" pitchFamily="18" charset="0"/>
                          </a:rPr>
                        </m:ctrlPr>
                      </m:sSubPr>
                      <m:e>
                        <m:r>
                          <a:rPr lang="en-US" sz="175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750" i="1">
                            <a:latin typeface="Times New Roman" panose="02020603050405020304" pitchFamily="18" charset="0"/>
                            <a:ea typeface="Calibri" panose="020F0502020204030204" pitchFamily="34" charset="0"/>
                            <a:cs typeface="Times New Roman" panose="02020603050405020304" pitchFamily="18" charset="0"/>
                          </a:rPr>
                          <m:t>n</m:t>
                        </m:r>
                      </m:sub>
                    </m:sSub>
                  </m:oMath>
                </a14:m>
                <a:r>
                  <a:rPr lang="en-US" sz="1750" dirty="0" smtClean="0">
                    <a:ea typeface="Calibri" panose="020F0502020204030204" pitchFamily="34" charset="0"/>
                    <a:cs typeface="Times New Roman" panose="02020603050405020304" pitchFamily="18" charset="0"/>
                  </a:rPr>
                  <a:t> of </a:t>
                </a:r>
                <a:r>
                  <a:rPr lang="en-US" sz="1750" dirty="0">
                    <a:ea typeface="Calibri" panose="020F0502020204030204" pitchFamily="34" charset="0"/>
                    <a:cs typeface="Times New Roman" panose="02020603050405020304" pitchFamily="18" charset="0"/>
                  </a:rPr>
                  <a:t>about 2 </a:t>
                </a:r>
                <a:r>
                  <a:rPr lang="en-US" sz="1750" dirty="0" err="1">
                    <a:ea typeface="Calibri" panose="020F0502020204030204" pitchFamily="34" charset="0"/>
                    <a:cs typeface="Times New Roman" panose="02020603050405020304" pitchFamily="18" charset="0"/>
                  </a:rPr>
                  <a:t>fm</a:t>
                </a:r>
                <a:r>
                  <a:rPr lang="en-US" sz="1750" dirty="0">
                    <a:ea typeface="Calibri" panose="020F0502020204030204" pitchFamily="34" charset="0"/>
                    <a:cs typeface="Times New Roman" panose="02020603050405020304" pitchFamily="18" charset="0"/>
                  </a:rPr>
                  <a:t> for actinides, but systematically underestimates the values ​​due to model simplifications. Modern </a:t>
                </a:r>
                <a:r>
                  <a:rPr lang="en-US" sz="1750" dirty="0" smtClean="0">
                    <a:ea typeface="Calibri" panose="020F0502020204030204" pitchFamily="34" charset="0"/>
                    <a:cs typeface="Times New Roman" panose="02020603050405020304" pitchFamily="18" charset="0"/>
                  </a:rPr>
                  <a:t>TDDFT</a:t>
                </a:r>
                <a:r>
                  <a:rPr lang="ru-RU" sz="1750" dirty="0" smtClean="0">
                    <a:ea typeface="Calibri" panose="020F0502020204030204" pitchFamily="34" charset="0"/>
                    <a:cs typeface="Times New Roman" panose="02020603050405020304" pitchFamily="18" charset="0"/>
                  </a:rPr>
                  <a:t> </a:t>
                </a:r>
                <a:r>
                  <a:rPr lang="en-US" sz="1750" dirty="0" smtClean="0">
                    <a:solidFill>
                      <a:srgbClr val="C00000"/>
                    </a:solidFill>
                    <a:ea typeface="Calibri" panose="020F0502020204030204" pitchFamily="34" charset="0"/>
                    <a:cs typeface="Times New Roman" panose="02020603050405020304" pitchFamily="18" charset="0"/>
                  </a:rPr>
                  <a:t>[</a:t>
                </a:r>
                <a:r>
                  <a:rPr lang="ru-RU" sz="1750" dirty="0" err="1">
                    <a:solidFill>
                      <a:srgbClr val="C00000"/>
                    </a:solidFill>
                    <a:ea typeface="Times New Roman" panose="02020603050405020304" pitchFamily="18" charset="0"/>
                    <a:cs typeface="Times New Roman" panose="02020603050405020304" pitchFamily="18" charset="0"/>
                  </a:rPr>
                  <a:t>Bulgac</a:t>
                </a:r>
                <a:r>
                  <a:rPr lang="ru-RU" sz="1750" dirty="0">
                    <a:solidFill>
                      <a:srgbClr val="C00000"/>
                    </a:solidFill>
                    <a:ea typeface="Times New Roman" panose="02020603050405020304" pitchFamily="18" charset="0"/>
                    <a:cs typeface="Times New Roman" panose="02020603050405020304" pitchFamily="18" charset="0"/>
                  </a:rPr>
                  <a:t> A. </a:t>
                </a:r>
                <a:r>
                  <a:rPr lang="ru-RU" sz="1750" dirty="0" err="1">
                    <a:solidFill>
                      <a:srgbClr val="C00000"/>
                    </a:solidFill>
                    <a:ea typeface="Times New Roman" panose="02020603050405020304" pitchFamily="18" charset="0"/>
                    <a:cs typeface="Times New Roman" panose="02020603050405020304" pitchFamily="18" charset="0"/>
                  </a:rPr>
                  <a:t>et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al</a:t>
                </a:r>
                <a:r>
                  <a:rPr lang="ru-RU" sz="1750" dirty="0">
                    <a:solidFill>
                      <a:srgbClr val="C00000"/>
                    </a:solidFill>
                    <a:ea typeface="Times New Roman" panose="02020603050405020304" pitchFamily="18" charset="0"/>
                    <a:cs typeface="Times New Roman" panose="02020603050405020304" pitchFamily="18" charset="0"/>
                  </a:rPr>
                  <a:t>.</a:t>
                </a:r>
                <a:r>
                  <a:rPr lang="en-US"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Phys</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Rev</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Lett</a:t>
                </a:r>
                <a:r>
                  <a:rPr lang="ru-RU" sz="1750" dirty="0">
                    <a:solidFill>
                      <a:srgbClr val="C00000"/>
                    </a:solidFill>
                    <a:ea typeface="Times New Roman" panose="02020603050405020304" pitchFamily="18" charset="0"/>
                    <a:cs typeface="Times New Roman" panose="02020603050405020304" pitchFamily="18" charset="0"/>
                  </a:rPr>
                  <a:t>. </a:t>
                </a:r>
                <a:r>
                  <a:rPr lang="ru-RU" sz="1750" b="1" dirty="0">
                    <a:solidFill>
                      <a:srgbClr val="C00000"/>
                    </a:solidFill>
                    <a:ea typeface="Times New Roman" panose="02020603050405020304" pitchFamily="18" charset="0"/>
                    <a:cs typeface="Times New Roman" panose="02020603050405020304" pitchFamily="18" charset="0"/>
                  </a:rPr>
                  <a:t>126</a:t>
                </a:r>
                <a:r>
                  <a:rPr lang="ru-RU" sz="1750" dirty="0">
                    <a:solidFill>
                      <a:srgbClr val="C00000"/>
                    </a:solidFill>
                    <a:ea typeface="Times New Roman" panose="02020603050405020304" pitchFamily="18" charset="0"/>
                    <a:cs typeface="Times New Roman" panose="02020603050405020304" pitchFamily="18" charset="0"/>
                  </a:rPr>
                  <a:t>. № 14. 142502 (2021</a:t>
                </a:r>
                <a:r>
                  <a:rPr lang="ru-RU" sz="1750" dirty="0" smtClean="0">
                    <a:solidFill>
                      <a:srgbClr val="C00000"/>
                    </a:solidFill>
                    <a:ea typeface="Times New Roman" panose="02020603050405020304" pitchFamily="18" charset="0"/>
                    <a:cs typeface="Times New Roman" panose="02020603050405020304" pitchFamily="18" charset="0"/>
                  </a:rPr>
                  <a:t>)</a:t>
                </a:r>
                <a:r>
                  <a:rPr lang="en-US" sz="1750" dirty="0" smtClean="0">
                    <a:solidFill>
                      <a:srgbClr val="C00000"/>
                    </a:solidFill>
                    <a:ea typeface="Calibri" panose="020F0502020204030204" pitchFamily="34" charset="0"/>
                    <a:cs typeface="Times New Roman" panose="02020603050405020304" pitchFamily="18" charset="0"/>
                  </a:rPr>
                  <a:t>]</a:t>
                </a:r>
                <a:r>
                  <a:rPr lang="en-US" sz="1750" dirty="0" smtClean="0">
                    <a:ea typeface="Calibri" panose="020F0502020204030204" pitchFamily="34" charset="0"/>
                    <a:cs typeface="Times New Roman" panose="02020603050405020304" pitchFamily="18" charset="0"/>
                  </a:rPr>
                  <a:t> </a:t>
                </a:r>
                <a:r>
                  <a:rPr lang="en-US" sz="1750" dirty="0">
                    <a:ea typeface="Calibri" panose="020F0502020204030204" pitchFamily="34" charset="0"/>
                    <a:cs typeface="Times New Roman" panose="02020603050405020304" pitchFamily="18" charset="0"/>
                  </a:rPr>
                  <a:t>and BOA </a:t>
                </a:r>
                <a:r>
                  <a:rPr lang="en-US" sz="1750" dirty="0" smtClean="0">
                    <a:solidFill>
                      <a:srgbClr val="C00000"/>
                    </a:solidFill>
                    <a:ea typeface="Calibri" panose="020F0502020204030204" pitchFamily="34" charset="0"/>
                    <a:cs typeface="Times New Roman" panose="02020603050405020304" pitchFamily="18" charset="0"/>
                  </a:rPr>
                  <a:t>[</a:t>
                </a:r>
                <a:r>
                  <a:rPr lang="ru-RU" sz="1750" dirty="0" err="1">
                    <a:solidFill>
                      <a:srgbClr val="C00000"/>
                    </a:solidFill>
                    <a:ea typeface="Times New Roman" panose="02020603050405020304" pitchFamily="18" charset="0"/>
                    <a:cs typeface="Times New Roman" panose="02020603050405020304" pitchFamily="18" charset="0"/>
                  </a:rPr>
                  <a:t>Pomorski</a:t>
                </a:r>
                <a:r>
                  <a:rPr lang="ru-RU" sz="1750" dirty="0">
                    <a:solidFill>
                      <a:srgbClr val="C00000"/>
                    </a:solidFill>
                    <a:ea typeface="Times New Roman" panose="02020603050405020304" pitchFamily="18" charset="0"/>
                    <a:cs typeface="Times New Roman" panose="02020603050405020304" pitchFamily="18" charset="0"/>
                  </a:rPr>
                  <a:t> K. </a:t>
                </a:r>
                <a:r>
                  <a:rPr lang="ru-RU" sz="1750" dirty="0" err="1">
                    <a:solidFill>
                      <a:srgbClr val="C00000"/>
                    </a:solidFill>
                    <a:ea typeface="Times New Roman" panose="02020603050405020304" pitchFamily="18" charset="0"/>
                    <a:cs typeface="Times New Roman" panose="02020603050405020304" pitchFamily="18" charset="0"/>
                  </a:rPr>
                  <a:t>et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al</a:t>
                </a:r>
                <a:r>
                  <a:rPr lang="ru-RU" sz="1750" dirty="0">
                    <a:solidFill>
                      <a:srgbClr val="C00000"/>
                    </a:solidFill>
                    <a:ea typeface="Times New Roman" panose="02020603050405020304" pitchFamily="18" charset="0"/>
                    <a:cs typeface="Times New Roman" panose="02020603050405020304" pitchFamily="18" charset="0"/>
                  </a:rPr>
                  <a:t>.</a:t>
                </a:r>
                <a:r>
                  <a:rPr lang="en-US"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Chin</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Phys</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 C </a:t>
                </a:r>
                <a:r>
                  <a:rPr lang="ru-RU" sz="1750" b="1" dirty="0">
                    <a:solidFill>
                      <a:srgbClr val="C00000"/>
                    </a:solidFill>
                    <a:ea typeface="Times New Roman" panose="02020603050405020304" pitchFamily="18" charset="0"/>
                    <a:cs typeface="Times New Roman" panose="02020603050405020304" pitchFamily="18" charset="0"/>
                  </a:rPr>
                  <a:t>45</a:t>
                </a:r>
                <a:r>
                  <a:rPr lang="ru-RU" sz="1750" dirty="0">
                    <a:solidFill>
                      <a:srgbClr val="C00000"/>
                    </a:solidFill>
                    <a:ea typeface="Times New Roman" panose="02020603050405020304" pitchFamily="18" charset="0"/>
                    <a:cs typeface="Times New Roman" panose="02020603050405020304" pitchFamily="18" charset="0"/>
                  </a:rPr>
                  <a:t>. № 5.</a:t>
                </a:r>
                <a:r>
                  <a:rPr lang="en-US" sz="1750" dirty="0">
                    <a:solidFill>
                      <a:srgbClr val="C00000"/>
                    </a:solidFill>
                    <a:ea typeface="Times New Roman" panose="02020603050405020304" pitchFamily="18" charset="0"/>
                    <a:cs typeface="Times New Roman" panose="02020603050405020304" pitchFamily="18" charset="0"/>
                  </a:rPr>
                  <a:t> </a:t>
                </a:r>
                <a:r>
                  <a:rPr lang="ru-RU" sz="1750" dirty="0">
                    <a:solidFill>
                      <a:srgbClr val="C00000"/>
                    </a:solidFill>
                    <a:ea typeface="Times New Roman" panose="02020603050405020304" pitchFamily="18" charset="0"/>
                    <a:cs typeface="Times New Roman" panose="02020603050405020304" pitchFamily="18" charset="0"/>
                  </a:rPr>
                  <a:t>054109 </a:t>
                </a:r>
                <a:r>
                  <a:rPr lang="en-US" sz="1750" dirty="0">
                    <a:solidFill>
                      <a:srgbClr val="C00000"/>
                    </a:solidFill>
                    <a:ea typeface="Times New Roman" panose="02020603050405020304" pitchFamily="18" charset="0"/>
                    <a:cs typeface="Times New Roman" panose="02020603050405020304" pitchFamily="18" charset="0"/>
                  </a:rPr>
                  <a:t>(</a:t>
                </a:r>
                <a:r>
                  <a:rPr lang="ru-RU" sz="1750" dirty="0">
                    <a:solidFill>
                      <a:srgbClr val="C00000"/>
                    </a:solidFill>
                    <a:ea typeface="Times New Roman" panose="02020603050405020304" pitchFamily="18" charset="0"/>
                    <a:cs typeface="Times New Roman" panose="02020603050405020304" pitchFamily="18" charset="0"/>
                  </a:rPr>
                  <a:t>2021</a:t>
                </a:r>
                <a:r>
                  <a:rPr lang="en-US" sz="1750" dirty="0" smtClean="0">
                    <a:solidFill>
                      <a:srgbClr val="C00000"/>
                    </a:solidFill>
                    <a:ea typeface="Times New Roman" panose="02020603050405020304" pitchFamily="18" charset="0"/>
                    <a:cs typeface="Times New Roman" panose="02020603050405020304" pitchFamily="18" charset="0"/>
                  </a:rPr>
                  <a:t>)</a:t>
                </a:r>
                <a:r>
                  <a:rPr lang="en-US" sz="1750" dirty="0" smtClean="0">
                    <a:solidFill>
                      <a:srgbClr val="C00000"/>
                    </a:solidFill>
                    <a:ea typeface="Calibri" panose="020F0502020204030204" pitchFamily="34" charset="0"/>
                    <a:cs typeface="Times New Roman" panose="02020603050405020304" pitchFamily="18" charset="0"/>
                  </a:rPr>
                  <a:t>]</a:t>
                </a:r>
                <a:r>
                  <a:rPr lang="en-US" sz="1750" dirty="0" smtClean="0">
                    <a:ea typeface="Calibri" panose="020F0502020204030204" pitchFamily="34" charset="0"/>
                    <a:cs typeface="Times New Roman" panose="02020603050405020304" pitchFamily="18" charset="0"/>
                  </a:rPr>
                  <a:t> </a:t>
                </a:r>
                <a:r>
                  <a:rPr lang="en-US" sz="1750" dirty="0">
                    <a:ea typeface="Calibri" panose="020F0502020204030204" pitchFamily="34" charset="0"/>
                    <a:cs typeface="Times New Roman" panose="02020603050405020304" pitchFamily="18" charset="0"/>
                  </a:rPr>
                  <a:t>methods predict </a:t>
                </a:r>
                <a14:m>
                  <m:oMath xmlns:m="http://schemas.openxmlformats.org/officeDocument/2006/math">
                    <m:sSub>
                      <m:sSubPr>
                        <m:ctrlPr>
                          <a:rPr lang="ru-RU" sz="1750" i="1">
                            <a:latin typeface="Cambria Math" panose="02040503050406030204" pitchFamily="18" charset="0"/>
                            <a:ea typeface="Calibri" panose="020F0502020204030204" pitchFamily="34" charset="0"/>
                            <a:cs typeface="Times New Roman" panose="02020603050405020304" pitchFamily="18" charset="0"/>
                          </a:rPr>
                        </m:ctrlPr>
                      </m:sSubPr>
                      <m:e>
                        <m:r>
                          <a:rPr lang="en-US" sz="175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750" b="0" i="1" smtClean="0">
                            <a:latin typeface="Times New Roman" panose="02020603050405020304" pitchFamily="18" charset="0"/>
                            <a:ea typeface="Calibri" panose="020F0502020204030204" pitchFamily="34" charset="0"/>
                            <a:cs typeface="Times New Roman" panose="02020603050405020304" pitchFamily="18" charset="0"/>
                          </a:rPr>
                          <m:t>n</m:t>
                        </m:r>
                      </m:sub>
                    </m:sSub>
                    <m:r>
                      <a:rPr lang="ru-RU" sz="1750">
                        <a:latin typeface="Cambria Math" panose="02040503050406030204" pitchFamily="18" charset="0"/>
                        <a:ea typeface="Calibri" panose="020F0502020204030204" pitchFamily="34" charset="0"/>
                        <a:cs typeface="Times New Roman" panose="02020603050405020304" pitchFamily="18" charset="0"/>
                      </a:rPr>
                      <m:t>=</m:t>
                    </m:r>
                    <m:r>
                      <a:rPr lang="ru-RU" sz="1750" i="1">
                        <a:latin typeface="Cambria Math" panose="02040503050406030204" pitchFamily="18" charset="0"/>
                        <a:ea typeface="Calibri" panose="020F0502020204030204" pitchFamily="34" charset="0"/>
                        <a:cs typeface="Times New Roman" panose="02020603050405020304" pitchFamily="18" charset="0"/>
                      </a:rPr>
                      <m:t>1.6</m:t>
                    </m:r>
                  </m:oMath>
                </a14:m>
                <a:r>
                  <a:rPr lang="ru-RU" sz="1750" dirty="0">
                    <a:ea typeface="Calibri" panose="020F0502020204030204" pitchFamily="34" charset="0"/>
                    <a:cs typeface="Times New Roman" panose="02020603050405020304" pitchFamily="18" charset="0"/>
                  </a:rPr>
                  <a:t>–2</a:t>
                </a:r>
                <a:r>
                  <a:rPr lang="ru-RU" sz="1750" dirty="0" smtClean="0">
                    <a:ea typeface="Calibri" panose="020F0502020204030204" pitchFamily="34" charset="0"/>
                    <a:cs typeface="Times New Roman" panose="02020603050405020304" pitchFamily="18" charset="0"/>
                  </a:rPr>
                  <a:t> </a:t>
                </a:r>
                <a:r>
                  <a:rPr lang="en-US" sz="1750" dirty="0" err="1">
                    <a:ea typeface="Calibri" panose="020F0502020204030204" pitchFamily="34" charset="0"/>
                    <a:cs typeface="Times New Roman" panose="02020603050405020304" pitchFamily="18" charset="0"/>
                  </a:rPr>
                  <a:t>fm</a:t>
                </a:r>
                <a:r>
                  <a:rPr lang="en-US" sz="1750" dirty="0">
                    <a:ea typeface="Calibri" panose="020F0502020204030204" pitchFamily="34" charset="0"/>
                    <a:cs typeface="Times New Roman" panose="02020603050405020304" pitchFamily="18" charset="0"/>
                  </a:rPr>
                  <a:t> with high accuracy, but require significant computational resources.</a:t>
                </a:r>
                <a:endParaRPr lang="ru-RU" sz="1750" dirty="0" smtClean="0">
                  <a:ea typeface="Calibri" panose="020F0502020204030204" pitchFamily="34" charset="0"/>
                  <a:cs typeface="Times New Roman" panose="02020603050405020304" pitchFamily="18" charset="0"/>
                </a:endParaRPr>
              </a:p>
              <a:p>
                <a:pPr indent="450215" algn="just">
                  <a:lnSpc>
                    <a:spcPct val="125000"/>
                  </a:lnSpc>
                </a:pPr>
                <a:r>
                  <a:rPr lang="en-US" sz="1750" dirty="0">
                    <a:ea typeface="Calibri" panose="020F0502020204030204" pitchFamily="34" charset="0"/>
                    <a:cs typeface="Times New Roman" panose="02020603050405020304" pitchFamily="18" charset="0"/>
                  </a:rPr>
                  <a:t>In general, all the modern methods considered demonstrate consistency in determining the </a:t>
                </a:r>
                <a14:m>
                  <m:oMath xmlns:m="http://schemas.openxmlformats.org/officeDocument/2006/math">
                    <m:sSub>
                      <m:sSubPr>
                        <m:ctrlPr>
                          <a:rPr lang="ru-RU" sz="1750" i="1">
                            <a:latin typeface="Cambria Math" panose="02040503050406030204" pitchFamily="18" charset="0"/>
                            <a:ea typeface="Calibri" panose="020F0502020204030204" pitchFamily="34" charset="0"/>
                            <a:cs typeface="Times New Roman" panose="02020603050405020304" pitchFamily="18" charset="0"/>
                          </a:rPr>
                        </m:ctrlPr>
                      </m:sSubPr>
                      <m:e>
                        <m:r>
                          <a:rPr lang="en-US" sz="175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750" i="1">
                            <a:ea typeface="Calibri" panose="020F0502020204030204" pitchFamily="34" charset="0"/>
                            <a:cs typeface="Times New Roman" panose="02020603050405020304" pitchFamily="18" charset="0"/>
                          </a:rPr>
                          <m:t>n</m:t>
                        </m:r>
                      </m:sub>
                    </m:sSub>
                  </m:oMath>
                </a14:m>
                <a:r>
                  <a:rPr lang="en-US" sz="1750" dirty="0" smtClean="0">
                    <a:ea typeface="Calibri" panose="020F0502020204030204" pitchFamily="34" charset="0"/>
                    <a:cs typeface="Times New Roman" panose="02020603050405020304" pitchFamily="18" charset="0"/>
                  </a:rPr>
                  <a:t> in </a:t>
                </a:r>
                <a:r>
                  <a:rPr lang="en-US" sz="1750" dirty="0">
                    <a:ea typeface="Calibri" panose="020F0502020204030204" pitchFamily="34" charset="0"/>
                    <a:cs typeface="Times New Roman" panose="02020603050405020304" pitchFamily="18" charset="0"/>
                  </a:rPr>
                  <a:t>the range of 1.5–2.2 </a:t>
                </a:r>
                <a:r>
                  <a:rPr lang="en-US" sz="1750" dirty="0" err="1">
                    <a:ea typeface="Calibri" panose="020F0502020204030204" pitchFamily="34" charset="0"/>
                    <a:cs typeface="Times New Roman" panose="02020603050405020304" pitchFamily="18" charset="0"/>
                  </a:rPr>
                  <a:t>fm</a:t>
                </a:r>
                <a:r>
                  <a:rPr lang="en-US" sz="1750" dirty="0">
                    <a:ea typeface="Calibri" panose="020F0502020204030204" pitchFamily="34" charset="0"/>
                    <a:cs typeface="Times New Roman" panose="02020603050405020304" pitchFamily="18" charset="0"/>
                  </a:rPr>
                  <a:t>, which confirms the reliability of the results</a:t>
                </a:r>
                <a:r>
                  <a:rPr lang="en-US" sz="1750" dirty="0" smtClean="0">
                    <a:ea typeface="Calibri" panose="020F0502020204030204" pitchFamily="34" charset="0"/>
                    <a:cs typeface="Times New Roman" panose="02020603050405020304" pitchFamily="18" charset="0"/>
                  </a:rPr>
                  <a:t>.</a:t>
                </a:r>
              </a:p>
              <a:p>
                <a:pPr lvl="0" indent="450215" algn="just">
                  <a:lnSpc>
                    <a:spcPct val="125000"/>
                  </a:lnSpc>
                </a:pPr>
                <a:r>
                  <a:rPr lang="en-US" sz="1750" dirty="0">
                    <a:ea typeface="Calibri" panose="020F0502020204030204" pitchFamily="34" charset="0"/>
                    <a:cs typeface="Times New Roman" panose="02020603050405020304" pitchFamily="18" charset="0"/>
                  </a:rPr>
                  <a:t>The developed </a:t>
                </a:r>
                <a:r>
                  <a:rPr lang="en-US" sz="1750" dirty="0" smtClean="0">
                    <a:ea typeface="Calibri" panose="020F0502020204030204" pitchFamily="34" charset="0"/>
                    <a:cs typeface="Times New Roman" panose="02020603050405020304" pitchFamily="18" charset="0"/>
                  </a:rPr>
                  <a:t>alternative method </a:t>
                </a:r>
                <a:r>
                  <a:rPr lang="en-US" sz="1750" dirty="0" smtClean="0">
                    <a:solidFill>
                      <a:srgbClr val="C00000"/>
                    </a:solidFill>
                    <a:ea typeface="Calibri" panose="020F0502020204030204" pitchFamily="34" charset="0"/>
                    <a:cs typeface="Times New Roman" panose="02020603050405020304" pitchFamily="18" charset="0"/>
                  </a:rPr>
                  <a:t>[1] </a:t>
                </a:r>
                <a:r>
                  <a:rPr lang="en-US" sz="1750" dirty="0">
                    <a:ea typeface="Calibri" panose="020F0502020204030204" pitchFamily="34" charset="0"/>
                    <a:cs typeface="Times New Roman" panose="02020603050405020304" pitchFamily="18" charset="0"/>
                  </a:rPr>
                  <a:t>achieves high accuracy in reproducing experimental data on fragment spins </a:t>
                </a:r>
                <a:r>
                  <a:rPr lang="en-US" sz="1750" dirty="0" smtClean="0">
                    <a:ea typeface="Calibri" panose="020F0502020204030204" pitchFamily="34" charset="0"/>
                    <a:cs typeface="Times New Roman" panose="02020603050405020304" pitchFamily="18" charset="0"/>
                  </a:rPr>
                  <a:t>[</a:t>
                </a:r>
                <a:r>
                  <a:rPr lang="ru-RU" sz="1750" dirty="0" err="1" smtClean="0">
                    <a:solidFill>
                      <a:srgbClr val="C00000"/>
                    </a:solidFill>
                    <a:ea typeface="Times New Roman" panose="02020603050405020304" pitchFamily="18" charset="0"/>
                    <a:cs typeface="Times New Roman" panose="02020603050405020304" pitchFamily="18" charset="0"/>
                  </a:rPr>
                  <a:t>Wilson</a:t>
                </a:r>
                <a:r>
                  <a:rPr lang="ru-RU" sz="1750" dirty="0" smtClean="0">
                    <a:solidFill>
                      <a:srgbClr val="C00000"/>
                    </a:solidFill>
                    <a:ea typeface="Times New Roman" panose="02020603050405020304" pitchFamily="18" charset="0"/>
                    <a:cs typeface="Times New Roman" panose="02020603050405020304" pitchFamily="18" charset="0"/>
                  </a:rPr>
                  <a:t> </a:t>
                </a:r>
                <a:r>
                  <a:rPr lang="ru-RU" sz="1750" dirty="0">
                    <a:solidFill>
                      <a:srgbClr val="C00000"/>
                    </a:solidFill>
                    <a:ea typeface="Times New Roman" panose="02020603050405020304" pitchFamily="18" charset="0"/>
                    <a:cs typeface="Times New Roman" panose="02020603050405020304" pitchFamily="18" charset="0"/>
                  </a:rPr>
                  <a:t>J. </a:t>
                </a:r>
                <a:r>
                  <a:rPr lang="ru-RU" sz="1750" dirty="0" err="1">
                    <a:solidFill>
                      <a:srgbClr val="C00000"/>
                    </a:solidFill>
                    <a:ea typeface="Times New Roman" panose="02020603050405020304" pitchFamily="18" charset="0"/>
                    <a:cs typeface="Times New Roman" panose="02020603050405020304" pitchFamily="18" charset="0"/>
                  </a:rPr>
                  <a:t>et</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al</a:t>
                </a:r>
                <a:r>
                  <a:rPr lang="ru-RU" sz="1750" dirty="0">
                    <a:solidFill>
                      <a:srgbClr val="C00000"/>
                    </a:solidFill>
                    <a:ea typeface="Times New Roman" panose="02020603050405020304" pitchFamily="18" charset="0"/>
                    <a:cs typeface="Times New Roman" panose="02020603050405020304" pitchFamily="18" charset="0"/>
                  </a:rPr>
                  <a:t>. </a:t>
                </a:r>
                <a:r>
                  <a:rPr lang="ru-RU" sz="1750" dirty="0" err="1">
                    <a:solidFill>
                      <a:srgbClr val="C00000"/>
                    </a:solidFill>
                    <a:ea typeface="Times New Roman" panose="02020603050405020304" pitchFamily="18" charset="0"/>
                    <a:cs typeface="Times New Roman" panose="02020603050405020304" pitchFamily="18" charset="0"/>
                  </a:rPr>
                  <a:t>Nature</a:t>
                </a:r>
                <a:r>
                  <a:rPr lang="ru-RU" sz="1750" dirty="0">
                    <a:solidFill>
                      <a:srgbClr val="C00000"/>
                    </a:solidFill>
                    <a:ea typeface="Times New Roman" panose="02020603050405020304" pitchFamily="18" charset="0"/>
                    <a:cs typeface="Times New Roman" panose="02020603050405020304" pitchFamily="18" charset="0"/>
                  </a:rPr>
                  <a:t> </a:t>
                </a:r>
                <a:r>
                  <a:rPr lang="ru-RU" sz="1750" b="1" dirty="0">
                    <a:solidFill>
                      <a:srgbClr val="C00000"/>
                    </a:solidFill>
                    <a:ea typeface="Times New Roman" panose="02020603050405020304" pitchFamily="18" charset="0"/>
                    <a:cs typeface="Times New Roman" panose="02020603050405020304" pitchFamily="18" charset="0"/>
                  </a:rPr>
                  <a:t>590</a:t>
                </a:r>
                <a:r>
                  <a:rPr lang="ru-RU" sz="1750" dirty="0">
                    <a:solidFill>
                      <a:srgbClr val="C00000"/>
                    </a:solidFill>
                    <a:ea typeface="Times New Roman" panose="02020603050405020304" pitchFamily="18" charset="0"/>
                    <a:cs typeface="Times New Roman" panose="02020603050405020304" pitchFamily="18" charset="0"/>
                  </a:rPr>
                  <a:t>. № 7847. 566 (2021</a:t>
                </a:r>
                <a:r>
                  <a:rPr lang="ru-RU" sz="1750" dirty="0" smtClean="0">
                    <a:solidFill>
                      <a:srgbClr val="C00000"/>
                    </a:solidFill>
                    <a:ea typeface="Times New Roman" panose="02020603050405020304" pitchFamily="18" charset="0"/>
                    <a:cs typeface="Times New Roman" panose="02020603050405020304" pitchFamily="18" charset="0"/>
                  </a:rPr>
                  <a:t>)</a:t>
                </a:r>
                <a:r>
                  <a:rPr lang="en-US" sz="1750" dirty="0" smtClean="0">
                    <a:solidFill>
                      <a:srgbClr val="C00000"/>
                    </a:solidFill>
                    <a:ea typeface="Times New Roman" panose="02020603050405020304" pitchFamily="18" charset="0"/>
                    <a:cs typeface="Times New Roman" panose="02020603050405020304" pitchFamily="18" charset="0"/>
                  </a:rPr>
                  <a:t>]</a:t>
                </a:r>
                <a:r>
                  <a:rPr lang="ru-RU" sz="1750" dirty="0" smtClean="0">
                    <a:solidFill>
                      <a:srgbClr val="C00000"/>
                    </a:solidFill>
                    <a:ea typeface="Times New Roman" panose="02020603050405020304" pitchFamily="18" charset="0"/>
                    <a:cs typeface="Times New Roman" panose="02020603050405020304" pitchFamily="18" charset="0"/>
                  </a:rPr>
                  <a:t> </a:t>
                </a:r>
                <a:r>
                  <a:rPr lang="en-US" sz="1750" dirty="0" smtClean="0">
                    <a:ea typeface="Calibri" panose="020F0502020204030204" pitchFamily="34" charset="0"/>
                    <a:cs typeface="Times New Roman" panose="02020603050405020304" pitchFamily="18" charset="0"/>
                  </a:rPr>
                  <a:t> </a:t>
                </a:r>
                <a:r>
                  <a:rPr lang="en-US" sz="1750" dirty="0">
                    <a:ea typeface="Calibri" panose="020F0502020204030204" pitchFamily="34" charset="0"/>
                    <a:cs typeface="Times New Roman" panose="02020603050405020304" pitchFamily="18" charset="0"/>
                  </a:rPr>
                  <a:t>and has computational efficiency. For the first time, a quantitative relationship between the neck radius and the spin characteristics of fragments has been established through the analysis of transverse bending and wriggling </a:t>
                </a:r>
                <a:r>
                  <a:rPr lang="en-US" sz="1750" dirty="0" smtClean="0">
                    <a:ea typeface="Calibri" panose="020F0502020204030204" pitchFamily="34" charset="0"/>
                    <a:cs typeface="Times New Roman" panose="02020603050405020304" pitchFamily="18" charset="0"/>
                  </a:rPr>
                  <a:t>oscillations</a:t>
                </a:r>
              </a:p>
              <a:p>
                <a:pPr indent="450215" algn="just">
                  <a:lnSpc>
                    <a:spcPct val="125000"/>
                  </a:lnSpc>
                </a:pPr>
                <a:r>
                  <a:rPr lang="en-US" sz="1750" dirty="0">
                    <a:ea typeface="Calibri" panose="020F0502020204030204" pitchFamily="34" charset="0"/>
                    <a:cs typeface="Times New Roman" panose="02020603050405020304" pitchFamily="18" charset="0"/>
                  </a:rPr>
                  <a:t>Detailed analysis of the three fission reactions revealed complex patterns in the behavior of the neck dimensions associated with the achievement of </a:t>
                </a:r>
                <a:r>
                  <a:rPr lang="ru-RU" sz="1750" dirty="0" smtClean="0">
                    <a:ea typeface="Calibri" panose="020F0502020204030204" pitchFamily="34" charset="0"/>
                    <a:cs typeface="Times New Roman" panose="02020603050405020304" pitchFamily="18" charset="0"/>
                  </a:rPr>
                  <a:t>«</a:t>
                </a:r>
                <a:r>
                  <a:rPr lang="en-US" sz="1750" dirty="0" smtClean="0">
                    <a:ea typeface="Calibri" panose="020F0502020204030204" pitchFamily="34" charset="0"/>
                    <a:cs typeface="Times New Roman" panose="02020603050405020304" pitchFamily="18" charset="0"/>
                  </a:rPr>
                  <a:t>magic</a:t>
                </a:r>
                <a:r>
                  <a:rPr lang="ru-RU" sz="1750" dirty="0" smtClean="0">
                    <a:ea typeface="Calibri" panose="020F0502020204030204" pitchFamily="34" charset="0"/>
                    <a:cs typeface="Times New Roman" panose="02020603050405020304" pitchFamily="18" charset="0"/>
                  </a:rPr>
                  <a:t>»</a:t>
                </a:r>
                <a:r>
                  <a:rPr lang="en-US" sz="1750" dirty="0" smtClean="0">
                    <a:ea typeface="Calibri" panose="020F0502020204030204" pitchFamily="34" charset="0"/>
                    <a:cs typeface="Times New Roman" panose="02020603050405020304" pitchFamily="18" charset="0"/>
                  </a:rPr>
                  <a:t> </a:t>
                </a:r>
                <a:r>
                  <a:rPr lang="en-US" sz="1750" dirty="0">
                    <a:ea typeface="Calibri" panose="020F0502020204030204" pitchFamily="34" charset="0"/>
                    <a:cs typeface="Times New Roman" panose="02020603050405020304" pitchFamily="18" charset="0"/>
                  </a:rPr>
                  <a:t>asymmetries. An important correlation was found: strong deformation of the heavy fragment limits </a:t>
                </a:r>
                <a:r>
                  <a:rPr lang="en-US" sz="1750" dirty="0" smtClean="0">
                    <a:ea typeface="Calibri" panose="020F0502020204030204" pitchFamily="34" charset="0"/>
                    <a:cs typeface="Times New Roman" panose="02020603050405020304" pitchFamily="18" charset="0"/>
                  </a:rPr>
                  <a:t> </a:t>
                </a:r>
                <a14:m>
                  <m:oMath xmlns:m="http://schemas.openxmlformats.org/officeDocument/2006/math">
                    <m:sSub>
                      <m:sSubPr>
                        <m:ctrlPr>
                          <a:rPr lang="ru-RU" sz="1750" i="1">
                            <a:latin typeface="Cambria Math" panose="02040503050406030204" pitchFamily="18" charset="0"/>
                            <a:ea typeface="Calibri" panose="020F0502020204030204" pitchFamily="34" charset="0"/>
                            <a:cs typeface="Times New Roman" panose="02020603050405020304" pitchFamily="18" charset="0"/>
                          </a:rPr>
                        </m:ctrlPr>
                      </m:sSubPr>
                      <m:e>
                        <m:r>
                          <a:rPr lang="en-US" sz="175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750" i="1">
                            <a:latin typeface="Times New Roman" panose="02020603050405020304" pitchFamily="18" charset="0"/>
                            <a:ea typeface="Calibri" panose="020F0502020204030204" pitchFamily="34" charset="0"/>
                            <a:cs typeface="Times New Roman" panose="02020603050405020304" pitchFamily="18" charset="0"/>
                          </a:rPr>
                          <m:t>n</m:t>
                        </m:r>
                      </m:sub>
                    </m:sSub>
                  </m:oMath>
                </a14:m>
                <a:r>
                  <a:rPr lang="en-US" sz="1750" dirty="0" smtClean="0">
                    <a:ea typeface="Calibri" panose="020F0502020204030204" pitchFamily="34" charset="0"/>
                    <a:cs typeface="Times New Roman" panose="02020603050405020304" pitchFamily="18" charset="0"/>
                  </a:rPr>
                  <a:t> to </a:t>
                </a:r>
                <a:r>
                  <a:rPr lang="en-US" sz="1750" dirty="0">
                    <a:ea typeface="Calibri" panose="020F0502020204030204" pitchFamily="34" charset="0"/>
                    <a:cs typeface="Times New Roman" panose="02020603050405020304" pitchFamily="18" charset="0"/>
                  </a:rPr>
                  <a:t>average values, while deformation of the light fragment allows </a:t>
                </a:r>
                <a:r>
                  <a:rPr lang="en-US" sz="1750" dirty="0" smtClean="0">
                    <a:ea typeface="Calibri" panose="020F0502020204030204" pitchFamily="34" charset="0"/>
                    <a:cs typeface="Times New Roman" panose="02020603050405020304" pitchFamily="18" charset="0"/>
                  </a:rPr>
                  <a:t>extreme configurations</a:t>
                </a:r>
                <a:r>
                  <a:rPr lang="en-US" sz="1750" dirty="0" smtClean="0">
                    <a:ea typeface="Calibri" panose="020F0502020204030204" pitchFamily="34" charset="0"/>
                    <a:cs typeface="Times New Roman" panose="02020603050405020304" pitchFamily="18" charset="0"/>
                  </a:rPr>
                  <a:t>.</a:t>
                </a:r>
                <a:endParaRPr lang="ru-RU" sz="1750" dirty="0">
                  <a:ea typeface="Calibri" panose="020F0502020204030204" pitchFamily="34" charset="0"/>
                  <a:cs typeface="Times New Roman" panose="02020603050405020304" pitchFamily="18" charset="0"/>
                </a:endParaRPr>
              </a:p>
            </p:txBody>
          </p:sp>
        </mc:Choice>
        <mc:Fallback>
          <p:sp>
            <p:nvSpPr>
              <p:cNvPr id="5" name="Прямоугольник 4"/>
              <p:cNvSpPr>
                <a:spLocks noRot="1" noChangeAspect="1" noMove="1" noResize="1" noEditPoints="1" noAdjustHandles="1" noChangeArrowheads="1" noChangeShapeType="1" noTextEdit="1"/>
              </p:cNvSpPr>
              <p:nvPr/>
            </p:nvSpPr>
            <p:spPr>
              <a:xfrm>
                <a:off x="573055" y="575271"/>
                <a:ext cx="11038114" cy="5478423"/>
              </a:xfrm>
              <a:prstGeom prst="rect">
                <a:avLst/>
              </a:prstGeom>
              <a:blipFill>
                <a:blip r:embed="rId2"/>
                <a:stretch>
                  <a:fillRect l="-387" r="-331" b="-222"/>
                </a:stretch>
              </a:blipFill>
            </p:spPr>
            <p:txBody>
              <a:bodyPr/>
              <a:lstStyle/>
              <a:p>
                <a:r>
                  <a:rPr lang="ru-RU">
                    <a:noFill/>
                  </a:rPr>
                  <a:t> </a:t>
                </a:r>
              </a:p>
            </p:txBody>
          </p:sp>
        </mc:Fallback>
      </mc:AlternateContent>
      <p:sp>
        <p:nvSpPr>
          <p:cNvPr id="6" name="TextBox 5"/>
          <p:cNvSpPr txBox="1"/>
          <p:nvPr/>
        </p:nvSpPr>
        <p:spPr>
          <a:xfrm>
            <a:off x="-1" y="6424711"/>
            <a:ext cx="11989837" cy="369332"/>
          </a:xfrm>
          <a:prstGeom prst="rect">
            <a:avLst/>
          </a:prstGeom>
          <a:noFill/>
        </p:spPr>
        <p:txBody>
          <a:bodyPr wrap="square" rtlCol="0">
            <a:spAutoFit/>
          </a:bodyPr>
          <a:lstStyle/>
          <a:p>
            <a:pPr algn="r"/>
            <a:r>
              <a:rPr lang="en-US" dirty="0" smtClean="0"/>
              <a:t>13</a:t>
            </a:r>
            <a:endParaRPr lang="ru-RU" dirty="0"/>
          </a:p>
        </p:txBody>
      </p:sp>
      <p:sp>
        <p:nvSpPr>
          <p:cNvPr id="4" name="Прямоугольник 3"/>
          <p:cNvSpPr/>
          <p:nvPr/>
        </p:nvSpPr>
        <p:spPr>
          <a:xfrm>
            <a:off x="726232" y="6053694"/>
            <a:ext cx="10731759" cy="646331"/>
          </a:xfrm>
          <a:prstGeom prst="rect">
            <a:avLst/>
          </a:prstGeom>
        </p:spPr>
        <p:txBody>
          <a:bodyPr wrap="square">
            <a:spAutoFit/>
          </a:bodyPr>
          <a:lstStyle/>
          <a:p>
            <a:r>
              <a:rPr lang="en-US" dirty="0" smtClean="0">
                <a:solidFill>
                  <a:srgbClr val="C00000"/>
                </a:solidFill>
                <a:ea typeface="Calibri" panose="020F0502020204030204" pitchFamily="34" charset="0"/>
                <a:cs typeface="Times New Roman" panose="02020603050405020304" pitchFamily="18" charset="0"/>
              </a:rPr>
              <a:t>[1] </a:t>
            </a:r>
            <a:r>
              <a:rPr lang="en-US" dirty="0" err="1" smtClean="0">
                <a:solidFill>
                  <a:srgbClr val="C00000"/>
                </a:solidFill>
              </a:rPr>
              <a:t>Titova</a:t>
            </a:r>
            <a:r>
              <a:rPr lang="en-US" dirty="0" smtClean="0">
                <a:solidFill>
                  <a:srgbClr val="C00000"/>
                </a:solidFill>
              </a:rPr>
              <a:t> </a:t>
            </a:r>
            <a:r>
              <a:rPr lang="en-US" dirty="0">
                <a:solidFill>
                  <a:srgbClr val="C00000"/>
                </a:solidFill>
              </a:rPr>
              <a:t>L. V. et al., in the collection Physical foundations of science-intensive technologies in the modern world. Voronezh, 2025. In </a:t>
            </a:r>
            <a:r>
              <a:rPr lang="en-US" dirty="0" smtClean="0">
                <a:solidFill>
                  <a:srgbClr val="C00000"/>
                </a:solidFill>
              </a:rPr>
              <a:t>print</a:t>
            </a:r>
            <a:endParaRPr lang="ru-RU" dirty="0">
              <a:solidFill>
                <a:srgbClr val="C00000"/>
              </a:solidFill>
            </a:endParaRPr>
          </a:p>
        </p:txBody>
      </p:sp>
    </p:spTree>
    <p:extLst>
      <p:ext uri="{BB962C8B-B14F-4D97-AF65-F5344CB8AC3E}">
        <p14:creationId xmlns:p14="http://schemas.microsoft.com/office/powerpoint/2010/main" val="2842621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9498" y="2436520"/>
            <a:ext cx="10515600" cy="1325563"/>
          </a:xfrm>
        </p:spPr>
        <p:txBody>
          <a:bodyPr>
            <a:normAutofit/>
          </a:bodyPr>
          <a:lstStyle/>
          <a:p>
            <a:pPr algn="ctr"/>
            <a:r>
              <a:rPr lang="en-US" sz="4800" b="1" dirty="0">
                <a:solidFill>
                  <a:srgbClr val="002060"/>
                </a:solidFill>
                <a:latin typeface="Arial" panose="020B0604020202020204" pitchFamily="34" charset="0"/>
                <a:cs typeface="Arial" panose="020B0604020202020204" pitchFamily="34" charset="0"/>
              </a:rPr>
              <a:t>T</a:t>
            </a:r>
            <a:r>
              <a:rPr lang="en-US" sz="4800" b="1" dirty="0" smtClean="0">
                <a:solidFill>
                  <a:srgbClr val="002060"/>
                </a:solidFill>
                <a:latin typeface="Arial" panose="020B0604020202020204" pitchFamily="34" charset="0"/>
                <a:cs typeface="Arial" panose="020B0604020202020204" pitchFamily="34" charset="0"/>
              </a:rPr>
              <a:t>hank </a:t>
            </a:r>
            <a:r>
              <a:rPr lang="en-US" sz="4800" b="1" dirty="0">
                <a:solidFill>
                  <a:srgbClr val="002060"/>
                </a:solidFill>
                <a:latin typeface="Arial" panose="020B0604020202020204" pitchFamily="34" charset="0"/>
                <a:cs typeface="Arial" panose="020B0604020202020204" pitchFamily="34" charset="0"/>
              </a:rPr>
              <a:t>you </a:t>
            </a:r>
            <a:r>
              <a:rPr lang="en-US" sz="4800" b="1" dirty="0" smtClean="0">
                <a:solidFill>
                  <a:srgbClr val="002060"/>
                </a:solidFill>
                <a:latin typeface="Arial" panose="020B0604020202020204" pitchFamily="34" charset="0"/>
                <a:cs typeface="Arial" panose="020B0604020202020204" pitchFamily="34" charset="0"/>
              </a:rPr>
              <a:t>for attention</a:t>
            </a:r>
            <a:endParaRPr lang="ru-RU" sz="48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160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9382"/>
            <a:ext cx="10515600" cy="982259"/>
          </a:xfrm>
        </p:spPr>
        <p:txBody>
          <a:bodyPr>
            <a:noAutofit/>
          </a:bodyPr>
          <a:lstStyle/>
          <a:p>
            <a:pPr algn="ctr"/>
            <a:r>
              <a:rPr lang="en-US" sz="3200" dirty="0" smtClean="0">
                <a:solidFill>
                  <a:srgbClr val="002060"/>
                </a:solidFill>
                <a:latin typeface="Arial Black" panose="020B0A04020102020204" pitchFamily="34" charset="0"/>
              </a:rPr>
              <a:t>The aims </a:t>
            </a:r>
            <a:r>
              <a:rPr lang="en-US" sz="3200" dirty="0">
                <a:solidFill>
                  <a:srgbClr val="002060"/>
                </a:solidFill>
                <a:latin typeface="Arial Black" panose="020B0A04020102020204" pitchFamily="34" charset="0"/>
              </a:rPr>
              <a:t>and objectives of the </a:t>
            </a:r>
            <a:r>
              <a:rPr lang="en-US" sz="3200" dirty="0" smtClean="0">
                <a:solidFill>
                  <a:srgbClr val="002060"/>
                </a:solidFill>
                <a:latin typeface="Arial Black" panose="020B0A04020102020204" pitchFamily="34" charset="0"/>
              </a:rPr>
              <a:t>research</a:t>
            </a:r>
            <a:r>
              <a:rPr lang="ru-RU" sz="3200" dirty="0">
                <a:solidFill>
                  <a:srgbClr val="002060"/>
                </a:solidFill>
                <a:latin typeface="Arial Black" panose="020B0A04020102020204" pitchFamily="34" charset="0"/>
              </a:rPr>
              <a:t>:</a:t>
            </a:r>
          </a:p>
        </p:txBody>
      </p:sp>
      <p:sp>
        <p:nvSpPr>
          <p:cNvPr id="3" name="Объект 2"/>
          <p:cNvSpPr>
            <a:spLocks noGrp="1"/>
          </p:cNvSpPr>
          <p:nvPr>
            <p:ph idx="1"/>
          </p:nvPr>
        </p:nvSpPr>
        <p:spPr>
          <a:xfrm>
            <a:off x="728980" y="1231641"/>
            <a:ext cx="10734040" cy="5193070"/>
          </a:xfrm>
        </p:spPr>
        <p:txBody>
          <a:bodyPr>
            <a:normAutofit lnSpcReduction="10000"/>
          </a:bodyPr>
          <a:lstStyle/>
          <a:p>
            <a:pPr marL="514350" indent="-514350" algn="just">
              <a:buAutoNum type="arabicPeriod"/>
            </a:pPr>
            <a:r>
              <a:rPr lang="en-US" dirty="0" smtClean="0"/>
              <a:t>The analysis </a:t>
            </a:r>
            <a:r>
              <a:rPr lang="en-US" dirty="0"/>
              <a:t>of the dynamics of nuclear fission near the </a:t>
            </a:r>
            <a:r>
              <a:rPr lang="en-US" dirty="0" smtClean="0"/>
              <a:t>scission point.</a:t>
            </a:r>
            <a:endParaRPr lang="ru-RU" dirty="0" smtClean="0"/>
          </a:p>
          <a:p>
            <a:pPr marL="514350" indent="-514350" algn="just">
              <a:buAutoNum type="arabicPeriod"/>
            </a:pPr>
            <a:r>
              <a:rPr lang="en-US" dirty="0" smtClean="0"/>
              <a:t>Investigation </a:t>
            </a:r>
            <a:r>
              <a:rPr lang="en-US" dirty="0"/>
              <a:t>of the dependence of the transverse oscillation frequencies on the quadrupole deformation parameter of the fragment, as well as the evolution of the moments of inertia of the system.</a:t>
            </a:r>
            <a:endParaRPr lang="ru-RU" dirty="0" smtClean="0"/>
          </a:p>
          <a:p>
            <a:pPr marL="514350" indent="-514350" algn="just">
              <a:buAutoNum type="arabicPeriod"/>
            </a:pPr>
            <a:r>
              <a:rPr lang="en-US" dirty="0" smtClean="0"/>
              <a:t>The analysis </a:t>
            </a:r>
            <a:r>
              <a:rPr lang="en-US" dirty="0"/>
              <a:t>of the influence of transverse </a:t>
            </a:r>
            <a:r>
              <a:rPr lang="en-US" dirty="0" smtClean="0"/>
              <a:t>wriggling- </a:t>
            </a:r>
            <a:r>
              <a:rPr lang="en-US" dirty="0"/>
              <a:t>and </a:t>
            </a:r>
            <a:r>
              <a:rPr lang="en-US" dirty="0" smtClean="0"/>
              <a:t>bending- </a:t>
            </a:r>
            <a:r>
              <a:rPr lang="en-US" dirty="0"/>
              <a:t>vibrational modes </a:t>
            </a:r>
            <a:r>
              <a:rPr lang="en-US" dirty="0" smtClean="0"/>
              <a:t>of </a:t>
            </a:r>
            <a:r>
              <a:rPr lang="en-US" dirty="0" err="1" smtClean="0"/>
              <a:t>prefragments</a:t>
            </a:r>
            <a:r>
              <a:rPr lang="en-US" dirty="0"/>
              <a:t>.</a:t>
            </a:r>
            <a:endParaRPr lang="ru-RU" dirty="0" smtClean="0"/>
          </a:p>
          <a:p>
            <a:pPr marL="514350" indent="-514350" algn="just">
              <a:buAutoNum type="arabicPeriod"/>
            </a:pPr>
            <a:r>
              <a:rPr lang="en-US" dirty="0" smtClean="0"/>
              <a:t>The estimation </a:t>
            </a:r>
            <a:r>
              <a:rPr lang="en-US" dirty="0"/>
              <a:t>of the neck radii at the </a:t>
            </a:r>
            <a:r>
              <a:rPr lang="en-US" dirty="0" smtClean="0"/>
              <a:t>scission point of </a:t>
            </a:r>
            <a:r>
              <a:rPr lang="en-US" dirty="0"/>
              <a:t>fissionable actinide nuclei based on the spin distributions of fission fragments within the framework of the </a:t>
            </a:r>
            <a:r>
              <a:rPr lang="ru-RU" dirty="0" smtClean="0"/>
              <a:t>«</a:t>
            </a:r>
            <a:r>
              <a:rPr lang="en-US" dirty="0" smtClean="0"/>
              <a:t>cold</a:t>
            </a:r>
            <a:r>
              <a:rPr lang="ru-RU" dirty="0" smtClean="0"/>
              <a:t>»</a:t>
            </a:r>
            <a:r>
              <a:rPr lang="en-US" dirty="0" smtClean="0"/>
              <a:t> </a:t>
            </a:r>
            <a:r>
              <a:rPr lang="en-US" dirty="0"/>
              <a:t>fission concept.</a:t>
            </a:r>
            <a:endParaRPr lang="ru-RU" dirty="0" smtClean="0"/>
          </a:p>
          <a:p>
            <a:pPr marL="514350" indent="-514350" algn="just">
              <a:buAutoNum type="arabicPeriod"/>
            </a:pPr>
            <a:r>
              <a:rPr lang="en-US" dirty="0" smtClean="0"/>
              <a:t>Comparison </a:t>
            </a:r>
            <a:r>
              <a:rPr lang="en-US" dirty="0"/>
              <a:t>of the obtained values with the results of other </a:t>
            </a:r>
            <a:r>
              <a:rPr lang="en-US" dirty="0" smtClean="0"/>
              <a:t>approaches</a:t>
            </a:r>
            <a:r>
              <a:rPr lang="ru-RU" dirty="0" smtClean="0"/>
              <a:t>.</a:t>
            </a:r>
            <a:endParaRPr lang="ru-RU" dirty="0"/>
          </a:p>
        </p:txBody>
      </p:sp>
      <p:sp>
        <p:nvSpPr>
          <p:cNvPr id="4" name="TextBox 3"/>
          <p:cNvSpPr txBox="1"/>
          <p:nvPr/>
        </p:nvSpPr>
        <p:spPr>
          <a:xfrm>
            <a:off x="-1" y="6424711"/>
            <a:ext cx="11989837" cy="369332"/>
          </a:xfrm>
          <a:prstGeom prst="rect">
            <a:avLst/>
          </a:prstGeom>
          <a:noFill/>
        </p:spPr>
        <p:txBody>
          <a:bodyPr wrap="square" rtlCol="0">
            <a:spAutoFit/>
          </a:bodyPr>
          <a:lstStyle/>
          <a:p>
            <a:pPr algn="r"/>
            <a:r>
              <a:rPr lang="en-US" dirty="0"/>
              <a:t>2</a:t>
            </a:r>
            <a:endParaRPr lang="ru-RU" dirty="0"/>
          </a:p>
        </p:txBody>
      </p:sp>
    </p:spTree>
    <p:extLst>
      <p:ext uri="{BB962C8B-B14F-4D97-AF65-F5344CB8AC3E}">
        <p14:creationId xmlns:p14="http://schemas.microsoft.com/office/powerpoint/2010/main" val="1187169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2400"/>
            <a:ext cx="12192000" cy="1061667"/>
          </a:xfrm>
        </p:spPr>
        <p:txBody>
          <a:bodyPr>
            <a:normAutofit/>
          </a:bodyPr>
          <a:lstStyle/>
          <a:p>
            <a:pPr algn="ctr"/>
            <a:r>
              <a:rPr lang="en-US" sz="2800" dirty="0" smtClean="0">
                <a:solidFill>
                  <a:srgbClr val="002060"/>
                </a:solidFill>
                <a:latin typeface="Arial Black" panose="020B0A04020102020204" pitchFamily="34" charset="0"/>
              </a:rPr>
              <a:t>The estimation </a:t>
            </a:r>
            <a:r>
              <a:rPr lang="en-US" sz="2800" dirty="0">
                <a:solidFill>
                  <a:srgbClr val="002060"/>
                </a:solidFill>
                <a:latin typeface="Arial Black" panose="020B0A04020102020204" pitchFamily="34" charset="0"/>
              </a:rPr>
              <a:t>of the neck radius within </a:t>
            </a:r>
            <a:r>
              <a:rPr lang="en-US" sz="2800" dirty="0" smtClean="0">
                <a:solidFill>
                  <a:srgbClr val="002060"/>
                </a:solidFill>
                <a:latin typeface="Arial Black" panose="020B0A04020102020204" pitchFamily="34" charset="0"/>
              </a:rPr>
              <a:t>the </a:t>
            </a:r>
            <a:br>
              <a:rPr lang="en-US" sz="2800" dirty="0" smtClean="0">
                <a:solidFill>
                  <a:srgbClr val="002060"/>
                </a:solidFill>
                <a:latin typeface="Arial Black" panose="020B0A04020102020204" pitchFamily="34" charset="0"/>
              </a:rPr>
            </a:br>
            <a:r>
              <a:rPr lang="en-US" sz="2800" dirty="0" smtClean="0">
                <a:solidFill>
                  <a:srgbClr val="002060"/>
                </a:solidFill>
                <a:latin typeface="Arial Black" panose="020B0A04020102020204" pitchFamily="34" charset="0"/>
              </a:rPr>
              <a:t>framework of classical </a:t>
            </a:r>
            <a:r>
              <a:rPr lang="en-US" sz="2800" dirty="0">
                <a:solidFill>
                  <a:srgbClr val="002060"/>
                </a:solidFill>
                <a:latin typeface="Arial Black" panose="020B0A04020102020204" pitchFamily="34" charset="0"/>
              </a:rPr>
              <a:t>approach</a:t>
            </a:r>
            <a:endParaRPr lang="ru-RU" sz="2800" dirty="0">
              <a:solidFill>
                <a:srgbClr val="002060"/>
              </a:solidFill>
              <a:latin typeface="Arial Black" panose="020B0A04020102020204" pitchFamily="34" charset="0"/>
            </a:endParaRPr>
          </a:p>
        </p:txBody>
      </p:sp>
      <p:sp>
        <p:nvSpPr>
          <p:cNvPr id="5" name="Прямоугольник 4"/>
          <p:cNvSpPr/>
          <p:nvPr/>
        </p:nvSpPr>
        <p:spPr>
          <a:xfrm>
            <a:off x="499966" y="1214067"/>
            <a:ext cx="5480957" cy="3529171"/>
          </a:xfrm>
          <a:prstGeom prst="rect">
            <a:avLst/>
          </a:prstGeom>
        </p:spPr>
        <p:txBody>
          <a:bodyPr wrap="square">
            <a:spAutoFit/>
          </a:bodyPr>
          <a:lstStyle/>
          <a:p>
            <a:pPr indent="450215" algn="just">
              <a:lnSpc>
                <a:spcPct val="125000"/>
              </a:lnSpc>
              <a:spcAft>
                <a:spcPts val="0"/>
              </a:spcAft>
            </a:pPr>
            <a:r>
              <a:rPr lang="en-US" dirty="0" smtClean="0">
                <a:ea typeface="Calibri" panose="020F0502020204030204" pitchFamily="34" charset="0"/>
                <a:cs typeface="Times New Roman" panose="02020603050405020304" pitchFamily="18" charset="0"/>
              </a:rPr>
              <a:t>The </a:t>
            </a:r>
            <a:r>
              <a:rPr lang="en-US" dirty="0">
                <a:ea typeface="Calibri" panose="020F0502020204030204" pitchFamily="34" charset="0"/>
                <a:cs typeface="Times New Roman" panose="02020603050405020304" pitchFamily="18" charset="0"/>
              </a:rPr>
              <a:t>approach is based on the liquid drop model developed in </a:t>
            </a:r>
            <a:r>
              <a:rPr lang="en-US" dirty="0" smtClean="0">
                <a:solidFill>
                  <a:srgbClr val="C00000"/>
                </a:solidFill>
                <a:ea typeface="Calibri" panose="020F0502020204030204" pitchFamily="34" charset="0"/>
                <a:cs typeface="Times New Roman" panose="02020603050405020304" pitchFamily="18" charset="0"/>
              </a:rPr>
              <a:t>[1]</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The radius of the neck </a:t>
            </a:r>
            <a:r>
              <a:rPr lang="en-US" i="1" dirty="0">
                <a:ea typeface="Calibri" panose="020F0502020204030204" pitchFamily="34" charset="0"/>
                <a:cs typeface="Times New Roman" panose="02020603050405020304" pitchFamily="18" charset="0"/>
              </a:rPr>
              <a:t>r</a:t>
            </a:r>
            <a:r>
              <a:rPr lang="en-US" i="1" baseline="-25000" dirty="0">
                <a:ea typeface="Calibri" panose="020F0502020204030204" pitchFamily="34" charset="0"/>
                <a:cs typeface="Times New Roman" panose="02020603050405020304" pitchFamily="18" charset="0"/>
              </a:rPr>
              <a:t>n</a:t>
            </a:r>
            <a:r>
              <a:rPr lang="en-US" dirty="0" smtClean="0">
                <a:ea typeface="Calibri" panose="020F0502020204030204" pitchFamily="34" charset="0"/>
                <a:cs typeface="Times New Roman" panose="02020603050405020304" pitchFamily="18" charset="0"/>
              </a:rPr>
              <a:t> is determined </a:t>
            </a:r>
            <a:r>
              <a:rPr lang="en-US" dirty="0">
                <a:ea typeface="Calibri" panose="020F0502020204030204" pitchFamily="34" charset="0"/>
                <a:cs typeface="Times New Roman" panose="02020603050405020304" pitchFamily="18" charset="0"/>
              </a:rPr>
              <a:t>through the balance of nuclear and </a:t>
            </a:r>
            <a:r>
              <a:rPr lang="en-US" dirty="0" smtClean="0">
                <a:ea typeface="Calibri" panose="020F0502020204030204" pitchFamily="34" charset="0"/>
                <a:cs typeface="Times New Roman" panose="02020603050405020304" pitchFamily="18" charset="0"/>
              </a:rPr>
              <a:t>Coulomb </a:t>
            </a:r>
            <a:r>
              <a:rPr lang="en-US" dirty="0">
                <a:ea typeface="Calibri" panose="020F0502020204030204" pitchFamily="34" charset="0"/>
                <a:cs typeface="Times New Roman" panose="02020603050405020304" pitchFamily="18" charset="0"/>
              </a:rPr>
              <a:t>forces between the </a:t>
            </a:r>
            <a:r>
              <a:rPr lang="en-US" dirty="0" err="1">
                <a:ea typeface="Calibri" panose="020F0502020204030204" pitchFamily="34" charset="0"/>
                <a:cs typeface="Times New Roman" panose="02020603050405020304" pitchFamily="18" charset="0"/>
              </a:rPr>
              <a:t>prefragments</a:t>
            </a:r>
            <a:r>
              <a:rPr lang="en-US" dirty="0">
                <a:ea typeface="Calibri" panose="020F0502020204030204" pitchFamily="34" charset="0"/>
                <a:cs typeface="Times New Roman" panose="02020603050405020304" pitchFamily="18" charset="0"/>
              </a:rPr>
              <a:t>.</a:t>
            </a:r>
            <a:endParaRPr lang="en-US" dirty="0" smtClean="0">
              <a:ea typeface="Calibri" panose="020F0502020204030204" pitchFamily="34" charset="0"/>
              <a:cs typeface="Times New Roman" panose="02020603050405020304" pitchFamily="18" charset="0"/>
            </a:endParaRPr>
          </a:p>
          <a:p>
            <a:pPr indent="450215" algn="just">
              <a:lnSpc>
                <a:spcPct val="125000"/>
              </a:lnSpc>
              <a:spcAft>
                <a:spcPts val="0"/>
              </a:spcAft>
            </a:pPr>
            <a:r>
              <a:rPr lang="en-US" dirty="0">
                <a:ea typeface="Calibri" panose="020F0502020204030204" pitchFamily="34" charset="0"/>
                <a:cs typeface="Times New Roman" panose="02020603050405020304" pitchFamily="18" charset="0"/>
              </a:rPr>
              <a:t>The </a:t>
            </a:r>
            <a:r>
              <a:rPr lang="en-US" dirty="0" smtClean="0">
                <a:ea typeface="Calibri" panose="020F0502020204030204" pitchFamily="34" charset="0"/>
                <a:cs typeface="Times New Roman" panose="02020603050405020304" pitchFamily="18" charset="0"/>
              </a:rPr>
              <a:t>main idea: for </a:t>
            </a:r>
            <a:r>
              <a:rPr lang="en-US" dirty="0">
                <a:ea typeface="Calibri" panose="020F0502020204030204" pitchFamily="34" charset="0"/>
                <a:cs typeface="Times New Roman" panose="02020603050405020304" pitchFamily="18" charset="0"/>
              </a:rPr>
              <a:t>configurations with large </a:t>
            </a:r>
            <a:r>
              <a:rPr lang="en-US" i="1" dirty="0">
                <a:ea typeface="Calibri" panose="020F0502020204030204" pitchFamily="34" charset="0"/>
                <a:cs typeface="Times New Roman" panose="02020603050405020304" pitchFamily="18" charset="0"/>
              </a:rPr>
              <a:t>r</a:t>
            </a:r>
            <a:r>
              <a:rPr lang="en-US" i="1" baseline="-25000" dirty="0">
                <a:ea typeface="Calibri" panose="020F0502020204030204" pitchFamily="34" charset="0"/>
                <a:cs typeface="Times New Roman" panose="02020603050405020304" pitchFamily="18" charset="0"/>
              </a:rPr>
              <a:t>n</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the nuclear forces exceed the Coulomb force, making the nucleus resistant to rupture. However, as the neck radius decreases, the Coulomb repulsive force begins to dominate, which eventually leads to rupture of the neck at some critical radius.</a:t>
            </a:r>
            <a:endParaRPr lang="ru-RU"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6251510" y="1214067"/>
                <a:ext cx="5635690" cy="3232039"/>
              </a:xfrm>
              <a:prstGeom prst="rect">
                <a:avLst/>
              </a:prstGeom>
            </p:spPr>
            <p:txBody>
              <a:bodyPr wrap="square">
                <a:spAutoFit/>
              </a:bodyPr>
              <a:lstStyle/>
              <a:p>
                <a:pPr indent="450215" algn="just">
                  <a:lnSpc>
                    <a:spcPct val="125000"/>
                  </a:lnSpc>
                </a:pPr>
                <a:r>
                  <a:rPr lang="en-US" dirty="0" smtClean="0">
                    <a:ea typeface="Calibri" panose="020F0502020204030204" pitchFamily="34" charset="0"/>
                    <a:cs typeface="Times New Roman" panose="02020603050405020304" pitchFamily="18" charset="0"/>
                  </a:rPr>
                  <a:t>According </a:t>
                </a:r>
                <a:r>
                  <a:rPr lang="en-US" dirty="0">
                    <a:ea typeface="Calibri" panose="020F0502020204030204" pitchFamily="34" charset="0"/>
                    <a:cs typeface="Times New Roman" panose="02020603050405020304" pitchFamily="18" charset="0"/>
                  </a:rPr>
                  <a:t>to </a:t>
                </a:r>
                <a:r>
                  <a:rPr lang="en-US" dirty="0" smtClean="0">
                    <a:solidFill>
                      <a:srgbClr val="C00000"/>
                    </a:solidFill>
                    <a:ea typeface="Calibri" panose="020F0502020204030204" pitchFamily="34" charset="0"/>
                    <a:cs typeface="Times New Roman" panose="02020603050405020304" pitchFamily="18" charset="0"/>
                  </a:rPr>
                  <a:t>[1]</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the radius of the neck at the point of </a:t>
                </a:r>
                <a:r>
                  <a:rPr lang="en-US" dirty="0" smtClean="0">
                    <a:ea typeface="Calibri" panose="020F0502020204030204" pitchFamily="34" charset="0"/>
                    <a:cs typeface="Times New Roman" panose="02020603050405020304" pitchFamily="18" charset="0"/>
                  </a:rPr>
                  <a:t>scission is </a:t>
                </a:r>
                <a:r>
                  <a:rPr lang="en-US" dirty="0">
                    <a:ea typeface="Calibri" panose="020F0502020204030204" pitchFamily="34" charset="0"/>
                    <a:cs typeface="Times New Roman" panose="02020603050405020304" pitchFamily="18" charset="0"/>
                  </a:rPr>
                  <a:t>expressed by the formula:</a:t>
                </a:r>
                <a:endParaRPr lang="ru-RU" dirty="0" smtClean="0">
                  <a:ea typeface="Calibri" panose="020F0502020204030204" pitchFamily="34" charset="0"/>
                  <a:cs typeface="Times New Roman" panose="02020603050405020304" pitchFamily="18" charset="0"/>
                </a:endParaRPr>
              </a:p>
              <a:p>
                <a:pPr indent="450215" algn="r">
                  <a:lnSpc>
                    <a:spcPct val="125000"/>
                  </a:lnSpc>
                  <a:spcBef>
                    <a:spcPts val="600"/>
                  </a:spcBef>
                  <a:spcAft>
                    <a:spcPts val="600"/>
                  </a:spcAft>
                </a:pP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eqArr>
                      <m:eqArrPr>
                        <m:ctrlPr>
                          <a:rPr lang="ru-RU" i="1">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b="0" i="1" smtClean="0">
                                <a:latin typeface="Times New Roman" panose="02020603050405020304" pitchFamily="18" charset="0"/>
                                <a:ea typeface="Calibri" panose="020F0502020204030204" pitchFamily="34" charset="0"/>
                                <a:cs typeface="Times New Roman" panose="02020603050405020304" pitchFamily="18" charset="0"/>
                              </a:rPr>
                              <m:t>n</m:t>
                            </m:r>
                          </m:sub>
                        </m:sSub>
                        <m:r>
                          <a:rPr lang="ru-RU">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ru-RU"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ru-RU"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𝑍</m:t>
                                    </m:r>
                                  </m:e>
                                  <m:sub>
                                    <m:r>
                                      <a:rPr lang="ru-RU"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𝑍</m:t>
                                    </m:r>
                                  </m:e>
                                  <m:sub>
                                    <m:r>
                                      <a:rPr lang="ru-RU" i="1">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ru-RU"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ru-RU" i="1">
                                        <a:latin typeface="Cambria Math" panose="02040503050406030204" pitchFamily="18" charset="0"/>
                                        <a:ea typeface="Calibri" panose="020F0502020204030204" pitchFamily="34" charset="0"/>
                                        <a:cs typeface="Times New Roman" panose="02020603050405020304" pitchFamily="18" charset="0"/>
                                      </a:rPr>
                                      <m:t>2</m:t>
                                    </m:r>
                                  </m:sup>
                                </m:sSup>
                              </m:num>
                              <m:den>
                                <m:r>
                                  <a:rPr lang="en-US" i="1">
                                    <a:latin typeface="Cambria Math" panose="02040503050406030204" pitchFamily="18" charset="0"/>
                                    <a:ea typeface="Calibri" panose="020F0502020204030204" pitchFamily="34" charset="0"/>
                                    <a:cs typeface="Times New Roman" panose="02020603050405020304" pitchFamily="18" charset="0"/>
                                  </a:rPr>
                                  <m:t>𝜎𝜋</m:t>
                                </m:r>
                                <m:sSup>
                                  <m:sSupPr>
                                    <m:ctrlPr>
                                      <a:rPr lang="ru-RU"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𝑅</m:t>
                                    </m:r>
                                  </m:e>
                                  <m:sup>
                                    <m:r>
                                      <a:rPr lang="ru-RU" i="1">
                                        <a:latin typeface="Cambria Math" panose="02040503050406030204" pitchFamily="18" charset="0"/>
                                        <a:ea typeface="Calibri" panose="020F0502020204030204" pitchFamily="34" charset="0"/>
                                        <a:cs typeface="Times New Roman" panose="02020603050405020304" pitchFamily="18" charset="0"/>
                                      </a:rPr>
                                      <m:t>2</m:t>
                                    </m:r>
                                  </m:sup>
                                </m:sSup>
                              </m:den>
                            </m:f>
                          </m:e>
                        </m:rad>
                        <m:r>
                          <a:rPr lang="ru-RU" i="1">
                            <a:latin typeface="Cambria Math" panose="02040503050406030204" pitchFamily="18" charset="0"/>
                            <a:ea typeface="Calibri" panose="020F0502020204030204" pitchFamily="34" charset="0"/>
                            <a:cs typeface="Times New Roman" panose="02020603050405020304" pitchFamily="18" charset="0"/>
                          </a:rPr>
                          <m:t>   </m:t>
                        </m:r>
                        <m:r>
                          <a:rPr lang="ru-RU" b="0" i="1">
                            <a:latin typeface="Cambria Math" panose="02040503050406030204" pitchFamily="18" charset="0"/>
                            <a:ea typeface="Calibri" panose="020F0502020204030204" pitchFamily="34" charset="0"/>
                            <a:cs typeface="Times New Roman" panose="02020603050405020304" pitchFamily="18" charset="0"/>
                          </a:rPr>
                          <m:t>             </m:t>
                        </m:r>
                        <m:r>
                          <a:rPr lang="ru-RU" i="1">
                            <a:latin typeface="Cambria Math" panose="02040503050406030204" pitchFamily="18" charset="0"/>
                            <a:ea typeface="Calibri" panose="020F0502020204030204" pitchFamily="34" charset="0"/>
                            <a:cs typeface="Times New Roman" panose="02020603050405020304" pitchFamily="18" charset="0"/>
                          </a:rPr>
                          <m:t>                         #</m:t>
                        </m:r>
                        <m:d>
                          <m:dPr>
                            <m:ctrlPr>
                              <a:rPr lang="ru-RU" i="1">
                                <a:latin typeface="Cambria Math" panose="02040503050406030204" pitchFamily="18" charset="0"/>
                                <a:ea typeface="Times New Roman" panose="02020603050405020304" pitchFamily="18" charset="0"/>
                                <a:cs typeface="Times New Roman" panose="02020603050405020304" pitchFamily="18" charset="0"/>
                              </a:rPr>
                            </m:ctrlPr>
                          </m:dPr>
                          <m:e>
                            <m:r>
                              <a:rPr lang="en-US" b="0" i="1" smtClean="0">
                                <a:latin typeface="Cambria Math" panose="02040503050406030204" pitchFamily="18" charset="0"/>
                                <a:ea typeface="Times New Roman" panose="02020603050405020304" pitchFamily="18" charset="0"/>
                                <a:cs typeface="Times New Roman" panose="02020603050405020304" pitchFamily="18" charset="0"/>
                              </a:rPr>
                              <m:t>1</m:t>
                            </m:r>
                          </m:e>
                        </m:d>
                      </m:e>
                    </m:eqArr>
                  </m:oMath>
                </a14:m>
                <a:endParaRPr lang="ru-RU"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spcBef>
                    <a:spcPts val="600"/>
                  </a:spcBef>
                  <a:spcAft>
                    <a:spcPts val="600"/>
                  </a:spcAft>
                </a:pPr>
                <a:r>
                  <a:rPr lang="en-US" dirty="0" smtClean="0">
                    <a:ea typeface="Calibri" panose="020F0502020204030204" pitchFamily="34" charset="0"/>
                    <a:cs typeface="Times New Roman" panose="02020603050405020304" pitchFamily="18" charset="0"/>
                  </a:rPr>
                  <a:t>where</a:t>
                </a:r>
                <a14:m>
                  <m:oMath xmlns:m="http://schemas.openxmlformats.org/officeDocument/2006/math">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b="0" i="1" smtClean="0">
                            <a:latin typeface="Cambria Math" panose="02040503050406030204" pitchFamily="18" charset="0"/>
                            <a:ea typeface="Calibri" panose="020F0502020204030204" pitchFamily="34" charset="0"/>
                            <a:cs typeface="Times New Roman" panose="02020603050405020304" pitchFamily="18" charset="0"/>
                          </a:rPr>
                          <m:t> </m:t>
                        </m:r>
                        <m:r>
                          <a:rPr lang="en-US" i="1">
                            <a:latin typeface="Cambria Math" panose="02040503050406030204" pitchFamily="18" charset="0"/>
                            <a:ea typeface="Calibri" panose="020F0502020204030204" pitchFamily="34" charset="0"/>
                            <a:cs typeface="Times New Roman" panose="02020603050405020304" pitchFamily="18" charset="0"/>
                          </a:rPr>
                          <m:t>𝑍</m:t>
                        </m:r>
                      </m:e>
                      <m:sub>
                        <m:r>
                          <a:rPr lang="ru-RU" i="1">
                            <a:latin typeface="Cambria Math" panose="02040503050406030204" pitchFamily="18" charset="0"/>
                            <a:ea typeface="Calibri" panose="020F0502020204030204" pitchFamily="34" charset="0"/>
                            <a:cs typeface="Times New Roman" panose="02020603050405020304" pitchFamily="18" charset="0"/>
                          </a:rPr>
                          <m:t>1</m:t>
                        </m:r>
                      </m:sub>
                    </m:sSub>
                    <m:r>
                      <a:rPr lang="en-US" b="0" i="0"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ru-RU"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𝑍</m:t>
                        </m:r>
                      </m:e>
                      <m:sub>
                        <m:r>
                          <a:rPr lang="ru-RU"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prefragment</a:t>
                </a:r>
                <a:r>
                  <a:rPr lang="en-US" dirty="0">
                    <a:ea typeface="Calibri" panose="020F0502020204030204" pitchFamily="34" charset="0"/>
                    <a:cs typeface="Times New Roman" panose="02020603050405020304" pitchFamily="18" charset="0"/>
                  </a:rPr>
                  <a:t> charges</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ru-RU"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𝑒</m:t>
                        </m:r>
                      </m:e>
                      <m:sup>
                        <m:r>
                          <a:rPr lang="ru-RU" i="1">
                            <a:latin typeface="Cambria Math" panose="02040503050406030204" pitchFamily="18" charset="0"/>
                            <a:ea typeface="Calibri" panose="020F0502020204030204" pitchFamily="34" charset="0"/>
                            <a:cs typeface="Times New Roman" panose="02020603050405020304" pitchFamily="18" charset="0"/>
                          </a:rPr>
                          <m:t>2</m:t>
                        </m:r>
                      </m:sup>
                    </m:sSup>
                    <m:r>
                      <a:rPr lang="ru-RU">
                        <a:latin typeface="Cambria Math" panose="02040503050406030204" pitchFamily="18" charset="0"/>
                        <a:ea typeface="Calibri" panose="020F0502020204030204" pitchFamily="34" charset="0"/>
                        <a:cs typeface="Times New Roman" panose="02020603050405020304" pitchFamily="18" charset="0"/>
                      </a:rPr>
                      <m:t>=</m:t>
                    </m:r>
                    <m:r>
                      <a:rPr lang="ru-RU" i="1">
                        <a:latin typeface="Cambria Math" panose="02040503050406030204" pitchFamily="18" charset="0"/>
                        <a:ea typeface="Calibri" panose="020F0502020204030204" pitchFamily="34" charset="0"/>
                        <a:cs typeface="Times New Roman" panose="02020603050405020304" pitchFamily="18" charset="0"/>
                      </a:rPr>
                      <m:t>1.44</m:t>
                    </m:r>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M</m:t>
                    </m:r>
                  </m:oMath>
                </a14:m>
                <a:r>
                  <a:rPr lang="en-US" dirty="0" smtClean="0">
                    <a:latin typeface="Times New Roman" panose="02020603050405020304" pitchFamily="18" charset="0"/>
                    <a:ea typeface="Calibri" panose="020F0502020204030204" pitchFamily="34" charset="0"/>
                    <a:cs typeface="Times New Roman" panose="02020603050405020304" pitchFamily="18" charset="0"/>
                  </a:rPr>
                  <a:t>eV</a:t>
                </a:r>
                <a14:m>
                  <m:oMath xmlns:m="http://schemas.openxmlformats.org/officeDocument/2006/math">
                    <m:r>
                      <a:rPr lang="ru-RU">
                        <a:latin typeface="Cambria Math" panose="02040503050406030204" pitchFamily="18" charset="0"/>
                        <a:ea typeface="Calibri" panose="020F0502020204030204" pitchFamily="34" charset="0"/>
                        <a:cs typeface="Times New Roman" panose="02020603050405020304" pitchFamily="18" charset="0"/>
                      </a:rPr>
                      <m:t>⋅</m:t>
                    </m:r>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fm</m:t>
                    </m:r>
                  </m:oMath>
                </a14:m>
                <a:r>
                  <a:rPr lang="ru-RU"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𝑅</m:t>
                    </m:r>
                    <m:r>
                      <a:rPr lang="ru-RU">
                        <a:latin typeface="Cambria Math" panose="02040503050406030204" pitchFamily="18" charset="0"/>
                        <a:ea typeface="Calibri" panose="020F0502020204030204" pitchFamily="34" charset="0"/>
                        <a:cs typeface="Times New Roman" panose="02020603050405020304" pitchFamily="18" charset="0"/>
                      </a:rPr>
                      <m:t>≈</m:t>
                    </m:r>
                    <m:r>
                      <a:rPr lang="ru-RU" i="1">
                        <a:latin typeface="Cambria Math" panose="02040503050406030204" pitchFamily="18" charset="0"/>
                        <a:ea typeface="Calibri" panose="020F0502020204030204" pitchFamily="34" charset="0"/>
                        <a:cs typeface="Times New Roman" panose="02020603050405020304" pitchFamily="18" charset="0"/>
                      </a:rPr>
                      <m:t>11</m:t>
                    </m:r>
                    <m:r>
                      <a:rPr lang="en-US"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en-US" b="0" i="0" smtClean="0">
                        <a:latin typeface="Cambria Math" panose="02040503050406030204" pitchFamily="18" charset="0"/>
                        <a:ea typeface="Calibri" panose="020F0502020204030204" pitchFamily="34" charset="0"/>
                        <a:cs typeface="Times New Roman" panose="02020603050405020304" pitchFamily="18" charset="0"/>
                      </a:rPr>
                      <m:t>fm</m:t>
                    </m:r>
                  </m:oMath>
                </a14:m>
                <a:r>
                  <a:rPr lang="ru-RU" dirty="0">
                    <a:latin typeface="Times New Roman" panose="02020603050405020304" pitchFamily="18" charset="0"/>
                    <a:ea typeface="Calibri" panose="020F0502020204030204" pitchFamily="34" charset="0"/>
                    <a:cs typeface="Times New Roman" panose="02020603050405020304" pitchFamily="18" charset="0"/>
                  </a:rPr>
                  <a:t> — </a:t>
                </a:r>
                <a:r>
                  <a:rPr lang="en-US" dirty="0">
                    <a:ea typeface="Calibri" panose="020F0502020204030204" pitchFamily="34" charset="0"/>
                    <a:cs typeface="Times New Roman" panose="02020603050405020304" pitchFamily="18" charset="0"/>
                  </a:rPr>
                  <a:t>distance between the centers of mass of </a:t>
                </a:r>
                <a:r>
                  <a:rPr lang="en-US" dirty="0" err="1" smtClean="0">
                    <a:ea typeface="Calibri" panose="020F0502020204030204" pitchFamily="34" charset="0"/>
                    <a:cs typeface="Times New Roman" panose="02020603050405020304" pitchFamily="18" charset="0"/>
                  </a:rPr>
                  <a:t>prefragments</a:t>
                </a:r>
                <a:endParaRPr lang="en-US" dirty="0" smtClean="0">
                  <a:ea typeface="Calibri" panose="020F0502020204030204" pitchFamily="34" charset="0"/>
                  <a:cs typeface="Times New Roman" panose="02020603050405020304" pitchFamily="18" charset="0"/>
                </a:endParaRPr>
              </a:p>
              <a:p>
                <a:pPr algn="just">
                  <a:lnSpc>
                    <a:spcPct val="125000"/>
                  </a:lnSpc>
                  <a:spcBef>
                    <a:spcPts val="600"/>
                  </a:spcBef>
                  <a:spcAft>
                    <a:spcPts val="600"/>
                  </a:spcAft>
                </a:pPr>
                <a:r>
                  <a:rPr lang="en-US" dirty="0">
                    <a:ea typeface="Calibri" panose="020F0502020204030204" pitchFamily="34" charset="0"/>
                    <a:cs typeface="Times New Roman" panose="02020603050405020304" pitchFamily="18" charset="0"/>
                  </a:rPr>
                  <a:t>Application </a:t>
                </a:r>
                <a:r>
                  <a:rPr lang="en-US" dirty="0" smtClean="0">
                    <a:ea typeface="Calibri" panose="020F0502020204030204" pitchFamily="34" charset="0"/>
                    <a:cs typeface="Times New Roman" panose="02020603050405020304" pitchFamily="18" charset="0"/>
                  </a:rPr>
                  <a:t>(</a:t>
                </a:r>
                <a:r>
                  <a:rPr lang="ru-RU" dirty="0" smtClean="0">
                    <a:ea typeface="Calibri" panose="020F0502020204030204" pitchFamily="34" charset="0"/>
                    <a:cs typeface="Times New Roman" panose="02020603050405020304" pitchFamily="18" charset="0"/>
                  </a:rPr>
                  <a:t>1</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gives the following </a:t>
                </a:r>
                <a:r>
                  <a:rPr lang="en-US" dirty="0" smtClean="0">
                    <a:ea typeface="Calibri" panose="020F0502020204030204" pitchFamily="34" charset="0"/>
                    <a:cs typeface="Times New Roman" panose="02020603050405020304" pitchFamily="18" charset="0"/>
                  </a:rPr>
                  <a:t>results</a:t>
                </a:r>
                <a:r>
                  <a:rPr lang="ru-RU" dirty="0" smtClean="0">
                    <a:ea typeface="Calibri" panose="020F0502020204030204" pitchFamily="34" charset="0"/>
                    <a:cs typeface="Times New Roman" panose="02020603050405020304" pitchFamily="18" charset="0"/>
                  </a:rPr>
                  <a:t>:</a:t>
                </a:r>
                <a:endParaRPr lang="ru-RU" dirty="0">
                  <a:ea typeface="Calibri" panose="020F0502020204030204" pitchFamily="34" charset="0"/>
                  <a:cs typeface="Times New Roman" panose="02020603050405020304"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6251510" y="1214067"/>
                <a:ext cx="5635690" cy="3232039"/>
              </a:xfrm>
              <a:prstGeom prst="rect">
                <a:avLst/>
              </a:prstGeom>
              <a:blipFill>
                <a:blip r:embed="rId2"/>
                <a:stretch>
                  <a:fillRect l="-974" r="-866" b="-207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graphicFrame>
            <p:nvGraphicFramePr>
              <p:cNvPr id="6" name="Таблица 5"/>
              <p:cNvGraphicFramePr>
                <a:graphicFrameLocks noGrp="1"/>
              </p:cNvGraphicFramePr>
              <p:nvPr>
                <p:extLst>
                  <p:ext uri="{D42A27DB-BD31-4B8C-83A1-F6EECF244321}">
                    <p14:modId xmlns:p14="http://schemas.microsoft.com/office/powerpoint/2010/main" val="144229612"/>
                  </p:ext>
                </p:extLst>
              </p:nvPr>
            </p:nvGraphicFramePr>
            <p:xfrm>
              <a:off x="7343192" y="4655543"/>
              <a:ext cx="3452325" cy="1341120"/>
            </p:xfrm>
            <a:graphic>
              <a:graphicData uri="http://schemas.openxmlformats.org/drawingml/2006/table">
                <a:tbl>
                  <a:tblPr firstRow="1" bandRow="1">
                    <a:tableStyleId>{5C22544A-7EE6-4342-B048-85BDC9FD1C3A}</a:tableStyleId>
                  </a:tblPr>
                  <a:tblGrid>
                    <a:gridCol w="1024476">
                      <a:extLst>
                        <a:ext uri="{9D8B030D-6E8A-4147-A177-3AD203B41FA5}">
                          <a16:colId xmlns:a16="http://schemas.microsoft.com/office/drawing/2014/main" val="1185876208"/>
                        </a:ext>
                      </a:extLst>
                    </a:gridCol>
                    <a:gridCol w="693656">
                      <a:extLst>
                        <a:ext uri="{9D8B030D-6E8A-4147-A177-3AD203B41FA5}">
                          <a16:colId xmlns:a16="http://schemas.microsoft.com/office/drawing/2014/main" val="2068004688"/>
                        </a:ext>
                      </a:extLst>
                    </a:gridCol>
                    <a:gridCol w="693656">
                      <a:extLst>
                        <a:ext uri="{9D8B030D-6E8A-4147-A177-3AD203B41FA5}">
                          <a16:colId xmlns:a16="http://schemas.microsoft.com/office/drawing/2014/main" val="3965451143"/>
                        </a:ext>
                      </a:extLst>
                    </a:gridCol>
                    <a:gridCol w="1040537">
                      <a:extLst>
                        <a:ext uri="{9D8B030D-6E8A-4147-A177-3AD203B41FA5}">
                          <a16:colId xmlns:a16="http://schemas.microsoft.com/office/drawing/2014/main" val="2058075461"/>
                        </a:ext>
                      </a:extLst>
                    </a:gridCol>
                  </a:tblGrid>
                  <a:tr h="149391">
                    <a:tc rowSpan="2">
                      <a:txBody>
                        <a:bodyPr/>
                        <a:lstStyle/>
                        <a:p>
                          <a:pPr algn="ctr">
                            <a:spcBef>
                              <a:spcPts val="1200"/>
                            </a:spcBef>
                          </a:pPr>
                          <a:r>
                            <a:rPr lang="en-US" sz="1600" dirty="0" smtClean="0">
                              <a:effectLst/>
                            </a:rPr>
                            <a:t>Nucleus</a:t>
                          </a:r>
                          <a:endParaRPr lang="ru-RU" sz="1600" b="0" dirty="0">
                            <a:ln>
                              <a:solidFill>
                                <a:sysClr val="windowText" lastClr="000000"/>
                              </a:solidFill>
                            </a:ln>
                            <a:solidFill>
                              <a:sysClr val="windowText" lastClr="000000"/>
                            </a:solidFill>
                          </a:endParaRPr>
                        </a:p>
                      </a:txBody>
                      <a:tcPr anchor="ctr"/>
                    </a:tc>
                    <a:tc gridSpan="2">
                      <a:txBody>
                        <a:bodyPr/>
                        <a:lstStyle/>
                        <a:p>
                          <a:pPr algn="ctr"/>
                          <a:r>
                            <a:rPr lang="en-US" sz="1600" dirty="0" smtClean="0">
                              <a:effectLst/>
                            </a:rPr>
                            <a:t>Fragments</a:t>
                          </a:r>
                          <a:endParaRPr lang="ru-RU" sz="1600" b="0" dirty="0">
                            <a:ln>
                              <a:solidFill>
                                <a:sysClr val="windowText" lastClr="000000"/>
                              </a:solidFill>
                            </a:ln>
                            <a:solidFill>
                              <a:sysClr val="windowText" lastClr="000000"/>
                            </a:solidFill>
                          </a:endParaRPr>
                        </a:p>
                      </a:txBody>
                      <a:tcPr/>
                    </a:tc>
                    <a:tc hMerge="1">
                      <a:txBody>
                        <a:bodyPr/>
                        <a:lstStyle/>
                        <a:p>
                          <a:endParaRPr lang="ru-RU" dirty="0">
                            <a:ln>
                              <a:solidFill>
                                <a:sysClr val="windowText" lastClr="000000"/>
                              </a:solidFill>
                            </a:ln>
                            <a:solidFill>
                              <a:sysClr val="windowText" lastClr="000000"/>
                            </a:solidFill>
                          </a:endParaRPr>
                        </a:p>
                      </a:txBody>
                      <a:tcPr/>
                    </a:tc>
                    <a:tc rowSpan="2">
                      <a:txBody>
                        <a:bodyPr/>
                        <a:lstStyle/>
                        <a:p>
                          <a:pPr algn="ctr"/>
                          <a14:m>
                            <m:oMath xmlns:m="http://schemas.openxmlformats.org/officeDocument/2006/math">
                              <m:sSub>
                                <m:sSubPr>
                                  <m:ctrlPr>
                                    <a:rPr lang="ru-RU" sz="1600" i="1" smtClean="0">
                                      <a:latin typeface="Cambria Math" panose="02040503050406030204" pitchFamily="18" charset="0"/>
                                    </a:rPr>
                                  </m:ctrlPr>
                                </m:sSubPr>
                                <m:e>
                                  <m:r>
                                    <a:rPr lang="en-US" sz="1600">
                                      <a:latin typeface="Cambria Math" panose="02040503050406030204" pitchFamily="18" charset="0"/>
                                    </a:rPr>
                                    <m:t>𝑟</m:t>
                                  </m:r>
                                </m:e>
                                <m:sub>
                                  <m:r>
                                    <m:rPr>
                                      <m:nor/>
                                    </m:rPr>
                                    <a:rPr lang="en-US" sz="1600" i="1" smtClean="0"/>
                                    <m:t>n</m:t>
                                  </m:r>
                                </m:sub>
                              </m:sSub>
                            </m:oMath>
                          </a14:m>
                          <a:r>
                            <a:rPr lang="ru-RU" sz="1600" dirty="0" smtClean="0">
                              <a:ln>
                                <a:solidFill>
                                  <a:sysClr val="windowText" lastClr="000000"/>
                                </a:solidFill>
                              </a:ln>
                            </a:rPr>
                            <a:t>, </a:t>
                          </a:r>
                          <a:r>
                            <a:rPr lang="en-US" sz="1600" dirty="0" err="1" smtClean="0">
                              <a:ln>
                                <a:noFill/>
                              </a:ln>
                              <a:effectLst/>
                            </a:rPr>
                            <a:t>fm</a:t>
                          </a:r>
                          <a:endParaRPr lang="ru-RU" sz="1600" b="0" dirty="0">
                            <a:ln>
                              <a:solidFill>
                                <a:sysClr val="windowText" lastClr="000000"/>
                              </a:solidFill>
                            </a:ln>
                            <a:solidFill>
                              <a:sysClr val="windowText" lastClr="000000"/>
                            </a:solidFill>
                          </a:endParaRPr>
                        </a:p>
                      </a:txBody>
                      <a:tcPr anchor="ctr"/>
                    </a:tc>
                    <a:extLst>
                      <a:ext uri="{0D108BD9-81ED-4DB2-BD59-A6C34878D82A}">
                        <a16:rowId xmlns:a16="http://schemas.microsoft.com/office/drawing/2014/main" val="1766715342"/>
                      </a:ext>
                    </a:extLst>
                  </a:tr>
                  <a:tr h="263743">
                    <a:tc vMerge="1">
                      <a:txBody>
                        <a:bodyPr/>
                        <a:lstStyle/>
                        <a:p>
                          <a:endParaRPr lang="ru-RU" dirty="0">
                            <a:ln>
                              <a:solidFill>
                                <a:sysClr val="windowText" lastClr="000000"/>
                              </a:solidFill>
                            </a:ln>
                            <a:solidFill>
                              <a:sysClr val="windowText" lastClr="000000"/>
                            </a:solidFill>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ru-RU" sz="1600" i="1" smtClean="0">
                                        <a:solidFill>
                                          <a:schemeClr val="bg1"/>
                                        </a:solidFill>
                                        <a:latin typeface="Cambria Math" panose="02040503050406030204" pitchFamily="18" charset="0"/>
                                      </a:rPr>
                                    </m:ctrlPr>
                                  </m:sSubPr>
                                  <m:e>
                                    <m:r>
                                      <a:rPr lang="en-US" sz="1600">
                                        <a:solidFill>
                                          <a:schemeClr val="bg1"/>
                                        </a:solidFill>
                                        <a:latin typeface="Cambria Math" panose="02040503050406030204" pitchFamily="18" charset="0"/>
                                      </a:rPr>
                                      <m:t>𝑍</m:t>
                                    </m:r>
                                  </m:e>
                                  <m:sub>
                                    <m:r>
                                      <a:rPr lang="ru-RU" sz="1600">
                                        <a:solidFill>
                                          <a:schemeClr val="bg1"/>
                                        </a:solidFill>
                                        <a:latin typeface="Cambria Math" panose="02040503050406030204" pitchFamily="18" charset="0"/>
                                      </a:rPr>
                                      <m:t>1</m:t>
                                    </m:r>
                                  </m:sub>
                                </m:sSub>
                              </m:oMath>
                            </m:oMathPara>
                          </a14:m>
                          <a:endParaRPr lang="ru-RU" sz="1600" b="0" dirty="0">
                            <a:ln>
                              <a:solidFill>
                                <a:sysClr val="windowText" lastClr="000000"/>
                              </a:solidFill>
                            </a:ln>
                            <a:solidFill>
                              <a:schemeClr val="bg1"/>
                            </a:solidFill>
                          </a:endParaRPr>
                        </a:p>
                      </a:txBody>
                      <a:tcPr>
                        <a:solidFill>
                          <a:schemeClr val="accent1"/>
                        </a:solidFill>
                      </a:tcPr>
                    </a:tc>
                    <a:tc>
                      <a:txBody>
                        <a:bodyPr/>
                        <a:lstStyle/>
                        <a:p>
                          <a:pPr/>
                          <a14:m>
                            <m:oMathPara xmlns:m="http://schemas.openxmlformats.org/officeDocument/2006/math">
                              <m:oMathParaPr>
                                <m:jc m:val="centerGroup"/>
                              </m:oMathParaPr>
                              <m:oMath xmlns:m="http://schemas.openxmlformats.org/officeDocument/2006/math">
                                <m:sSub>
                                  <m:sSubPr>
                                    <m:ctrlPr>
                                      <a:rPr lang="ru-RU" sz="1600" i="1" smtClean="0">
                                        <a:solidFill>
                                          <a:schemeClr val="bg1"/>
                                        </a:solidFill>
                                        <a:latin typeface="Cambria Math" panose="02040503050406030204" pitchFamily="18" charset="0"/>
                                      </a:rPr>
                                    </m:ctrlPr>
                                  </m:sSubPr>
                                  <m:e>
                                    <m:r>
                                      <a:rPr lang="en-US" sz="1600">
                                        <a:solidFill>
                                          <a:schemeClr val="bg1"/>
                                        </a:solidFill>
                                        <a:latin typeface="Cambria Math" panose="02040503050406030204" pitchFamily="18" charset="0"/>
                                      </a:rPr>
                                      <m:t>𝑍</m:t>
                                    </m:r>
                                  </m:e>
                                  <m:sub>
                                    <m:r>
                                      <a:rPr lang="ru-RU" sz="1600">
                                        <a:solidFill>
                                          <a:schemeClr val="bg1"/>
                                        </a:solidFill>
                                        <a:latin typeface="Cambria Math" panose="02040503050406030204" pitchFamily="18" charset="0"/>
                                      </a:rPr>
                                      <m:t>2</m:t>
                                    </m:r>
                                  </m:sub>
                                </m:sSub>
                              </m:oMath>
                            </m:oMathPara>
                          </a14:m>
                          <a:endParaRPr lang="ru-RU" sz="1600" b="0" dirty="0">
                            <a:ln>
                              <a:solidFill>
                                <a:sysClr val="windowText" lastClr="000000"/>
                              </a:solidFill>
                            </a:ln>
                            <a:solidFill>
                              <a:schemeClr val="bg1"/>
                            </a:solidFill>
                          </a:endParaRPr>
                        </a:p>
                      </a:txBody>
                      <a:tcPr>
                        <a:solidFill>
                          <a:schemeClr val="accent1"/>
                        </a:solidFill>
                      </a:tcPr>
                    </a:tc>
                    <a:tc vMerge="1">
                      <a:txBody>
                        <a:bodyPr/>
                        <a:lstStyle/>
                        <a:p>
                          <a:pPr algn="ctr"/>
                          <a:endParaRPr lang="ru-RU" dirty="0">
                            <a:ln>
                              <a:solidFill>
                                <a:sysClr val="windowText" lastClr="000000"/>
                              </a:solidFill>
                            </a:ln>
                            <a:solidFill>
                              <a:sysClr val="windowText" lastClr="000000"/>
                            </a:solidFill>
                          </a:endParaRPr>
                        </a:p>
                      </a:txBody>
                      <a:tcPr/>
                    </a:tc>
                    <a:extLst>
                      <a:ext uri="{0D108BD9-81ED-4DB2-BD59-A6C34878D82A}">
                        <a16:rowId xmlns:a16="http://schemas.microsoft.com/office/drawing/2014/main" val="1174928082"/>
                      </a:ext>
                    </a:extLst>
                  </a:tr>
                  <a:tr h="185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30000" dirty="0" smtClean="0"/>
                            <a:t>235</a:t>
                          </a:r>
                          <a:r>
                            <a:rPr lang="en-US" sz="1600" dirty="0" smtClean="0"/>
                            <a:t>U</a:t>
                          </a:r>
                          <a:r>
                            <a:rPr lang="ru-RU" sz="1600" dirty="0" smtClean="0"/>
                            <a:t>(</a:t>
                          </a:r>
                          <a:r>
                            <a:rPr lang="en-US" sz="1600" dirty="0" smtClean="0"/>
                            <a:t>n</a:t>
                          </a:r>
                          <a:r>
                            <a:rPr lang="ru-RU" sz="1600" dirty="0" smtClean="0"/>
                            <a:t>,</a:t>
                          </a:r>
                          <a:r>
                            <a:rPr lang="en-US" sz="1600" dirty="0" smtClean="0"/>
                            <a:t>f</a:t>
                          </a:r>
                          <a:r>
                            <a:rPr lang="ru-RU" sz="1600" dirty="0" smtClean="0"/>
                            <a:t>)</a:t>
                          </a:r>
                          <a:endParaRPr lang="ru-RU" sz="1600" dirty="0" smtClean="0">
                            <a:ln>
                              <a:solidFill>
                                <a:sysClr val="windowText" lastClr="000000"/>
                              </a:solidFill>
                            </a:ln>
                            <a:solidFill>
                              <a:sysClr val="windowText" lastClr="00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ru-RU" sz="1600" smtClean="0">
                                    <a:latin typeface="Cambria Math" panose="02040503050406030204" pitchFamily="18" charset="0"/>
                                  </a:rPr>
                                  <m:t>38</m:t>
                                </m:r>
                              </m:oMath>
                            </m:oMathPara>
                          </a14:m>
                          <a:endParaRPr lang="ru-RU" sz="1600" dirty="0">
                            <a:ln>
                              <a:solidFill>
                                <a:sysClr val="windowText" lastClr="000000"/>
                              </a:solidFill>
                            </a:ln>
                            <a:solidFill>
                              <a:sysClr val="windowText" lastClr="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ru-RU" sz="1600" smtClean="0">
                                  <a:latin typeface="Cambria Math" panose="02040503050406030204" pitchFamily="18" charset="0"/>
                                </a:rPr>
                                <m:t>54</m:t>
                              </m:r>
                            </m:oMath>
                          </a14:m>
                          <a:r>
                            <a:rPr lang="ru-RU" sz="1600" dirty="0"/>
                            <a:t> </a:t>
                          </a:r>
                          <a:endParaRPr lang="ru-RU" sz="1600" dirty="0">
                            <a:ln>
                              <a:solidFill>
                                <a:sysClr val="windowText" lastClr="000000"/>
                              </a:solidFill>
                            </a:ln>
                            <a:solidFill>
                              <a:sysClr val="windowText" lastClr="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ru-RU" sz="1600" smtClean="0">
                                  <a:latin typeface="Cambria Math" panose="02040503050406030204" pitchFamily="18" charset="0"/>
                                </a:rPr>
                                <m:t>≈</m:t>
                              </m:r>
                              <m:r>
                                <a:rPr lang="ru-RU" sz="1600">
                                  <a:latin typeface="Cambria Math" panose="02040503050406030204" pitchFamily="18" charset="0"/>
                                </a:rPr>
                                <m:t>1.35</m:t>
                              </m:r>
                            </m:oMath>
                          </a14:m>
                          <a:r>
                            <a:rPr lang="ru-RU" sz="1600" dirty="0"/>
                            <a:t> </a:t>
                          </a:r>
                          <a:endParaRPr lang="ru-RU" sz="1600" dirty="0">
                            <a:ln>
                              <a:solidFill>
                                <a:sysClr val="windowText" lastClr="000000"/>
                              </a:solidFill>
                            </a:ln>
                            <a:solidFill>
                              <a:sysClr val="windowText" lastClr="000000"/>
                            </a:solidFill>
                          </a:endParaRPr>
                        </a:p>
                      </a:txBody>
                      <a:tcPr/>
                    </a:tc>
                    <a:extLst>
                      <a:ext uri="{0D108BD9-81ED-4DB2-BD59-A6C34878D82A}">
                        <a16:rowId xmlns:a16="http://schemas.microsoft.com/office/drawing/2014/main" val="4045393864"/>
                      </a:ext>
                    </a:extLst>
                  </a:tr>
                  <a:tr h="1854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30000" dirty="0" smtClean="0"/>
                            <a:t>252</a:t>
                          </a:r>
                          <a:r>
                            <a:rPr lang="en-US" sz="1600" dirty="0" err="1" smtClean="0"/>
                            <a:t>Cf</a:t>
                          </a:r>
                          <a:r>
                            <a:rPr lang="ru-RU" sz="1600" dirty="0" smtClean="0"/>
                            <a:t>(</a:t>
                          </a:r>
                          <a:r>
                            <a:rPr lang="en-US" sz="1600" dirty="0" smtClean="0"/>
                            <a:t>sf</a:t>
                          </a:r>
                          <a:r>
                            <a:rPr lang="ru-RU" sz="1600" dirty="0" smtClean="0"/>
                            <a:t>)</a:t>
                          </a:r>
                          <a:endParaRPr lang="ru-RU" sz="1600" dirty="0" smtClean="0">
                            <a:ln>
                              <a:solidFill>
                                <a:sysClr val="windowText" lastClr="000000"/>
                              </a:solidFill>
                            </a:ln>
                            <a:solidFill>
                              <a:sysClr val="windowText" lastClr="00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ru-RU" sz="1600" smtClean="0">
                                    <a:latin typeface="Cambria Math" panose="02040503050406030204" pitchFamily="18" charset="0"/>
                                  </a:rPr>
                                  <m:t>42</m:t>
                                </m:r>
                              </m:oMath>
                            </m:oMathPara>
                          </a14:m>
                          <a:endParaRPr lang="ru-RU" sz="1600" dirty="0">
                            <a:ln>
                              <a:solidFill>
                                <a:sysClr val="windowText" lastClr="000000"/>
                              </a:solidFill>
                            </a:ln>
                            <a:solidFill>
                              <a:sysClr val="windowText" lastClr="000000"/>
                            </a:solidFill>
                          </a:endParaRPr>
                        </a:p>
                      </a:txBody>
                      <a:tcPr/>
                    </a:tc>
                    <a:tc>
                      <a:txBody>
                        <a:bodyPr/>
                        <a:lstStyle/>
                        <a:p>
                          <a:pPr/>
                          <a14:m>
                            <m:oMathPara xmlns:m="http://schemas.openxmlformats.org/officeDocument/2006/math">
                              <m:oMathParaPr>
                                <m:jc m:val="centerGroup"/>
                              </m:oMathParaPr>
                              <m:oMath xmlns:m="http://schemas.openxmlformats.org/officeDocument/2006/math">
                                <m:r>
                                  <a:rPr lang="ru-RU" sz="1600" smtClean="0">
                                    <a:latin typeface="Cambria Math" panose="02040503050406030204" pitchFamily="18" charset="0"/>
                                  </a:rPr>
                                  <m:t>56</m:t>
                                </m:r>
                              </m:oMath>
                            </m:oMathPara>
                          </a14:m>
                          <a:endParaRPr lang="ru-RU" sz="1600" dirty="0">
                            <a:ln>
                              <a:solidFill>
                                <a:sysClr val="windowText" lastClr="000000"/>
                              </a:solidFill>
                            </a:ln>
                            <a:solidFill>
                              <a:sysClr val="windowText" lastClr="00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ru-RU" sz="1600" smtClean="0">
                                  <a:latin typeface="Cambria Math" panose="02040503050406030204" pitchFamily="18" charset="0"/>
                                </a:rPr>
                                <m:t>≈</m:t>
                              </m:r>
                              <m:r>
                                <a:rPr lang="ru-RU" sz="1600">
                                  <a:latin typeface="Cambria Math" panose="02040503050406030204" pitchFamily="18" charset="0"/>
                                </a:rPr>
                                <m:t>1.2</m:t>
                              </m:r>
                            </m:oMath>
                          </a14:m>
                          <a:r>
                            <a:rPr lang="ru-RU" sz="1600" dirty="0"/>
                            <a:t> </a:t>
                          </a:r>
                          <a:endParaRPr lang="ru-RU" sz="1600" dirty="0">
                            <a:ln>
                              <a:solidFill>
                                <a:sysClr val="windowText" lastClr="000000"/>
                              </a:solidFill>
                            </a:ln>
                            <a:solidFill>
                              <a:sysClr val="windowText" lastClr="000000"/>
                            </a:solidFill>
                          </a:endParaRPr>
                        </a:p>
                      </a:txBody>
                      <a:tcPr/>
                    </a:tc>
                    <a:extLst>
                      <a:ext uri="{0D108BD9-81ED-4DB2-BD59-A6C34878D82A}">
                        <a16:rowId xmlns:a16="http://schemas.microsoft.com/office/drawing/2014/main" val="3603397080"/>
                      </a:ext>
                    </a:extLst>
                  </a:tr>
                </a:tbl>
              </a:graphicData>
            </a:graphic>
          </p:graphicFrame>
        </mc:Choice>
        <mc:Fallback xmlns="">
          <p:graphicFrame>
            <p:nvGraphicFramePr>
              <p:cNvPr id="6" name="Таблица 5"/>
              <p:cNvGraphicFramePr>
                <a:graphicFrameLocks noGrp="1"/>
              </p:cNvGraphicFramePr>
              <p:nvPr>
                <p:extLst>
                  <p:ext uri="{D42A27DB-BD31-4B8C-83A1-F6EECF244321}">
                    <p14:modId xmlns:p14="http://schemas.microsoft.com/office/powerpoint/2010/main" val="144229612"/>
                  </p:ext>
                </p:extLst>
              </p:nvPr>
            </p:nvGraphicFramePr>
            <p:xfrm>
              <a:off x="7343192" y="4655543"/>
              <a:ext cx="3452325" cy="1341120"/>
            </p:xfrm>
            <a:graphic>
              <a:graphicData uri="http://schemas.openxmlformats.org/drawingml/2006/table">
                <a:tbl>
                  <a:tblPr firstRow="1" bandRow="1">
                    <a:tableStyleId>{5C22544A-7EE6-4342-B048-85BDC9FD1C3A}</a:tableStyleId>
                  </a:tblPr>
                  <a:tblGrid>
                    <a:gridCol w="1024476">
                      <a:extLst>
                        <a:ext uri="{9D8B030D-6E8A-4147-A177-3AD203B41FA5}">
                          <a16:colId xmlns:a16="http://schemas.microsoft.com/office/drawing/2014/main" val="1185876208"/>
                        </a:ext>
                      </a:extLst>
                    </a:gridCol>
                    <a:gridCol w="693656">
                      <a:extLst>
                        <a:ext uri="{9D8B030D-6E8A-4147-A177-3AD203B41FA5}">
                          <a16:colId xmlns:a16="http://schemas.microsoft.com/office/drawing/2014/main" val="2068004688"/>
                        </a:ext>
                      </a:extLst>
                    </a:gridCol>
                    <a:gridCol w="693656">
                      <a:extLst>
                        <a:ext uri="{9D8B030D-6E8A-4147-A177-3AD203B41FA5}">
                          <a16:colId xmlns:a16="http://schemas.microsoft.com/office/drawing/2014/main" val="3965451143"/>
                        </a:ext>
                      </a:extLst>
                    </a:gridCol>
                    <a:gridCol w="1040537">
                      <a:extLst>
                        <a:ext uri="{9D8B030D-6E8A-4147-A177-3AD203B41FA5}">
                          <a16:colId xmlns:a16="http://schemas.microsoft.com/office/drawing/2014/main" val="2058075461"/>
                        </a:ext>
                      </a:extLst>
                    </a:gridCol>
                  </a:tblGrid>
                  <a:tr h="335280">
                    <a:tc rowSpan="2">
                      <a:txBody>
                        <a:bodyPr/>
                        <a:lstStyle/>
                        <a:p>
                          <a:pPr algn="ctr">
                            <a:spcBef>
                              <a:spcPts val="1200"/>
                            </a:spcBef>
                          </a:pPr>
                          <a:r>
                            <a:rPr lang="en-US" sz="1600" dirty="0" smtClean="0">
                              <a:effectLst/>
                            </a:rPr>
                            <a:t>Nucleus</a:t>
                          </a:r>
                          <a:endParaRPr lang="ru-RU" sz="1600" b="0" dirty="0">
                            <a:ln>
                              <a:solidFill>
                                <a:sysClr val="windowText" lastClr="000000"/>
                              </a:solidFill>
                            </a:ln>
                            <a:solidFill>
                              <a:sysClr val="windowText" lastClr="000000"/>
                            </a:solidFill>
                          </a:endParaRPr>
                        </a:p>
                      </a:txBody>
                      <a:tcPr anchor="ctr"/>
                    </a:tc>
                    <a:tc gridSpan="2">
                      <a:txBody>
                        <a:bodyPr/>
                        <a:lstStyle/>
                        <a:p>
                          <a:pPr algn="ctr"/>
                          <a:r>
                            <a:rPr lang="en-US" sz="1600" dirty="0" smtClean="0">
                              <a:effectLst/>
                            </a:rPr>
                            <a:t>Fragments</a:t>
                          </a:r>
                          <a:endParaRPr lang="ru-RU" sz="1600" b="0" dirty="0">
                            <a:ln>
                              <a:solidFill>
                                <a:sysClr val="windowText" lastClr="000000"/>
                              </a:solidFill>
                            </a:ln>
                            <a:solidFill>
                              <a:sysClr val="windowText" lastClr="000000"/>
                            </a:solidFill>
                          </a:endParaRPr>
                        </a:p>
                      </a:txBody>
                      <a:tcPr/>
                    </a:tc>
                    <a:tc hMerge="1">
                      <a:txBody>
                        <a:bodyPr/>
                        <a:lstStyle/>
                        <a:p>
                          <a:endParaRPr lang="ru-RU" dirty="0">
                            <a:ln>
                              <a:solidFill>
                                <a:sysClr val="windowText" lastClr="000000"/>
                              </a:solidFill>
                            </a:ln>
                            <a:solidFill>
                              <a:sysClr val="windowText" lastClr="000000"/>
                            </a:solidFill>
                          </a:endParaRPr>
                        </a:p>
                      </a:txBody>
                      <a:tcPr/>
                    </a:tc>
                    <a:tc rowSpan="2">
                      <a:txBody>
                        <a:bodyPr/>
                        <a:lstStyle/>
                        <a:p>
                          <a:endParaRPr lang="ru-RU"/>
                        </a:p>
                      </a:txBody>
                      <a:tcPr anchor="ctr">
                        <a:blipFill>
                          <a:blip r:embed="rId3"/>
                          <a:stretch>
                            <a:fillRect l="-232164" t="-1802" r="-2924" b="-110811"/>
                          </a:stretch>
                        </a:blipFill>
                      </a:tcPr>
                    </a:tc>
                    <a:extLst>
                      <a:ext uri="{0D108BD9-81ED-4DB2-BD59-A6C34878D82A}">
                        <a16:rowId xmlns:a16="http://schemas.microsoft.com/office/drawing/2014/main" val="1766715342"/>
                      </a:ext>
                    </a:extLst>
                  </a:tr>
                  <a:tr h="335280">
                    <a:tc vMerge="1">
                      <a:txBody>
                        <a:bodyPr/>
                        <a:lstStyle/>
                        <a:p>
                          <a:endParaRPr lang="ru-RU" dirty="0">
                            <a:ln>
                              <a:solidFill>
                                <a:sysClr val="windowText" lastClr="000000"/>
                              </a:solidFill>
                            </a:ln>
                            <a:solidFill>
                              <a:sysClr val="windowText" lastClr="000000"/>
                            </a:solidFill>
                          </a:endParaRPr>
                        </a:p>
                      </a:txBody>
                      <a:tcPr/>
                    </a:tc>
                    <a:tc>
                      <a:txBody>
                        <a:bodyPr/>
                        <a:lstStyle/>
                        <a:p>
                          <a:endParaRPr lang="ru-RU"/>
                        </a:p>
                      </a:txBody>
                      <a:tcPr>
                        <a:blipFill>
                          <a:blip r:embed="rId3"/>
                          <a:stretch>
                            <a:fillRect l="-148246" t="-101786" r="-254386" b="-219643"/>
                          </a:stretch>
                        </a:blipFill>
                      </a:tcPr>
                    </a:tc>
                    <a:tc>
                      <a:txBody>
                        <a:bodyPr/>
                        <a:lstStyle/>
                        <a:p>
                          <a:endParaRPr lang="ru-RU"/>
                        </a:p>
                      </a:txBody>
                      <a:tcPr>
                        <a:blipFill>
                          <a:blip r:embed="rId3"/>
                          <a:stretch>
                            <a:fillRect l="-248246" t="-101786" r="-154386" b="-219643"/>
                          </a:stretch>
                        </a:blipFill>
                      </a:tcPr>
                    </a:tc>
                    <a:tc vMerge="1">
                      <a:txBody>
                        <a:bodyPr/>
                        <a:lstStyle/>
                        <a:p>
                          <a:pPr algn="ctr"/>
                          <a:endParaRPr lang="ru-RU" dirty="0">
                            <a:ln>
                              <a:solidFill>
                                <a:sysClr val="windowText" lastClr="000000"/>
                              </a:solidFill>
                            </a:ln>
                            <a:solidFill>
                              <a:sysClr val="windowText" lastClr="000000"/>
                            </a:solidFill>
                          </a:endParaRPr>
                        </a:p>
                      </a:txBody>
                      <a:tcPr/>
                    </a:tc>
                    <a:extLst>
                      <a:ext uri="{0D108BD9-81ED-4DB2-BD59-A6C34878D82A}">
                        <a16:rowId xmlns:a16="http://schemas.microsoft.com/office/drawing/2014/main" val="1174928082"/>
                      </a:ext>
                    </a:extLst>
                  </a:tr>
                  <a:tr h="335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30000" dirty="0" smtClean="0"/>
                            <a:t>235</a:t>
                          </a:r>
                          <a:r>
                            <a:rPr lang="en-US" sz="1600" dirty="0" smtClean="0"/>
                            <a:t>U</a:t>
                          </a:r>
                          <a:r>
                            <a:rPr lang="ru-RU" sz="1600" dirty="0" smtClean="0"/>
                            <a:t>(</a:t>
                          </a:r>
                          <a:r>
                            <a:rPr lang="en-US" sz="1600" dirty="0" smtClean="0"/>
                            <a:t>n</a:t>
                          </a:r>
                          <a:r>
                            <a:rPr lang="ru-RU" sz="1600" dirty="0" smtClean="0"/>
                            <a:t>,</a:t>
                          </a:r>
                          <a:r>
                            <a:rPr lang="en-US" sz="1600" dirty="0" smtClean="0"/>
                            <a:t>f</a:t>
                          </a:r>
                          <a:r>
                            <a:rPr lang="ru-RU" sz="1600" dirty="0" smtClean="0"/>
                            <a:t>)</a:t>
                          </a:r>
                          <a:endParaRPr lang="ru-RU" sz="1600" dirty="0" smtClean="0">
                            <a:ln>
                              <a:solidFill>
                                <a:sysClr val="windowText" lastClr="000000"/>
                              </a:solidFill>
                            </a:ln>
                            <a:solidFill>
                              <a:sysClr val="windowText" lastClr="000000"/>
                            </a:solidFill>
                          </a:endParaRPr>
                        </a:p>
                      </a:txBody>
                      <a:tcPr/>
                    </a:tc>
                    <a:tc>
                      <a:txBody>
                        <a:bodyPr/>
                        <a:lstStyle/>
                        <a:p>
                          <a:endParaRPr lang="ru-RU"/>
                        </a:p>
                      </a:txBody>
                      <a:tcPr>
                        <a:blipFill>
                          <a:blip r:embed="rId3"/>
                          <a:stretch>
                            <a:fillRect l="-148246" t="-205455" r="-254386" b="-123636"/>
                          </a:stretch>
                        </a:blipFill>
                      </a:tcPr>
                    </a:tc>
                    <a:tc>
                      <a:txBody>
                        <a:bodyPr/>
                        <a:lstStyle/>
                        <a:p>
                          <a:endParaRPr lang="ru-RU"/>
                        </a:p>
                      </a:txBody>
                      <a:tcPr>
                        <a:blipFill>
                          <a:blip r:embed="rId3"/>
                          <a:stretch>
                            <a:fillRect l="-248246" t="-205455" r="-154386" b="-123636"/>
                          </a:stretch>
                        </a:blipFill>
                      </a:tcPr>
                    </a:tc>
                    <a:tc>
                      <a:txBody>
                        <a:bodyPr/>
                        <a:lstStyle/>
                        <a:p>
                          <a:endParaRPr lang="ru-RU"/>
                        </a:p>
                      </a:txBody>
                      <a:tcPr>
                        <a:blipFill>
                          <a:blip r:embed="rId3"/>
                          <a:stretch>
                            <a:fillRect l="-232164" t="-205455" r="-2924" b="-123636"/>
                          </a:stretch>
                        </a:blipFill>
                      </a:tcPr>
                    </a:tc>
                    <a:extLst>
                      <a:ext uri="{0D108BD9-81ED-4DB2-BD59-A6C34878D82A}">
                        <a16:rowId xmlns:a16="http://schemas.microsoft.com/office/drawing/2014/main" val="4045393864"/>
                      </a:ext>
                    </a:extLst>
                  </a:tr>
                  <a:tr h="335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aseline="30000" dirty="0" smtClean="0"/>
                            <a:t>252</a:t>
                          </a:r>
                          <a:r>
                            <a:rPr lang="en-US" sz="1600" dirty="0" err="1" smtClean="0"/>
                            <a:t>Cf</a:t>
                          </a:r>
                          <a:r>
                            <a:rPr lang="ru-RU" sz="1600" dirty="0" smtClean="0"/>
                            <a:t>(</a:t>
                          </a:r>
                          <a:r>
                            <a:rPr lang="en-US" sz="1600" dirty="0" smtClean="0"/>
                            <a:t>sf</a:t>
                          </a:r>
                          <a:r>
                            <a:rPr lang="ru-RU" sz="1600" dirty="0" smtClean="0"/>
                            <a:t>)</a:t>
                          </a:r>
                          <a:endParaRPr lang="ru-RU" sz="1600" dirty="0" smtClean="0">
                            <a:ln>
                              <a:solidFill>
                                <a:sysClr val="windowText" lastClr="000000"/>
                              </a:solidFill>
                            </a:ln>
                            <a:solidFill>
                              <a:sysClr val="windowText" lastClr="000000"/>
                            </a:solidFill>
                          </a:endParaRPr>
                        </a:p>
                      </a:txBody>
                      <a:tcPr/>
                    </a:tc>
                    <a:tc>
                      <a:txBody>
                        <a:bodyPr/>
                        <a:lstStyle/>
                        <a:p>
                          <a:endParaRPr lang="ru-RU"/>
                        </a:p>
                      </a:txBody>
                      <a:tcPr>
                        <a:blipFill>
                          <a:blip r:embed="rId3"/>
                          <a:stretch>
                            <a:fillRect l="-148246" t="-305455" r="-254386" b="-23636"/>
                          </a:stretch>
                        </a:blipFill>
                      </a:tcPr>
                    </a:tc>
                    <a:tc>
                      <a:txBody>
                        <a:bodyPr/>
                        <a:lstStyle/>
                        <a:p>
                          <a:endParaRPr lang="ru-RU"/>
                        </a:p>
                      </a:txBody>
                      <a:tcPr>
                        <a:blipFill>
                          <a:blip r:embed="rId3"/>
                          <a:stretch>
                            <a:fillRect l="-248246" t="-305455" r="-154386" b="-23636"/>
                          </a:stretch>
                        </a:blipFill>
                      </a:tcPr>
                    </a:tc>
                    <a:tc>
                      <a:txBody>
                        <a:bodyPr/>
                        <a:lstStyle/>
                        <a:p>
                          <a:endParaRPr lang="ru-RU"/>
                        </a:p>
                      </a:txBody>
                      <a:tcPr>
                        <a:blipFill>
                          <a:blip r:embed="rId3"/>
                          <a:stretch>
                            <a:fillRect l="-232164" t="-305455" r="-2924" b="-23636"/>
                          </a:stretch>
                        </a:blipFill>
                      </a:tcPr>
                    </a:tc>
                    <a:extLst>
                      <a:ext uri="{0D108BD9-81ED-4DB2-BD59-A6C34878D82A}">
                        <a16:rowId xmlns:a16="http://schemas.microsoft.com/office/drawing/2014/main" val="3603397080"/>
                      </a:ext>
                    </a:extLst>
                  </a:tr>
                </a:tbl>
              </a:graphicData>
            </a:graphic>
          </p:graphicFrame>
        </mc:Fallback>
      </mc:AlternateContent>
      <p:sp>
        <p:nvSpPr>
          <p:cNvPr id="7" name="Прямоугольник 6"/>
          <p:cNvSpPr/>
          <p:nvPr/>
        </p:nvSpPr>
        <p:spPr>
          <a:xfrm>
            <a:off x="496078" y="6215274"/>
            <a:ext cx="9119118" cy="438582"/>
          </a:xfrm>
          <a:prstGeom prst="rect">
            <a:avLst/>
          </a:prstGeom>
        </p:spPr>
        <p:txBody>
          <a:bodyPr wrap="square">
            <a:spAutoFit/>
          </a:bodyPr>
          <a:lstStyle/>
          <a:p>
            <a:pPr lvl="0">
              <a:lnSpc>
                <a:spcPct val="125000"/>
              </a:lnSpc>
              <a:spcAft>
                <a:spcPts val="0"/>
              </a:spcAft>
            </a:pPr>
            <a:r>
              <a:rPr lang="en-US" dirty="0" smtClean="0">
                <a:solidFill>
                  <a:srgbClr val="C00000"/>
                </a:solidFill>
                <a:ea typeface="Times New Roman" panose="02020603050405020304" pitchFamily="18" charset="0"/>
                <a:cs typeface="Times New Roman" panose="02020603050405020304" pitchFamily="18" charset="0"/>
              </a:rPr>
              <a:t>[1] </a:t>
            </a:r>
            <a:r>
              <a:rPr lang="ru-RU" dirty="0" err="1" smtClean="0">
                <a:solidFill>
                  <a:srgbClr val="C00000"/>
                </a:solidFill>
                <a:ea typeface="Times New Roman" panose="02020603050405020304" pitchFamily="18" charset="0"/>
                <a:cs typeface="Times New Roman" panose="02020603050405020304" pitchFamily="18" charset="0"/>
              </a:rPr>
              <a:t>Davies</a:t>
            </a:r>
            <a:r>
              <a:rPr lang="ru-RU" dirty="0" smtClean="0">
                <a:solidFill>
                  <a:srgbClr val="C00000"/>
                </a:solidFill>
                <a:ea typeface="Times New Roman" panose="02020603050405020304" pitchFamily="18" charset="0"/>
                <a:cs typeface="Times New Roman" panose="02020603050405020304" pitchFamily="18" charset="0"/>
              </a:rPr>
              <a:t> K.T.R.</a:t>
            </a:r>
            <a:r>
              <a:rPr lang="en-US" dirty="0" smtClean="0">
                <a:solidFill>
                  <a:srgbClr val="C00000"/>
                </a:solidFill>
                <a:ea typeface="Times New Roman" panose="02020603050405020304" pitchFamily="18" charset="0"/>
                <a:cs typeface="Times New Roman" panose="02020603050405020304" pitchFamily="18" charset="0"/>
              </a:rPr>
              <a:t> et al. </a:t>
            </a:r>
            <a:r>
              <a:rPr lang="ru-RU" dirty="0" err="1" smtClean="0">
                <a:solidFill>
                  <a:srgbClr val="C00000"/>
                </a:solidFill>
                <a:ea typeface="Times New Roman" panose="02020603050405020304" pitchFamily="18" charset="0"/>
                <a:cs typeface="Times New Roman" panose="02020603050405020304" pitchFamily="18" charset="0"/>
              </a:rPr>
              <a:t>Phys</a:t>
            </a:r>
            <a:r>
              <a:rPr lang="en-US" dirty="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 </a:t>
            </a:r>
            <a:r>
              <a:rPr lang="ru-RU" dirty="0" err="1" smtClean="0">
                <a:solidFill>
                  <a:srgbClr val="C00000"/>
                </a:solidFill>
                <a:ea typeface="Times New Roman" panose="02020603050405020304" pitchFamily="18" charset="0"/>
                <a:cs typeface="Times New Roman" panose="02020603050405020304" pitchFamily="18" charset="0"/>
              </a:rPr>
              <a:t>Rev</a:t>
            </a:r>
            <a:r>
              <a:rPr lang="en-US" dirty="0" smtClean="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 </a:t>
            </a:r>
            <a:r>
              <a:rPr lang="ru-RU" dirty="0">
                <a:solidFill>
                  <a:srgbClr val="C00000"/>
                </a:solidFill>
                <a:ea typeface="Times New Roman" panose="02020603050405020304" pitchFamily="18" charset="0"/>
                <a:cs typeface="Times New Roman" panose="02020603050405020304" pitchFamily="18" charset="0"/>
              </a:rPr>
              <a:t>C. </a:t>
            </a:r>
            <a:r>
              <a:rPr lang="ru-RU" b="1" dirty="0" smtClean="0">
                <a:solidFill>
                  <a:srgbClr val="C00000"/>
                </a:solidFill>
                <a:ea typeface="Times New Roman" panose="02020603050405020304" pitchFamily="18" charset="0"/>
                <a:cs typeface="Times New Roman" panose="02020603050405020304" pitchFamily="18" charset="0"/>
              </a:rPr>
              <a:t>16</a:t>
            </a:r>
            <a:r>
              <a:rPr lang="ru-RU" dirty="0" smtClean="0">
                <a:solidFill>
                  <a:srgbClr val="C00000"/>
                </a:solidFill>
                <a:ea typeface="Times New Roman" panose="02020603050405020304" pitchFamily="18" charset="0"/>
                <a:cs typeface="Times New Roman" panose="02020603050405020304" pitchFamily="18" charset="0"/>
              </a:rPr>
              <a:t>. № 5. 1890 </a:t>
            </a:r>
            <a:r>
              <a:rPr lang="en-US" dirty="0" smtClean="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1977</a:t>
            </a:r>
            <a:r>
              <a:rPr lang="en-US" dirty="0" smtClean="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 </a:t>
            </a:r>
            <a:endParaRPr lang="ru-RU" sz="1600" dirty="0">
              <a:solidFill>
                <a:srgbClr val="C00000"/>
              </a:solidFill>
              <a:effectLst/>
              <a:ea typeface="Calibri" panose="020F0502020204030204" pitchFamily="34" charset="0"/>
              <a:cs typeface="Times New Roman" panose="02020603050405020304" pitchFamily="18" charset="0"/>
            </a:endParaRPr>
          </a:p>
        </p:txBody>
      </p:sp>
      <p:sp>
        <p:nvSpPr>
          <p:cNvPr id="4" name="Скругленный прямоугольник 3"/>
          <p:cNvSpPr/>
          <p:nvPr/>
        </p:nvSpPr>
        <p:spPr>
          <a:xfrm>
            <a:off x="496078" y="4783030"/>
            <a:ext cx="5484845" cy="1251406"/>
          </a:xfrm>
          <a:prstGeom prst="roundRect">
            <a:avLst/>
          </a:prstGeom>
          <a:solidFill>
            <a:srgbClr val="FFCCCC"/>
          </a:solidFill>
          <a:ln w="22225">
            <a:solidFill>
              <a:srgbClr val="FF0000"/>
            </a:solidFill>
          </a:ln>
        </p:spPr>
        <p:txBody>
          <a:bodyPr wrap="square">
            <a:spAutoFit/>
          </a:bodyPr>
          <a:lstStyle/>
          <a:p>
            <a:pPr indent="450215" algn="just">
              <a:lnSpc>
                <a:spcPct val="125000"/>
              </a:lnSpc>
            </a:pPr>
            <a:r>
              <a:rPr lang="en-US" b="1" dirty="0" smtClean="0">
                <a:solidFill>
                  <a:srgbClr val="FF0000"/>
                </a:solidFill>
              </a:rPr>
              <a:t>Disadvantages</a:t>
            </a:r>
            <a:r>
              <a:rPr lang="en-US" dirty="0" smtClean="0"/>
              <a:t> </a:t>
            </a:r>
            <a:r>
              <a:rPr lang="en-US" dirty="0"/>
              <a:t>of the model: </a:t>
            </a:r>
            <a:r>
              <a:rPr lang="en-US" dirty="0" err="1" smtClean="0"/>
              <a:t>prefragments</a:t>
            </a:r>
            <a:r>
              <a:rPr lang="en-US" dirty="0" smtClean="0"/>
              <a:t> </a:t>
            </a:r>
            <a:r>
              <a:rPr lang="en-US" dirty="0"/>
              <a:t>are represented as spherical objects, microscopic effects are not taken into account.</a:t>
            </a:r>
            <a:endParaRPr lang="ru-RU"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1" y="6424711"/>
            <a:ext cx="11989837" cy="369332"/>
          </a:xfrm>
          <a:prstGeom prst="rect">
            <a:avLst/>
          </a:prstGeom>
          <a:noFill/>
        </p:spPr>
        <p:txBody>
          <a:bodyPr wrap="square" rtlCol="0">
            <a:spAutoFit/>
          </a:bodyPr>
          <a:lstStyle/>
          <a:p>
            <a:pPr algn="r"/>
            <a:r>
              <a:rPr lang="en-US" dirty="0" smtClean="0"/>
              <a:t>3</a:t>
            </a:r>
            <a:endParaRPr lang="ru-RU" dirty="0"/>
          </a:p>
        </p:txBody>
      </p:sp>
    </p:spTree>
    <p:extLst>
      <p:ext uri="{BB962C8B-B14F-4D97-AF65-F5344CB8AC3E}">
        <p14:creationId xmlns:p14="http://schemas.microsoft.com/office/powerpoint/2010/main" val="3839906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729" y="180068"/>
            <a:ext cx="11854542" cy="1325563"/>
          </a:xfrm>
        </p:spPr>
        <p:txBody>
          <a:bodyPr>
            <a:normAutofit/>
          </a:bodyPr>
          <a:lstStyle/>
          <a:p>
            <a:pPr algn="ctr"/>
            <a:r>
              <a:rPr lang="en-US" sz="2800" dirty="0">
                <a:solidFill>
                  <a:srgbClr val="002060"/>
                </a:solidFill>
                <a:latin typeface="Arial Black" panose="020B0A04020102020204" pitchFamily="34" charset="0"/>
              </a:rPr>
              <a:t>The estimation of the neck radius within </a:t>
            </a:r>
            <a:r>
              <a:rPr lang="en-US" sz="2800" dirty="0" smtClean="0">
                <a:solidFill>
                  <a:srgbClr val="002060"/>
                </a:solidFill>
                <a:latin typeface="Arial Black" panose="020B0A04020102020204" pitchFamily="34" charset="0"/>
              </a:rPr>
              <a:t>the </a:t>
            </a:r>
            <a:br>
              <a:rPr lang="en-US" sz="2800" dirty="0" smtClean="0">
                <a:solidFill>
                  <a:srgbClr val="002060"/>
                </a:solidFill>
                <a:latin typeface="Arial Black" panose="020B0A04020102020204" pitchFamily="34" charset="0"/>
              </a:rPr>
            </a:br>
            <a:r>
              <a:rPr lang="en-US" sz="2800" dirty="0" smtClean="0">
                <a:solidFill>
                  <a:srgbClr val="002060"/>
                </a:solidFill>
                <a:latin typeface="Arial Black" panose="020B0A04020102020204" pitchFamily="34" charset="0"/>
              </a:rPr>
              <a:t>framework of classical </a:t>
            </a:r>
            <a:r>
              <a:rPr lang="en-US" sz="2800" dirty="0">
                <a:solidFill>
                  <a:srgbClr val="002060"/>
                </a:solidFill>
                <a:latin typeface="Arial Black" panose="020B0A04020102020204" pitchFamily="34" charset="0"/>
              </a:rPr>
              <a:t>approach</a:t>
            </a:r>
            <a:endParaRPr lang="ru-RU" sz="2800" dirty="0"/>
          </a:p>
        </p:txBody>
      </p:sp>
      <p:sp>
        <p:nvSpPr>
          <p:cNvPr id="7" name="Прямоугольник 6"/>
          <p:cNvSpPr/>
          <p:nvPr/>
        </p:nvSpPr>
        <p:spPr>
          <a:xfrm>
            <a:off x="791547" y="1606417"/>
            <a:ext cx="10608906" cy="3272691"/>
          </a:xfrm>
          <a:prstGeom prst="rect">
            <a:avLst/>
          </a:prstGeom>
        </p:spPr>
        <p:txBody>
          <a:bodyPr wrap="square">
            <a:spAutoFit/>
          </a:bodyPr>
          <a:lstStyle/>
          <a:p>
            <a:pPr indent="450215" algn="just">
              <a:lnSpc>
                <a:spcPct val="125000"/>
              </a:lnSpc>
              <a:spcAft>
                <a:spcPts val="800"/>
              </a:spcAft>
            </a:pPr>
            <a:r>
              <a:rPr lang="en-US" sz="2000" dirty="0"/>
              <a:t>In </a:t>
            </a:r>
            <a:r>
              <a:rPr lang="en-US" sz="2000" dirty="0" smtClean="0">
                <a:solidFill>
                  <a:srgbClr val="C00000"/>
                </a:solidFill>
              </a:rPr>
              <a:t>[1]</a:t>
            </a:r>
            <a:r>
              <a:rPr lang="en-US" sz="2000" dirty="0" smtClean="0"/>
              <a:t>, </a:t>
            </a:r>
            <a:r>
              <a:rPr lang="en-US" sz="2000" dirty="0"/>
              <a:t>a more realistic calculation method is proposed, where the system is mentally divided into two parts according to the minimum radius of the neck, after which the forces are calculated by differentiating the energy of the Coulomb and nuclear interactions by the distance between the centers of mass with the shape of the </a:t>
            </a:r>
            <a:r>
              <a:rPr lang="en-US" sz="2000" dirty="0" err="1"/>
              <a:t>prefragments</a:t>
            </a:r>
            <a:r>
              <a:rPr lang="en-US" sz="2000" dirty="0"/>
              <a:t> unchanged. The interaction energies are determined by integrating the Coulomb interaction and the effective Yukawa two-nucleon interaction for each of the fission </a:t>
            </a:r>
            <a:r>
              <a:rPr lang="en-US" sz="2000" dirty="0" err="1"/>
              <a:t>prefragments</a:t>
            </a:r>
            <a:r>
              <a:rPr lang="en-US" sz="2000" dirty="0" smtClean="0"/>
              <a:t>.</a:t>
            </a:r>
          </a:p>
          <a:p>
            <a:pPr indent="450215" algn="just">
              <a:lnSpc>
                <a:spcPct val="125000"/>
              </a:lnSpc>
              <a:spcAft>
                <a:spcPts val="800"/>
              </a:spcAft>
            </a:pPr>
            <a:r>
              <a:rPr lang="en-US" sz="2000" dirty="0"/>
              <a:t>Calculations performed in </a:t>
            </a:r>
            <a:r>
              <a:rPr lang="en-US" sz="2000" dirty="0" smtClean="0">
                <a:solidFill>
                  <a:srgbClr val="C00000"/>
                </a:solidFill>
              </a:rPr>
              <a:t>[1]</a:t>
            </a:r>
            <a:r>
              <a:rPr lang="en-US" sz="2000" dirty="0" smtClean="0"/>
              <a:t> </a:t>
            </a:r>
            <a:r>
              <a:rPr lang="en-US" sz="2000" dirty="0"/>
              <a:t>showed that for any type of dissipation, the radius of the neck at the rupture of actinide nuclei is about 2 </a:t>
            </a:r>
            <a:r>
              <a:rPr lang="en-US" sz="2000" dirty="0" err="1"/>
              <a:t>fm</a:t>
            </a:r>
            <a:r>
              <a:rPr lang="en-US" sz="2000" dirty="0"/>
              <a:t>, which exceeds a simple geometric estimate</a:t>
            </a:r>
            <a:r>
              <a:rPr lang="en-US" sz="2000" dirty="0" smtClean="0"/>
              <a:t>.</a:t>
            </a:r>
          </a:p>
        </p:txBody>
      </p:sp>
      <p:sp>
        <p:nvSpPr>
          <p:cNvPr id="6" name="Прямоугольник 5"/>
          <p:cNvSpPr/>
          <p:nvPr/>
        </p:nvSpPr>
        <p:spPr>
          <a:xfrm>
            <a:off x="791547" y="5989784"/>
            <a:ext cx="9119118" cy="438582"/>
          </a:xfrm>
          <a:prstGeom prst="rect">
            <a:avLst/>
          </a:prstGeom>
        </p:spPr>
        <p:txBody>
          <a:bodyPr wrap="square">
            <a:spAutoFit/>
          </a:bodyPr>
          <a:lstStyle/>
          <a:p>
            <a:pPr lvl="0">
              <a:lnSpc>
                <a:spcPct val="125000"/>
              </a:lnSpc>
              <a:spcAft>
                <a:spcPts val="0"/>
              </a:spcAft>
            </a:pPr>
            <a:r>
              <a:rPr lang="en-US" dirty="0" smtClean="0">
                <a:solidFill>
                  <a:srgbClr val="C00000"/>
                </a:solidFill>
                <a:ea typeface="Times New Roman" panose="02020603050405020304" pitchFamily="18" charset="0"/>
                <a:cs typeface="Times New Roman" panose="02020603050405020304" pitchFamily="18" charset="0"/>
              </a:rPr>
              <a:t>[1] </a:t>
            </a:r>
            <a:r>
              <a:rPr lang="ru-RU" dirty="0" err="1" smtClean="0">
                <a:solidFill>
                  <a:srgbClr val="C00000"/>
                </a:solidFill>
                <a:ea typeface="Times New Roman" panose="02020603050405020304" pitchFamily="18" charset="0"/>
                <a:cs typeface="Times New Roman" panose="02020603050405020304" pitchFamily="18" charset="0"/>
              </a:rPr>
              <a:t>Davies</a:t>
            </a:r>
            <a:r>
              <a:rPr lang="ru-RU" dirty="0" smtClean="0">
                <a:solidFill>
                  <a:srgbClr val="C00000"/>
                </a:solidFill>
                <a:ea typeface="Times New Roman" panose="02020603050405020304" pitchFamily="18" charset="0"/>
                <a:cs typeface="Times New Roman" panose="02020603050405020304" pitchFamily="18" charset="0"/>
              </a:rPr>
              <a:t> K.T.R.</a:t>
            </a:r>
            <a:r>
              <a:rPr lang="en-US" dirty="0" smtClean="0">
                <a:solidFill>
                  <a:srgbClr val="C00000"/>
                </a:solidFill>
                <a:ea typeface="Times New Roman" panose="02020603050405020304" pitchFamily="18" charset="0"/>
                <a:cs typeface="Times New Roman" panose="02020603050405020304" pitchFamily="18" charset="0"/>
              </a:rPr>
              <a:t> et al. </a:t>
            </a:r>
            <a:r>
              <a:rPr lang="ru-RU" dirty="0" err="1" smtClean="0">
                <a:solidFill>
                  <a:srgbClr val="C00000"/>
                </a:solidFill>
                <a:ea typeface="Times New Roman" panose="02020603050405020304" pitchFamily="18" charset="0"/>
                <a:cs typeface="Times New Roman" panose="02020603050405020304" pitchFamily="18" charset="0"/>
              </a:rPr>
              <a:t>Phys</a:t>
            </a:r>
            <a:r>
              <a:rPr lang="en-US" dirty="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 </a:t>
            </a:r>
            <a:r>
              <a:rPr lang="ru-RU" dirty="0" err="1" smtClean="0">
                <a:solidFill>
                  <a:srgbClr val="C00000"/>
                </a:solidFill>
                <a:ea typeface="Times New Roman" panose="02020603050405020304" pitchFamily="18" charset="0"/>
                <a:cs typeface="Times New Roman" panose="02020603050405020304" pitchFamily="18" charset="0"/>
              </a:rPr>
              <a:t>Rev</a:t>
            </a:r>
            <a:r>
              <a:rPr lang="en-US" dirty="0" smtClean="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 </a:t>
            </a:r>
            <a:r>
              <a:rPr lang="ru-RU" dirty="0">
                <a:solidFill>
                  <a:srgbClr val="C00000"/>
                </a:solidFill>
                <a:ea typeface="Times New Roman" panose="02020603050405020304" pitchFamily="18" charset="0"/>
                <a:cs typeface="Times New Roman" panose="02020603050405020304" pitchFamily="18" charset="0"/>
              </a:rPr>
              <a:t>C. </a:t>
            </a:r>
            <a:r>
              <a:rPr lang="ru-RU" b="1" dirty="0" smtClean="0">
                <a:solidFill>
                  <a:srgbClr val="C00000"/>
                </a:solidFill>
                <a:ea typeface="Times New Roman" panose="02020603050405020304" pitchFamily="18" charset="0"/>
                <a:cs typeface="Times New Roman" panose="02020603050405020304" pitchFamily="18" charset="0"/>
              </a:rPr>
              <a:t>16</a:t>
            </a:r>
            <a:r>
              <a:rPr lang="ru-RU" dirty="0" smtClean="0">
                <a:solidFill>
                  <a:srgbClr val="C00000"/>
                </a:solidFill>
                <a:ea typeface="Times New Roman" panose="02020603050405020304" pitchFamily="18" charset="0"/>
                <a:cs typeface="Times New Roman" panose="02020603050405020304" pitchFamily="18" charset="0"/>
              </a:rPr>
              <a:t>. № 5. 1890 </a:t>
            </a:r>
            <a:r>
              <a:rPr lang="en-US" dirty="0" smtClean="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1977</a:t>
            </a:r>
            <a:r>
              <a:rPr lang="en-US" dirty="0" smtClean="0">
                <a:solidFill>
                  <a:srgbClr val="C00000"/>
                </a:solidFill>
                <a:ea typeface="Times New Roman" panose="02020603050405020304" pitchFamily="18" charset="0"/>
                <a:cs typeface="Times New Roman" panose="02020603050405020304" pitchFamily="18" charset="0"/>
              </a:rPr>
              <a:t>)</a:t>
            </a:r>
            <a:r>
              <a:rPr lang="ru-RU" dirty="0" smtClean="0">
                <a:solidFill>
                  <a:srgbClr val="C00000"/>
                </a:solidFill>
                <a:ea typeface="Times New Roman" panose="02020603050405020304" pitchFamily="18" charset="0"/>
                <a:cs typeface="Times New Roman" panose="02020603050405020304" pitchFamily="18" charset="0"/>
              </a:rPr>
              <a:t> </a:t>
            </a:r>
            <a:endParaRPr lang="ru-RU" sz="1600" dirty="0">
              <a:solidFill>
                <a:srgbClr val="C00000"/>
              </a:solidFill>
              <a:effectLst/>
              <a:ea typeface="Calibri" panose="020F0502020204030204" pitchFamily="34" charset="0"/>
              <a:cs typeface="Times New Roman" panose="02020603050405020304" pitchFamily="18" charset="0"/>
            </a:endParaRPr>
          </a:p>
        </p:txBody>
      </p:sp>
      <p:sp>
        <p:nvSpPr>
          <p:cNvPr id="5" name="TextBox 4"/>
          <p:cNvSpPr txBox="1"/>
          <p:nvPr/>
        </p:nvSpPr>
        <p:spPr>
          <a:xfrm>
            <a:off x="-1" y="6424711"/>
            <a:ext cx="11989837" cy="369332"/>
          </a:xfrm>
          <a:prstGeom prst="rect">
            <a:avLst/>
          </a:prstGeom>
          <a:noFill/>
        </p:spPr>
        <p:txBody>
          <a:bodyPr wrap="square" rtlCol="0">
            <a:spAutoFit/>
          </a:bodyPr>
          <a:lstStyle/>
          <a:p>
            <a:pPr algn="r"/>
            <a:r>
              <a:rPr lang="en-US" dirty="0" smtClean="0"/>
              <a:t>4</a:t>
            </a:r>
            <a:endParaRPr lang="ru-RU" dirty="0"/>
          </a:p>
        </p:txBody>
      </p:sp>
      <p:sp>
        <p:nvSpPr>
          <p:cNvPr id="3" name="Скругленный прямоугольник 2"/>
          <p:cNvSpPr/>
          <p:nvPr/>
        </p:nvSpPr>
        <p:spPr>
          <a:xfrm>
            <a:off x="791547" y="4997692"/>
            <a:ext cx="10608906" cy="485239"/>
          </a:xfrm>
          <a:prstGeom prst="roundRect">
            <a:avLst/>
          </a:prstGeom>
          <a:solidFill>
            <a:schemeClr val="accent6">
              <a:lumMod val="20000"/>
              <a:lumOff val="80000"/>
            </a:schemeClr>
          </a:solidFill>
          <a:ln w="22225">
            <a:solidFill>
              <a:srgbClr val="396C16"/>
            </a:solidFill>
          </a:ln>
        </p:spPr>
        <p:txBody>
          <a:bodyPr wrap="square">
            <a:spAutoFit/>
          </a:bodyPr>
          <a:lstStyle/>
          <a:p>
            <a:pPr indent="450215" algn="just">
              <a:lnSpc>
                <a:spcPct val="125000"/>
              </a:lnSpc>
              <a:spcAft>
                <a:spcPts val="800"/>
              </a:spcAft>
            </a:pPr>
            <a:r>
              <a:rPr lang="en-US" b="1" dirty="0">
                <a:solidFill>
                  <a:srgbClr val="396C16"/>
                </a:solidFill>
              </a:rPr>
              <a:t>Advantages:</a:t>
            </a:r>
            <a:r>
              <a:rPr lang="en-US" dirty="0"/>
              <a:t> accounting for the realistic geometry of the deformed fragments.</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0605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385" y="125639"/>
            <a:ext cx="11789229" cy="966043"/>
          </a:xfrm>
        </p:spPr>
        <p:txBody>
          <a:bodyPr>
            <a:normAutofit/>
          </a:bodyPr>
          <a:lstStyle/>
          <a:p>
            <a:pPr algn="ctr"/>
            <a:r>
              <a:rPr lang="en-US" sz="2800" dirty="0" smtClean="0">
                <a:solidFill>
                  <a:srgbClr val="002060"/>
                </a:solidFill>
                <a:latin typeface="Arial Black" panose="020B0A04020102020204" pitchFamily="34" charset="0"/>
              </a:rPr>
              <a:t>The estimation </a:t>
            </a:r>
            <a:r>
              <a:rPr lang="en-US" sz="2800" dirty="0">
                <a:solidFill>
                  <a:srgbClr val="002060"/>
                </a:solidFill>
                <a:latin typeface="Arial Black" panose="020B0A04020102020204" pitchFamily="34" charset="0"/>
              </a:rPr>
              <a:t>of the neck radius within the </a:t>
            </a:r>
            <a:r>
              <a:rPr lang="en-US" sz="2800" dirty="0" smtClean="0">
                <a:solidFill>
                  <a:srgbClr val="002060"/>
                </a:solidFill>
                <a:latin typeface="Arial Black" panose="020B0A04020102020204" pitchFamily="34" charset="0"/>
              </a:rPr>
              <a:t/>
            </a:r>
            <a:br>
              <a:rPr lang="en-US" sz="2800" dirty="0" smtClean="0">
                <a:solidFill>
                  <a:srgbClr val="002060"/>
                </a:solidFill>
                <a:latin typeface="Arial Black" panose="020B0A04020102020204" pitchFamily="34" charset="0"/>
              </a:rPr>
            </a:br>
            <a:r>
              <a:rPr lang="en-US" sz="2800" dirty="0" smtClean="0">
                <a:solidFill>
                  <a:srgbClr val="002060"/>
                </a:solidFill>
                <a:latin typeface="Arial Black" panose="020B0A04020102020204" pitchFamily="34" charset="0"/>
              </a:rPr>
              <a:t>framework </a:t>
            </a:r>
            <a:r>
              <a:rPr lang="en-US" sz="2800" dirty="0">
                <a:solidFill>
                  <a:srgbClr val="002060"/>
                </a:solidFill>
                <a:latin typeface="Arial Black" panose="020B0A04020102020204" pitchFamily="34" charset="0"/>
              </a:rPr>
              <a:t>of modern approaches</a:t>
            </a:r>
            <a:endParaRPr lang="ru-RU" sz="2800" dirty="0">
              <a:solidFill>
                <a:srgbClr val="002060"/>
              </a:solidFill>
              <a:latin typeface="Arial Black" panose="020B0A04020102020204" pitchFamily="34" charset="0"/>
            </a:endParaRPr>
          </a:p>
        </p:txBody>
      </p:sp>
      <p:sp>
        <p:nvSpPr>
          <p:cNvPr id="5" name="Прямоугольник 4"/>
          <p:cNvSpPr/>
          <p:nvPr/>
        </p:nvSpPr>
        <p:spPr>
          <a:xfrm>
            <a:off x="439316" y="1220222"/>
            <a:ext cx="11253494" cy="1131079"/>
          </a:xfrm>
          <a:prstGeom prst="rect">
            <a:avLst/>
          </a:prstGeom>
        </p:spPr>
        <p:txBody>
          <a:bodyPr wrap="square">
            <a:spAutoFit/>
          </a:bodyPr>
          <a:lstStyle/>
          <a:p>
            <a:pPr indent="450215" algn="just">
              <a:lnSpc>
                <a:spcPct val="125000"/>
              </a:lnSpc>
              <a:spcAft>
                <a:spcPts val="0"/>
              </a:spcAft>
            </a:pPr>
            <a:r>
              <a:rPr lang="en-US" dirty="0"/>
              <a:t>Self-consistent quantum mechanical calculations are used in methods based on the theory of the density functional with time dependence </a:t>
            </a:r>
            <a:r>
              <a:rPr lang="en-US" b="1" dirty="0"/>
              <a:t>TDDFT</a:t>
            </a:r>
            <a:r>
              <a:rPr lang="en-US" dirty="0"/>
              <a:t> </a:t>
            </a:r>
            <a:r>
              <a:rPr lang="en-US" dirty="0" smtClean="0">
                <a:solidFill>
                  <a:srgbClr val="C00000"/>
                </a:solidFill>
              </a:rPr>
              <a:t>[</a:t>
            </a:r>
            <a:r>
              <a:rPr lang="ru-RU" dirty="0" smtClean="0">
                <a:solidFill>
                  <a:srgbClr val="C00000"/>
                </a:solidFill>
              </a:rPr>
              <a:t>1</a:t>
            </a:r>
            <a:r>
              <a:rPr lang="en-US" dirty="0" smtClean="0">
                <a:solidFill>
                  <a:srgbClr val="C00000"/>
                </a:solidFill>
              </a:rPr>
              <a:t>-</a:t>
            </a:r>
            <a:r>
              <a:rPr lang="ru-RU" dirty="0" smtClean="0">
                <a:solidFill>
                  <a:srgbClr val="C00000"/>
                </a:solidFill>
              </a:rPr>
              <a:t>3</a:t>
            </a:r>
            <a:r>
              <a:rPr lang="en-US" dirty="0" smtClean="0">
                <a:solidFill>
                  <a:srgbClr val="C00000"/>
                </a:solidFill>
              </a:rPr>
              <a:t>]</a:t>
            </a:r>
            <a:r>
              <a:rPr lang="en-US" dirty="0" smtClean="0"/>
              <a:t>.</a:t>
            </a:r>
            <a:r>
              <a:rPr lang="en-US" dirty="0" smtClean="0">
                <a:solidFill>
                  <a:srgbClr val="C00000"/>
                </a:solidFill>
              </a:rPr>
              <a:t> </a:t>
            </a:r>
            <a:r>
              <a:rPr lang="en-US" dirty="0"/>
              <a:t>TDDFT describes the evolution of the nuclear density through the solution of the Schrodinger equations by the </a:t>
            </a:r>
            <a:r>
              <a:rPr lang="en-US" dirty="0" err="1"/>
              <a:t>Hartree-Fock-Bogolyubov</a:t>
            </a:r>
            <a:r>
              <a:rPr lang="en-US" dirty="0"/>
              <a:t> time-dependent method.</a:t>
            </a:r>
            <a:endParaRPr lang="ru-RU" sz="2000" dirty="0" smtClea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545062" y="5826361"/>
            <a:ext cx="10929257" cy="1015663"/>
          </a:xfrm>
          <a:prstGeom prst="rect">
            <a:avLst/>
          </a:prstGeom>
        </p:spPr>
        <p:txBody>
          <a:bodyPr wrap="square">
            <a:spAutoFit/>
          </a:bodyPr>
          <a:lstStyle/>
          <a:p>
            <a:pPr lvl="0">
              <a:lnSpc>
                <a:spcPct val="125000"/>
              </a:lnSpc>
              <a:spcAft>
                <a:spcPts val="0"/>
              </a:spcAft>
            </a:pP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1</a:t>
            </a:r>
            <a:r>
              <a:rPr lang="en-US"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Bulgac</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a:solidFill>
                  <a:srgbClr val="C00000"/>
                </a:solidFill>
                <a:ea typeface="Times New Roman" panose="02020603050405020304" pitchFamily="18" charset="0"/>
                <a:cs typeface="Times New Roman" panose="02020603050405020304" pitchFamily="18" charset="0"/>
              </a:rPr>
              <a:t>A. </a:t>
            </a:r>
            <a:r>
              <a:rPr lang="ru-RU" sz="1600" dirty="0" err="1" smtClean="0">
                <a:solidFill>
                  <a:srgbClr val="C00000"/>
                </a:solidFill>
                <a:ea typeface="Times New Roman" panose="02020603050405020304" pitchFamily="18" charset="0"/>
                <a:cs typeface="Times New Roman" panose="02020603050405020304" pitchFamily="18" charset="0"/>
              </a:rPr>
              <a:t>Ann</a:t>
            </a:r>
            <a:r>
              <a:rPr lang="en-US" sz="1600" dirty="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Rev</a:t>
            </a: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a:solidFill>
                  <a:srgbClr val="C00000"/>
                </a:solidFill>
                <a:ea typeface="Times New Roman" panose="02020603050405020304" pitchFamily="18" charset="0"/>
                <a:cs typeface="Times New Roman" panose="02020603050405020304" pitchFamily="18" charset="0"/>
              </a:rPr>
              <a:t>of</a:t>
            </a:r>
            <a:r>
              <a:rPr lang="ru-RU" sz="1600" dirty="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Nucl</a:t>
            </a: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a:solidFill>
                  <a:srgbClr val="C00000"/>
                </a:solidFill>
                <a:ea typeface="Times New Roman" panose="02020603050405020304" pitchFamily="18" charset="0"/>
                <a:cs typeface="Times New Roman" panose="02020603050405020304" pitchFamily="18" charset="0"/>
              </a:rPr>
              <a:t>and</a:t>
            </a:r>
            <a:r>
              <a:rPr lang="ru-RU" sz="1600" dirty="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Part</a:t>
            </a: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Sci</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b="1" dirty="0" smtClean="0">
                <a:solidFill>
                  <a:srgbClr val="C00000"/>
                </a:solidFill>
                <a:ea typeface="Times New Roman" panose="02020603050405020304" pitchFamily="18" charset="0"/>
                <a:cs typeface="Times New Roman" panose="02020603050405020304" pitchFamily="18" charset="0"/>
              </a:rPr>
              <a:t>63</a:t>
            </a:r>
            <a:r>
              <a:rPr lang="ru-RU" sz="1600" dirty="0" smtClean="0">
                <a:solidFill>
                  <a:srgbClr val="C00000"/>
                </a:solidFill>
                <a:ea typeface="Times New Roman" panose="02020603050405020304" pitchFamily="18" charset="0"/>
                <a:cs typeface="Times New Roman" panose="02020603050405020304" pitchFamily="18" charset="0"/>
              </a:rPr>
              <a:t>. № 1. 97 (2013)</a:t>
            </a:r>
            <a:endParaRPr lang="en-US" sz="1600" dirty="0" smtClean="0">
              <a:solidFill>
                <a:srgbClr val="C00000"/>
              </a:solidFill>
              <a:ea typeface="Times New Roman" panose="02020603050405020304" pitchFamily="18" charset="0"/>
              <a:cs typeface="Times New Roman" panose="02020603050405020304" pitchFamily="18" charset="0"/>
            </a:endParaRPr>
          </a:p>
          <a:p>
            <a:pPr lvl="0">
              <a:lnSpc>
                <a:spcPct val="125000"/>
              </a:lnSpc>
              <a:spcAft>
                <a:spcPts val="0"/>
              </a:spcAft>
            </a:pP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2</a:t>
            </a:r>
            <a:r>
              <a:rPr lang="en-US"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Bulgac</a:t>
            </a:r>
            <a:r>
              <a:rPr lang="ru-RU" sz="1600" dirty="0" smtClean="0">
                <a:solidFill>
                  <a:srgbClr val="C00000"/>
                </a:solidFill>
                <a:ea typeface="Times New Roman" panose="02020603050405020304" pitchFamily="18" charset="0"/>
                <a:cs typeface="Times New Roman" panose="02020603050405020304" pitchFamily="18" charset="0"/>
              </a:rPr>
              <a:t> A. </a:t>
            </a:r>
            <a:r>
              <a:rPr lang="ru-RU" sz="1600" dirty="0" err="1" smtClean="0">
                <a:solidFill>
                  <a:srgbClr val="C00000"/>
                </a:solidFill>
                <a:ea typeface="Times New Roman" panose="02020603050405020304" pitchFamily="18" charset="0"/>
                <a:cs typeface="Times New Roman" panose="02020603050405020304" pitchFamily="18" charset="0"/>
              </a:rPr>
              <a:t>et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al</a:t>
            </a:r>
            <a:r>
              <a:rPr lang="ru-RU" sz="1600" dirty="0" smtClean="0">
                <a:solidFill>
                  <a:srgbClr val="C00000"/>
                </a:solidFill>
                <a:ea typeface="Times New Roman" panose="02020603050405020304" pitchFamily="18" charset="0"/>
                <a:cs typeface="Times New Roman" panose="02020603050405020304" pitchFamily="18" charset="0"/>
              </a:rPr>
              <a:t>.</a:t>
            </a:r>
            <a:r>
              <a:rPr lang="en-US"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Phys</a:t>
            </a: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Rev</a:t>
            </a: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Lett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b="1" dirty="0" smtClean="0">
                <a:solidFill>
                  <a:srgbClr val="C00000"/>
                </a:solidFill>
                <a:ea typeface="Times New Roman" panose="02020603050405020304" pitchFamily="18" charset="0"/>
                <a:cs typeface="Times New Roman" panose="02020603050405020304" pitchFamily="18" charset="0"/>
              </a:rPr>
              <a:t>126</a:t>
            </a:r>
            <a:r>
              <a:rPr lang="ru-RU" sz="1600" dirty="0" smtClean="0">
                <a:solidFill>
                  <a:srgbClr val="C00000"/>
                </a:solidFill>
                <a:ea typeface="Times New Roman" panose="02020603050405020304" pitchFamily="18" charset="0"/>
                <a:cs typeface="Times New Roman" panose="02020603050405020304" pitchFamily="18" charset="0"/>
              </a:rPr>
              <a:t>. № 14. 142502 (2021)</a:t>
            </a:r>
            <a:endParaRPr lang="ru-RU" sz="1600" dirty="0" smtClean="0">
              <a:solidFill>
                <a:srgbClr val="C00000"/>
              </a:solidFill>
              <a:ea typeface="Calibri" panose="020F0502020204030204" pitchFamily="34" charset="0"/>
              <a:cs typeface="Times New Roman" panose="02020603050405020304" pitchFamily="18" charset="0"/>
            </a:endParaRPr>
          </a:p>
          <a:p>
            <a:pPr lvl="0">
              <a:lnSpc>
                <a:spcPct val="125000"/>
              </a:lnSpc>
              <a:spcAft>
                <a:spcPts val="0"/>
              </a:spcAft>
            </a:pP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3</a:t>
            </a:r>
            <a:r>
              <a:rPr lang="en-US"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Bulgac</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a:solidFill>
                  <a:srgbClr val="C00000"/>
                </a:solidFill>
                <a:ea typeface="Times New Roman" panose="02020603050405020304" pitchFamily="18" charset="0"/>
                <a:cs typeface="Times New Roman" panose="02020603050405020304" pitchFamily="18" charset="0"/>
              </a:rPr>
              <a:t>A., </a:t>
            </a:r>
            <a:r>
              <a:rPr lang="ru-RU" sz="1600" dirty="0" err="1">
                <a:solidFill>
                  <a:srgbClr val="C00000"/>
                </a:solidFill>
                <a:ea typeface="Times New Roman" panose="02020603050405020304" pitchFamily="18" charset="0"/>
                <a:cs typeface="Times New Roman" panose="02020603050405020304" pitchFamily="18" charset="0"/>
              </a:rPr>
              <a:t>Jin</a:t>
            </a:r>
            <a:r>
              <a:rPr lang="ru-RU" sz="1600" dirty="0">
                <a:solidFill>
                  <a:srgbClr val="C00000"/>
                </a:solidFill>
                <a:ea typeface="Times New Roman" panose="02020603050405020304" pitchFamily="18" charset="0"/>
                <a:cs typeface="Times New Roman" panose="02020603050405020304" pitchFamily="18" charset="0"/>
              </a:rPr>
              <a:t> S., </a:t>
            </a:r>
            <a:r>
              <a:rPr lang="ru-RU" sz="1600" dirty="0" err="1">
                <a:solidFill>
                  <a:srgbClr val="C00000"/>
                </a:solidFill>
                <a:ea typeface="Times New Roman" panose="02020603050405020304" pitchFamily="18" charset="0"/>
                <a:cs typeface="Times New Roman" panose="02020603050405020304" pitchFamily="18" charset="0"/>
              </a:rPr>
              <a:t>Stetcu</a:t>
            </a:r>
            <a:r>
              <a:rPr lang="ru-RU" sz="1600" dirty="0">
                <a:solidFill>
                  <a:srgbClr val="C00000"/>
                </a:solidFill>
                <a:ea typeface="Times New Roman" panose="02020603050405020304" pitchFamily="18" charset="0"/>
                <a:cs typeface="Times New Roman" panose="02020603050405020304" pitchFamily="18" charset="0"/>
              </a:rPr>
              <a:t> </a:t>
            </a:r>
            <a:r>
              <a:rPr lang="ru-RU" sz="1600" dirty="0" smtClean="0">
                <a:solidFill>
                  <a:srgbClr val="C00000"/>
                </a:solidFill>
                <a:ea typeface="Times New Roman" panose="02020603050405020304" pitchFamily="18" charset="0"/>
                <a:cs typeface="Times New Roman" panose="02020603050405020304" pitchFamily="18" charset="0"/>
              </a:rPr>
              <a:t>I.</a:t>
            </a:r>
            <a:r>
              <a:rPr lang="en-US"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Phys</a:t>
            </a:r>
            <a:r>
              <a:rPr lang="en-US" sz="1600" dirty="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Rev</a:t>
            </a:r>
            <a:r>
              <a:rPr lang="en-US" sz="1600" dirty="0" smtClean="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C. </a:t>
            </a:r>
            <a:r>
              <a:rPr lang="ru-RU" sz="1600" b="1" dirty="0" smtClean="0">
                <a:solidFill>
                  <a:srgbClr val="C00000"/>
                </a:solidFill>
                <a:ea typeface="Times New Roman" panose="02020603050405020304" pitchFamily="18" charset="0"/>
                <a:cs typeface="Times New Roman" panose="02020603050405020304" pitchFamily="18" charset="0"/>
              </a:rPr>
              <a:t>100</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a:solidFill>
                  <a:srgbClr val="C00000"/>
                </a:solidFill>
                <a:ea typeface="Times New Roman" panose="02020603050405020304" pitchFamily="18" charset="0"/>
                <a:cs typeface="Times New Roman" panose="02020603050405020304" pitchFamily="18" charset="0"/>
              </a:rPr>
              <a:t>№</a:t>
            </a:r>
            <a:r>
              <a:rPr lang="ru-RU" sz="1600" dirty="0" smtClean="0">
                <a:solidFill>
                  <a:srgbClr val="C00000"/>
                </a:solidFill>
                <a:ea typeface="Times New Roman" panose="02020603050405020304" pitchFamily="18" charset="0"/>
                <a:cs typeface="Times New Roman" panose="02020603050405020304" pitchFamily="18" charset="0"/>
              </a:rPr>
              <a:t>. 3. 034612 (2019)</a:t>
            </a:r>
            <a:endParaRPr lang="ru-RU" sz="1600" dirty="0">
              <a:solidFill>
                <a:srgbClr val="C00000"/>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7" name="Таблица 6"/>
              <p:cNvGraphicFramePr>
                <a:graphicFrameLocks noGrp="1"/>
              </p:cNvGraphicFramePr>
              <p:nvPr>
                <p:extLst>
                  <p:ext uri="{D42A27DB-BD31-4B8C-83A1-F6EECF244321}">
                    <p14:modId xmlns:p14="http://schemas.microsoft.com/office/powerpoint/2010/main" val="1190810177"/>
                  </p:ext>
                </p:extLst>
              </p:nvPr>
            </p:nvGraphicFramePr>
            <p:xfrm>
              <a:off x="6776720" y="4660634"/>
              <a:ext cx="4850776" cy="1527493"/>
            </p:xfrm>
            <a:graphic>
              <a:graphicData uri="http://schemas.openxmlformats.org/drawingml/2006/table">
                <a:tbl>
                  <a:tblPr firstRow="1" bandRow="1">
                    <a:tableStyleId>{5C22544A-7EE6-4342-B048-85BDC9FD1C3A}</a:tableStyleId>
                  </a:tblPr>
                  <a:tblGrid>
                    <a:gridCol w="1034556">
                      <a:extLst>
                        <a:ext uri="{9D8B030D-6E8A-4147-A177-3AD203B41FA5}">
                          <a16:colId xmlns:a16="http://schemas.microsoft.com/office/drawing/2014/main" val="1606438914"/>
                        </a:ext>
                      </a:extLst>
                    </a:gridCol>
                    <a:gridCol w="996225">
                      <a:extLst>
                        <a:ext uri="{9D8B030D-6E8A-4147-A177-3AD203B41FA5}">
                          <a16:colId xmlns:a16="http://schemas.microsoft.com/office/drawing/2014/main" val="3690756886"/>
                        </a:ext>
                      </a:extLst>
                    </a:gridCol>
                    <a:gridCol w="916551">
                      <a:extLst>
                        <a:ext uri="{9D8B030D-6E8A-4147-A177-3AD203B41FA5}">
                          <a16:colId xmlns:a16="http://schemas.microsoft.com/office/drawing/2014/main" val="1568168781"/>
                        </a:ext>
                      </a:extLst>
                    </a:gridCol>
                    <a:gridCol w="877077">
                      <a:extLst>
                        <a:ext uri="{9D8B030D-6E8A-4147-A177-3AD203B41FA5}">
                          <a16:colId xmlns:a16="http://schemas.microsoft.com/office/drawing/2014/main" val="3185564129"/>
                        </a:ext>
                      </a:extLst>
                    </a:gridCol>
                    <a:gridCol w="1026367">
                      <a:extLst>
                        <a:ext uri="{9D8B030D-6E8A-4147-A177-3AD203B41FA5}">
                          <a16:colId xmlns:a16="http://schemas.microsoft.com/office/drawing/2014/main" val="2270545276"/>
                        </a:ext>
                      </a:extLst>
                    </a:gridCol>
                  </a:tblGrid>
                  <a:tr h="0">
                    <a:tc rowSpan="2">
                      <a:txBody>
                        <a:bodyPr/>
                        <a:lstStyle/>
                        <a:p>
                          <a:r>
                            <a:rPr lang="en-US" sz="1800" dirty="0" smtClean="0">
                              <a:effectLst/>
                            </a:rPr>
                            <a:t>Nucleus</a:t>
                          </a:r>
                          <a:endParaRPr lang="ru-RU" sz="1800" dirty="0"/>
                        </a:p>
                      </a:txBody>
                      <a:tcPr anchor="ctr"/>
                    </a:tc>
                    <a:tc rowSpan="2">
                      <a:txBody>
                        <a:bodyPr/>
                        <a:lstStyle/>
                        <a:p>
                          <a:pPr algn="ctr"/>
                          <a14:m>
                            <m:oMath xmlns:m="http://schemas.openxmlformats.org/officeDocument/2006/math">
                              <m:sSub>
                                <m:sSubPr>
                                  <m:ctrlPr>
                                    <a:rPr lang="ru-RU" sz="1800" i="1" smtClean="0">
                                      <a:latin typeface="Cambria Math" panose="02040503050406030204" pitchFamily="18" charset="0"/>
                                    </a:rPr>
                                  </m:ctrlPr>
                                </m:sSubPr>
                                <m:e>
                                  <m:r>
                                    <a:rPr lang="en-US" sz="1800">
                                      <a:latin typeface="Cambria Math" panose="02040503050406030204" pitchFamily="18" charset="0"/>
                                    </a:rPr>
                                    <m:t>𝑟</m:t>
                                  </m:r>
                                </m:e>
                                <m:sub>
                                  <m:r>
                                    <m:rPr>
                                      <m:nor/>
                                    </m:rPr>
                                    <a:rPr lang="en-US" sz="1800" i="1" smtClean="0"/>
                                    <m:t>n</m:t>
                                  </m:r>
                                </m:sub>
                              </m:sSub>
                            </m:oMath>
                          </a14:m>
                          <a:r>
                            <a:rPr lang="ru-RU" sz="1800" dirty="0" smtClean="0">
                              <a:ln>
                                <a:solidFill>
                                  <a:sysClr val="windowText" lastClr="000000"/>
                                </a:solidFill>
                              </a:ln>
                            </a:rPr>
                            <a:t>, </a:t>
                          </a:r>
                          <a:r>
                            <a:rPr lang="en-US" sz="1800" dirty="0" err="1" smtClean="0">
                              <a:ln>
                                <a:noFill/>
                              </a:ln>
                              <a:effectLst/>
                            </a:rPr>
                            <a:t>fm</a:t>
                          </a:r>
                          <a:endParaRPr lang="ru-RU" sz="1800" b="0" dirty="0">
                            <a:ln>
                              <a:solidFill>
                                <a:sysClr val="windowText" lastClr="000000"/>
                              </a:solidFill>
                            </a:ln>
                            <a:solidFill>
                              <a:sysClr val="windowText" lastClr="000000"/>
                            </a:solidFill>
                          </a:endParaRPr>
                        </a:p>
                      </a:txBody>
                      <a:tcPr anchor="ctr"/>
                    </a:tc>
                    <a:tc gridSpan="2">
                      <a:txBody>
                        <a:bodyPr/>
                        <a:lstStyle/>
                        <a:p>
                          <a:pPr/>
                          <a14:m>
                            <m:oMathPara xmlns:m="http://schemas.openxmlformats.org/officeDocument/2006/math">
                              <m:oMathParaPr>
                                <m:jc m:val="centerGroup"/>
                              </m:oMathParaPr>
                              <m:oMath xmlns:m="http://schemas.openxmlformats.org/officeDocument/2006/math">
                                <m:sSub>
                                  <m:sSubPr>
                                    <m:ctrlPr>
                                      <a:rPr lang="ru-RU" sz="1800" i="1" smtClean="0">
                                        <a:latin typeface="Cambria Math" panose="02040503050406030204" pitchFamily="18" charset="0"/>
                                      </a:rPr>
                                    </m:ctrlPr>
                                  </m:sSubPr>
                                  <m:e>
                                    <m:r>
                                      <a:rPr lang="en-US" sz="1800">
                                        <a:latin typeface="Cambria Math" panose="02040503050406030204" pitchFamily="18" charset="0"/>
                                      </a:rPr>
                                      <m:t>𝐴</m:t>
                                    </m:r>
                                  </m:e>
                                  <m:sub>
                                    <m:r>
                                      <m:rPr>
                                        <m:nor/>
                                      </m:rPr>
                                      <a:rPr lang="en-US" sz="1800" smtClean="0"/>
                                      <m:t>f</m:t>
                                    </m:r>
                                    <m:r>
                                      <m:rPr>
                                        <m:sty m:val="p"/>
                                      </m:rPr>
                                      <a:rPr lang="en-US" sz="1800" smtClean="0">
                                        <a:latin typeface="Cambria Math" panose="02040503050406030204" pitchFamily="18" charset="0"/>
                                      </a:rPr>
                                      <m:t>exp</m:t>
                                    </m:r>
                                  </m:sub>
                                </m:sSub>
                              </m:oMath>
                            </m:oMathPara>
                          </a14:m>
                          <a:endParaRPr lang="ru-RU" sz="1800" dirty="0"/>
                        </a:p>
                      </a:txBody>
                      <a:tcPr/>
                    </a:tc>
                    <a:tc hMerge="1">
                      <a:txBody>
                        <a:bodyPr/>
                        <a:lstStyle/>
                        <a:p>
                          <a:endParaRPr lang="ru-RU"/>
                        </a:p>
                      </a:txBody>
                      <a:tcPr/>
                    </a:tc>
                    <a:tc rowSpan="2">
                      <a:txBody>
                        <a:bodyPr/>
                        <a:lstStyle/>
                        <a:p>
                          <a:pPr algn="ctr"/>
                          <a:r>
                            <a:rPr lang="en-US" sz="1800" dirty="0" smtClean="0"/>
                            <a:t>TKE, </a:t>
                          </a:r>
                        </a:p>
                        <a:p>
                          <a:pPr algn="ctr"/>
                          <a:r>
                            <a:rPr lang="en-US" sz="1800" dirty="0" smtClean="0"/>
                            <a:t>MeV</a:t>
                          </a:r>
                          <a:endParaRPr lang="ru-RU" sz="1800" dirty="0"/>
                        </a:p>
                      </a:txBody>
                      <a:tcPr anchor="ctr"/>
                    </a:tc>
                    <a:extLst>
                      <a:ext uri="{0D108BD9-81ED-4DB2-BD59-A6C34878D82A}">
                        <a16:rowId xmlns:a16="http://schemas.microsoft.com/office/drawing/2014/main" val="3795861892"/>
                      </a:ext>
                    </a:extLst>
                  </a:tr>
                  <a:tr h="370840">
                    <a:tc vMerge="1">
                      <a:txBody>
                        <a:bodyPr/>
                        <a:lstStyle/>
                        <a:p>
                          <a:endParaRPr lang="ru-RU" dirty="0"/>
                        </a:p>
                      </a:txBody>
                      <a:tcPr/>
                    </a:tc>
                    <a:tc vMerge="1">
                      <a:txBody>
                        <a:bodyPr/>
                        <a:lstStyle/>
                        <a:p>
                          <a:endParaRPr lang="ru-RU" dirty="0"/>
                        </a:p>
                      </a:txBody>
                      <a:tcPr/>
                    </a:tc>
                    <a:tc>
                      <a:txBody>
                        <a:bodyPr/>
                        <a:lstStyle/>
                        <a:p>
                          <a:pPr algn="ctr"/>
                          <a:r>
                            <a:rPr lang="en-US" sz="1800" dirty="0" smtClean="0">
                              <a:solidFill>
                                <a:schemeClr val="bg1"/>
                              </a:solidFill>
                            </a:rPr>
                            <a:t>A</a:t>
                          </a:r>
                          <a:r>
                            <a:rPr lang="en-US" sz="1800" baseline="-25000" dirty="0" smtClean="0">
                              <a:solidFill>
                                <a:schemeClr val="bg1"/>
                              </a:solidFill>
                            </a:rPr>
                            <a:t>1</a:t>
                          </a:r>
                          <a:endParaRPr lang="ru-RU" sz="1800" baseline="-25000" dirty="0">
                            <a:solidFill>
                              <a:schemeClr val="bg1"/>
                            </a:solidFill>
                          </a:endParaRPr>
                        </a:p>
                      </a:txBody>
                      <a:tcPr>
                        <a:solidFill>
                          <a:schemeClr val="accent1"/>
                        </a:solidFill>
                      </a:tcPr>
                    </a:tc>
                    <a:tc>
                      <a:txBody>
                        <a:bodyPr/>
                        <a:lstStyle/>
                        <a:p>
                          <a:pPr algn="ctr"/>
                          <a:r>
                            <a:rPr lang="en-US" sz="1800" dirty="0" smtClean="0">
                              <a:solidFill>
                                <a:schemeClr val="bg1"/>
                              </a:solidFill>
                            </a:rPr>
                            <a:t>A</a:t>
                          </a:r>
                          <a:r>
                            <a:rPr lang="en-US" sz="1800" baseline="-25000" dirty="0" smtClean="0">
                              <a:solidFill>
                                <a:schemeClr val="bg1"/>
                              </a:solidFill>
                            </a:rPr>
                            <a:t>2</a:t>
                          </a:r>
                          <a:endParaRPr lang="ru-RU" sz="1800" baseline="-25000" dirty="0">
                            <a:solidFill>
                              <a:schemeClr val="bg1"/>
                            </a:solidFill>
                          </a:endParaRPr>
                        </a:p>
                      </a:txBody>
                      <a:tcPr>
                        <a:solidFill>
                          <a:schemeClr val="accent1"/>
                        </a:solidFill>
                      </a:tcPr>
                    </a:tc>
                    <a:tc vMerge="1">
                      <a:txBody>
                        <a:bodyPr/>
                        <a:lstStyle/>
                        <a:p>
                          <a:endParaRPr lang="ru-RU" dirty="0"/>
                        </a:p>
                      </a:txBody>
                      <a:tcPr/>
                    </a:tc>
                    <a:extLst>
                      <a:ext uri="{0D108BD9-81ED-4DB2-BD59-A6C34878D82A}">
                        <a16:rowId xmlns:a16="http://schemas.microsoft.com/office/drawing/2014/main" val="164524298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lang="ru-RU" sz="1800" i="1" smtClean="0">
                                      <a:latin typeface="Cambria Math" panose="02040503050406030204" pitchFamily="18" charset="0"/>
                                    </a:rPr>
                                  </m:ctrlPr>
                                </m:sSupPr>
                                <m:e>
                                  <m:r>
                                    <a:rPr lang="ru-RU" sz="1800">
                                      <a:latin typeface="Cambria Math" panose="02040503050406030204" pitchFamily="18" charset="0"/>
                                    </a:rPr>
                                    <m:t>​</m:t>
                                  </m:r>
                                </m:e>
                                <m:sup>
                                  <m:r>
                                    <a:rPr lang="ru-RU" sz="1800">
                                      <a:latin typeface="Cambria Math" panose="02040503050406030204" pitchFamily="18" charset="0"/>
                                    </a:rPr>
                                    <m:t>236</m:t>
                                  </m:r>
                                </m:sup>
                              </m:sSup>
                            </m:oMath>
                          </a14:m>
                          <a:r>
                            <a:rPr lang="en-US" sz="1800" dirty="0"/>
                            <a:t>U</a:t>
                          </a:r>
                          <a:r>
                            <a:rPr lang="ru-RU" sz="1800" dirty="0"/>
                            <a:t> </a:t>
                          </a:r>
                        </a:p>
                      </a:txBody>
                      <a:tcPr/>
                    </a:tc>
                    <a:tc>
                      <a:txBody>
                        <a:bodyPr/>
                        <a:lstStyle/>
                        <a:p>
                          <a:pPr/>
                          <a14:m>
                            <m:oMathPara xmlns:m="http://schemas.openxmlformats.org/officeDocument/2006/math">
                              <m:oMathParaPr>
                                <m:jc m:val="centerGroup"/>
                              </m:oMathParaPr>
                              <m:oMath xmlns:m="http://schemas.openxmlformats.org/officeDocument/2006/math">
                                <m:r>
                                  <a:rPr lang="ru-RU" sz="1800" smtClean="0">
                                    <a:latin typeface="Cambria Math" panose="02040503050406030204" pitchFamily="18" charset="0"/>
                                  </a:rPr>
                                  <m:t>≈</m:t>
                                </m:r>
                                <m:r>
                                  <a:rPr lang="ru-RU" sz="1800">
                                    <a:latin typeface="Cambria Math" panose="02040503050406030204" pitchFamily="18" charset="0"/>
                                  </a:rPr>
                                  <m:t>1.8</m:t>
                                </m:r>
                              </m:oMath>
                            </m:oMathPara>
                          </a14:m>
                          <a:endParaRPr lang="ru-RU" sz="1800" dirty="0"/>
                        </a:p>
                      </a:txBody>
                      <a:tcPr/>
                    </a:tc>
                    <a:tc>
                      <a:txBody>
                        <a:bodyPr/>
                        <a:lstStyle/>
                        <a:p>
                          <a:pPr/>
                          <a14:m>
                            <m:oMathPara xmlns:m="http://schemas.openxmlformats.org/officeDocument/2006/math">
                              <m:oMathParaPr>
                                <m:jc m:val="centerGroup"/>
                              </m:oMathParaPr>
                              <m:oMath xmlns:m="http://schemas.openxmlformats.org/officeDocument/2006/math">
                                <m:r>
                                  <a:rPr lang="ru-RU" sz="1800" smtClean="0">
                                    <a:latin typeface="Cambria Math" panose="02040503050406030204" pitchFamily="18" charset="0"/>
                                  </a:rPr>
                                  <m:t>96</m:t>
                                </m:r>
                              </m:oMath>
                            </m:oMathPara>
                          </a14:m>
                          <a:endParaRPr lang="ru-RU" sz="1800" dirty="0"/>
                        </a:p>
                      </a:txBody>
                      <a:tcPr/>
                    </a:tc>
                    <a:tc>
                      <a:txBody>
                        <a:bodyPr/>
                        <a:lstStyle/>
                        <a:p>
                          <a:pPr/>
                          <a14:m>
                            <m:oMathPara xmlns:m="http://schemas.openxmlformats.org/officeDocument/2006/math">
                              <m:oMathParaPr>
                                <m:jc m:val="centerGroup"/>
                              </m:oMathParaPr>
                              <m:oMath xmlns:m="http://schemas.openxmlformats.org/officeDocument/2006/math">
                                <m:r>
                                  <a:rPr lang="ru-RU" sz="1800" smtClean="0">
                                    <a:latin typeface="Cambria Math" panose="02040503050406030204" pitchFamily="18" charset="0"/>
                                  </a:rPr>
                                  <m:t>140</m:t>
                                </m:r>
                              </m:oMath>
                            </m:oMathPara>
                          </a14:m>
                          <a:endParaRPr lang="ru-RU" sz="1800" dirty="0"/>
                        </a:p>
                      </a:txBody>
                      <a:tcPr/>
                    </a:tc>
                    <a:tc>
                      <a:txBody>
                        <a:bodyPr/>
                        <a:lstStyle/>
                        <a:p>
                          <a:pPr algn="ctr"/>
                          <a:r>
                            <a:rPr lang="ru-RU" sz="1800" dirty="0" smtClean="0"/>
                            <a:t>170</a:t>
                          </a:r>
                          <a:endParaRPr lang="ru-RU" sz="1800" dirty="0"/>
                        </a:p>
                      </a:txBody>
                      <a:tcPr/>
                    </a:tc>
                    <a:extLst>
                      <a:ext uri="{0D108BD9-81ED-4DB2-BD59-A6C34878D82A}">
                        <a16:rowId xmlns:a16="http://schemas.microsoft.com/office/drawing/2014/main" val="3616819059"/>
                      </a:ext>
                    </a:extLst>
                  </a:tr>
                  <a:tr h="370840">
                    <a:tc>
                      <a:txBody>
                        <a:bodyPr/>
                        <a:lstStyle/>
                        <a:p>
                          <a:pPr algn="ctr"/>
                          <a14:m>
                            <m:oMath xmlns:m="http://schemas.openxmlformats.org/officeDocument/2006/math">
                              <m:sSup>
                                <m:sSupPr>
                                  <m:ctrlPr>
                                    <a:rPr lang="ru-RU" sz="1800" i="1" smtClean="0">
                                      <a:latin typeface="Cambria Math" panose="02040503050406030204" pitchFamily="18" charset="0"/>
                                    </a:rPr>
                                  </m:ctrlPr>
                                </m:sSupPr>
                                <m:e>
                                  <m:r>
                                    <a:rPr lang="ru-RU" sz="1800">
                                      <a:latin typeface="Cambria Math" panose="02040503050406030204" pitchFamily="18" charset="0"/>
                                    </a:rPr>
                                    <m:t>​</m:t>
                                  </m:r>
                                </m:e>
                                <m:sup>
                                  <m:r>
                                    <a:rPr lang="ru-RU" sz="1800">
                                      <a:latin typeface="Cambria Math" panose="02040503050406030204" pitchFamily="18" charset="0"/>
                                    </a:rPr>
                                    <m:t>252</m:t>
                                  </m:r>
                                </m:sup>
                              </m:sSup>
                            </m:oMath>
                          </a14:m>
                          <a:r>
                            <a:rPr lang="en-US" sz="1800" dirty="0" err="1"/>
                            <a:t>Cf</a:t>
                          </a:r>
                          <a:r>
                            <a:rPr lang="ru-RU" sz="1800" dirty="0"/>
                            <a:t> </a:t>
                          </a:r>
                        </a:p>
                      </a:txBody>
                      <a:tcPr/>
                    </a:tc>
                    <a:tc>
                      <a:txBody>
                        <a:bodyPr/>
                        <a:lstStyle/>
                        <a:p>
                          <a:pPr/>
                          <a14:m>
                            <m:oMathPara xmlns:m="http://schemas.openxmlformats.org/officeDocument/2006/math">
                              <m:oMathParaPr>
                                <m:jc m:val="centerGroup"/>
                              </m:oMathParaPr>
                              <m:oMath xmlns:m="http://schemas.openxmlformats.org/officeDocument/2006/math">
                                <m:r>
                                  <a:rPr lang="ru-RU" sz="1800" smtClean="0">
                                    <a:latin typeface="Cambria Math" panose="02040503050406030204" pitchFamily="18" charset="0"/>
                                  </a:rPr>
                                  <m:t>≈</m:t>
                                </m:r>
                                <m:r>
                                  <a:rPr lang="ru-RU" sz="1800">
                                    <a:latin typeface="Cambria Math" panose="02040503050406030204" pitchFamily="18" charset="0"/>
                                  </a:rPr>
                                  <m:t>2</m:t>
                                </m:r>
                              </m:oMath>
                            </m:oMathPara>
                          </a14:m>
                          <a:endParaRPr lang="ru-RU" sz="1800" dirty="0"/>
                        </a:p>
                      </a:txBody>
                      <a:tcPr/>
                    </a:tc>
                    <a:tc>
                      <a:txBody>
                        <a:bodyPr/>
                        <a:lstStyle/>
                        <a:p>
                          <a:pPr/>
                          <a14:m>
                            <m:oMathPara xmlns:m="http://schemas.openxmlformats.org/officeDocument/2006/math">
                              <m:oMathParaPr>
                                <m:jc m:val="centerGroup"/>
                              </m:oMathParaPr>
                              <m:oMath xmlns:m="http://schemas.openxmlformats.org/officeDocument/2006/math">
                                <m:r>
                                  <a:rPr lang="ru-RU" sz="1800" smtClean="0">
                                    <a:latin typeface="Cambria Math" panose="02040503050406030204" pitchFamily="18" charset="0"/>
                                  </a:rPr>
                                  <m:t>108</m:t>
                                </m:r>
                              </m:oMath>
                            </m:oMathPara>
                          </a14:m>
                          <a:endParaRPr lang="ru-RU" sz="1800" dirty="0"/>
                        </a:p>
                      </a:txBody>
                      <a:tcPr/>
                    </a:tc>
                    <a:tc>
                      <a:txBody>
                        <a:bodyPr/>
                        <a:lstStyle/>
                        <a:p>
                          <a:pPr/>
                          <a14:m>
                            <m:oMathPara xmlns:m="http://schemas.openxmlformats.org/officeDocument/2006/math">
                              <m:oMathParaPr>
                                <m:jc m:val="centerGroup"/>
                              </m:oMathParaPr>
                              <m:oMath xmlns:m="http://schemas.openxmlformats.org/officeDocument/2006/math">
                                <m:r>
                                  <a:rPr lang="ru-RU" sz="1800" smtClean="0">
                                    <a:latin typeface="Cambria Math" panose="02040503050406030204" pitchFamily="18" charset="0"/>
                                  </a:rPr>
                                  <m:t>144</m:t>
                                </m:r>
                              </m:oMath>
                            </m:oMathPara>
                          </a14:m>
                          <a:endParaRPr lang="ru-RU" sz="1800" dirty="0"/>
                        </a:p>
                      </a:txBody>
                      <a:tcPr/>
                    </a:tc>
                    <a:tc>
                      <a:txBody>
                        <a:bodyPr/>
                        <a:lstStyle/>
                        <a:p>
                          <a:pPr algn="ctr"/>
                          <a:r>
                            <a:rPr lang="ru-RU" sz="1800" dirty="0" smtClean="0"/>
                            <a:t>185</a:t>
                          </a:r>
                          <a:endParaRPr lang="ru-RU" sz="1800" dirty="0"/>
                        </a:p>
                      </a:txBody>
                      <a:tcPr/>
                    </a:tc>
                    <a:extLst>
                      <a:ext uri="{0D108BD9-81ED-4DB2-BD59-A6C34878D82A}">
                        <a16:rowId xmlns:a16="http://schemas.microsoft.com/office/drawing/2014/main" val="1710467043"/>
                      </a:ext>
                    </a:extLst>
                  </a:tr>
                </a:tbl>
              </a:graphicData>
            </a:graphic>
          </p:graphicFrame>
        </mc:Choice>
        <mc:Fallback xmlns="">
          <p:graphicFrame>
            <p:nvGraphicFramePr>
              <p:cNvPr id="7" name="Таблица 6"/>
              <p:cNvGraphicFramePr>
                <a:graphicFrameLocks noGrp="1"/>
              </p:cNvGraphicFramePr>
              <p:nvPr>
                <p:extLst>
                  <p:ext uri="{D42A27DB-BD31-4B8C-83A1-F6EECF244321}">
                    <p14:modId xmlns:p14="http://schemas.microsoft.com/office/powerpoint/2010/main" val="1190810177"/>
                  </p:ext>
                </p:extLst>
              </p:nvPr>
            </p:nvGraphicFramePr>
            <p:xfrm>
              <a:off x="6776720" y="4660634"/>
              <a:ext cx="4850776" cy="1527493"/>
            </p:xfrm>
            <a:graphic>
              <a:graphicData uri="http://schemas.openxmlformats.org/drawingml/2006/table">
                <a:tbl>
                  <a:tblPr firstRow="1" bandRow="1">
                    <a:tableStyleId>{5C22544A-7EE6-4342-B048-85BDC9FD1C3A}</a:tableStyleId>
                  </a:tblPr>
                  <a:tblGrid>
                    <a:gridCol w="1034556">
                      <a:extLst>
                        <a:ext uri="{9D8B030D-6E8A-4147-A177-3AD203B41FA5}">
                          <a16:colId xmlns:a16="http://schemas.microsoft.com/office/drawing/2014/main" val="1606438914"/>
                        </a:ext>
                      </a:extLst>
                    </a:gridCol>
                    <a:gridCol w="996225">
                      <a:extLst>
                        <a:ext uri="{9D8B030D-6E8A-4147-A177-3AD203B41FA5}">
                          <a16:colId xmlns:a16="http://schemas.microsoft.com/office/drawing/2014/main" val="3690756886"/>
                        </a:ext>
                      </a:extLst>
                    </a:gridCol>
                    <a:gridCol w="916551">
                      <a:extLst>
                        <a:ext uri="{9D8B030D-6E8A-4147-A177-3AD203B41FA5}">
                          <a16:colId xmlns:a16="http://schemas.microsoft.com/office/drawing/2014/main" val="1568168781"/>
                        </a:ext>
                      </a:extLst>
                    </a:gridCol>
                    <a:gridCol w="877077">
                      <a:extLst>
                        <a:ext uri="{9D8B030D-6E8A-4147-A177-3AD203B41FA5}">
                          <a16:colId xmlns:a16="http://schemas.microsoft.com/office/drawing/2014/main" val="3185564129"/>
                        </a:ext>
                      </a:extLst>
                    </a:gridCol>
                    <a:gridCol w="1026367">
                      <a:extLst>
                        <a:ext uri="{9D8B030D-6E8A-4147-A177-3AD203B41FA5}">
                          <a16:colId xmlns:a16="http://schemas.microsoft.com/office/drawing/2014/main" val="2270545276"/>
                        </a:ext>
                      </a:extLst>
                    </a:gridCol>
                  </a:tblGrid>
                  <a:tr h="414973">
                    <a:tc rowSpan="2">
                      <a:txBody>
                        <a:bodyPr/>
                        <a:lstStyle/>
                        <a:p>
                          <a:r>
                            <a:rPr lang="en-US" sz="1800" dirty="0" smtClean="0">
                              <a:effectLst/>
                            </a:rPr>
                            <a:t>Nucleus</a:t>
                          </a:r>
                          <a:endParaRPr lang="ru-RU" sz="1800" dirty="0"/>
                        </a:p>
                      </a:txBody>
                      <a:tcPr anchor="ctr"/>
                    </a:tc>
                    <a:tc rowSpan="2">
                      <a:txBody>
                        <a:bodyPr/>
                        <a:lstStyle/>
                        <a:p>
                          <a:endParaRPr lang="ru-RU"/>
                        </a:p>
                      </a:txBody>
                      <a:tcPr anchor="ctr">
                        <a:blipFill>
                          <a:blip r:embed="rId2"/>
                          <a:stretch>
                            <a:fillRect l="-104268" t="-769" r="-284756" b="-105385"/>
                          </a:stretch>
                        </a:blipFill>
                      </a:tcPr>
                    </a:tc>
                    <a:tc gridSpan="2">
                      <a:txBody>
                        <a:bodyPr/>
                        <a:lstStyle/>
                        <a:p>
                          <a:endParaRPr lang="ru-RU"/>
                        </a:p>
                      </a:txBody>
                      <a:tcPr>
                        <a:blipFill>
                          <a:blip r:embed="rId2"/>
                          <a:stretch>
                            <a:fillRect l="-113946" t="-1471" r="-58844" b="-292647"/>
                          </a:stretch>
                        </a:blipFill>
                      </a:tcPr>
                    </a:tc>
                    <a:tc hMerge="1">
                      <a:txBody>
                        <a:bodyPr/>
                        <a:lstStyle/>
                        <a:p>
                          <a:endParaRPr lang="ru-RU"/>
                        </a:p>
                      </a:txBody>
                      <a:tcPr/>
                    </a:tc>
                    <a:tc rowSpan="2">
                      <a:txBody>
                        <a:bodyPr/>
                        <a:lstStyle/>
                        <a:p>
                          <a:pPr algn="ctr"/>
                          <a:r>
                            <a:rPr lang="en-US" sz="1800" dirty="0" smtClean="0"/>
                            <a:t>TKE, </a:t>
                          </a:r>
                        </a:p>
                        <a:p>
                          <a:pPr algn="ctr"/>
                          <a:r>
                            <a:rPr lang="en-US" sz="1800" dirty="0" smtClean="0"/>
                            <a:t>MeV</a:t>
                          </a:r>
                          <a:endParaRPr lang="ru-RU" sz="1800" dirty="0"/>
                        </a:p>
                      </a:txBody>
                      <a:tcPr anchor="ctr"/>
                    </a:tc>
                    <a:extLst>
                      <a:ext uri="{0D108BD9-81ED-4DB2-BD59-A6C34878D82A}">
                        <a16:rowId xmlns:a16="http://schemas.microsoft.com/office/drawing/2014/main" val="3795861892"/>
                      </a:ext>
                    </a:extLst>
                  </a:tr>
                  <a:tr h="370840">
                    <a:tc vMerge="1">
                      <a:txBody>
                        <a:bodyPr/>
                        <a:lstStyle/>
                        <a:p>
                          <a:endParaRPr lang="ru-RU" dirty="0"/>
                        </a:p>
                      </a:txBody>
                      <a:tcPr/>
                    </a:tc>
                    <a:tc vMerge="1">
                      <a:txBody>
                        <a:bodyPr/>
                        <a:lstStyle/>
                        <a:p>
                          <a:endParaRPr lang="ru-RU" dirty="0"/>
                        </a:p>
                      </a:txBody>
                      <a:tcPr/>
                    </a:tc>
                    <a:tc>
                      <a:txBody>
                        <a:bodyPr/>
                        <a:lstStyle/>
                        <a:p>
                          <a:pPr algn="ctr"/>
                          <a:r>
                            <a:rPr lang="en-US" sz="1800" dirty="0" smtClean="0">
                              <a:solidFill>
                                <a:schemeClr val="bg1"/>
                              </a:solidFill>
                            </a:rPr>
                            <a:t>A</a:t>
                          </a:r>
                          <a:r>
                            <a:rPr lang="en-US" sz="1800" baseline="-25000" dirty="0" smtClean="0">
                              <a:solidFill>
                                <a:schemeClr val="bg1"/>
                              </a:solidFill>
                            </a:rPr>
                            <a:t>1</a:t>
                          </a:r>
                          <a:endParaRPr lang="ru-RU" sz="1800" baseline="-25000" dirty="0">
                            <a:solidFill>
                              <a:schemeClr val="bg1"/>
                            </a:solidFill>
                          </a:endParaRPr>
                        </a:p>
                      </a:txBody>
                      <a:tcPr>
                        <a:solidFill>
                          <a:schemeClr val="accent1"/>
                        </a:solidFill>
                      </a:tcPr>
                    </a:tc>
                    <a:tc>
                      <a:txBody>
                        <a:bodyPr/>
                        <a:lstStyle/>
                        <a:p>
                          <a:pPr algn="ctr"/>
                          <a:r>
                            <a:rPr lang="en-US" sz="1800" dirty="0" smtClean="0">
                              <a:solidFill>
                                <a:schemeClr val="bg1"/>
                              </a:solidFill>
                            </a:rPr>
                            <a:t>A</a:t>
                          </a:r>
                          <a:r>
                            <a:rPr lang="en-US" sz="1800" baseline="-25000" dirty="0" smtClean="0">
                              <a:solidFill>
                                <a:schemeClr val="bg1"/>
                              </a:solidFill>
                            </a:rPr>
                            <a:t>2</a:t>
                          </a:r>
                          <a:endParaRPr lang="ru-RU" sz="1800" baseline="-25000" dirty="0">
                            <a:solidFill>
                              <a:schemeClr val="bg1"/>
                            </a:solidFill>
                          </a:endParaRPr>
                        </a:p>
                      </a:txBody>
                      <a:tcPr>
                        <a:solidFill>
                          <a:schemeClr val="accent1"/>
                        </a:solidFill>
                      </a:tcPr>
                    </a:tc>
                    <a:tc vMerge="1">
                      <a:txBody>
                        <a:bodyPr/>
                        <a:lstStyle/>
                        <a:p>
                          <a:endParaRPr lang="ru-RU" dirty="0"/>
                        </a:p>
                      </a:txBody>
                      <a:tcPr/>
                    </a:tc>
                    <a:extLst>
                      <a:ext uri="{0D108BD9-81ED-4DB2-BD59-A6C34878D82A}">
                        <a16:rowId xmlns:a16="http://schemas.microsoft.com/office/drawing/2014/main" val="1645242983"/>
                      </a:ext>
                    </a:extLst>
                  </a:tr>
                  <a:tr h="370840">
                    <a:tc>
                      <a:txBody>
                        <a:bodyPr/>
                        <a:lstStyle/>
                        <a:p>
                          <a:endParaRPr lang="ru-RU"/>
                        </a:p>
                      </a:txBody>
                      <a:tcPr>
                        <a:blipFill>
                          <a:blip r:embed="rId2"/>
                          <a:stretch>
                            <a:fillRect l="-588" t="-214754" r="-371176" b="-124590"/>
                          </a:stretch>
                        </a:blipFill>
                      </a:tcPr>
                    </a:tc>
                    <a:tc>
                      <a:txBody>
                        <a:bodyPr/>
                        <a:lstStyle/>
                        <a:p>
                          <a:endParaRPr lang="ru-RU"/>
                        </a:p>
                      </a:txBody>
                      <a:tcPr>
                        <a:blipFill>
                          <a:blip r:embed="rId2"/>
                          <a:stretch>
                            <a:fillRect l="-104268" t="-214754" r="-284756" b="-124590"/>
                          </a:stretch>
                        </a:blipFill>
                      </a:tcPr>
                    </a:tc>
                    <a:tc>
                      <a:txBody>
                        <a:bodyPr/>
                        <a:lstStyle/>
                        <a:p>
                          <a:endParaRPr lang="ru-RU"/>
                        </a:p>
                      </a:txBody>
                      <a:tcPr>
                        <a:blipFill>
                          <a:blip r:embed="rId2"/>
                          <a:stretch>
                            <a:fillRect l="-223333" t="-214754" r="-211333" b="-124590"/>
                          </a:stretch>
                        </a:blipFill>
                      </a:tcPr>
                    </a:tc>
                    <a:tc>
                      <a:txBody>
                        <a:bodyPr/>
                        <a:lstStyle/>
                        <a:p>
                          <a:endParaRPr lang="ru-RU"/>
                        </a:p>
                      </a:txBody>
                      <a:tcPr>
                        <a:blipFill>
                          <a:blip r:embed="rId2"/>
                          <a:stretch>
                            <a:fillRect l="-336806" t="-214754" r="-120139" b="-124590"/>
                          </a:stretch>
                        </a:blipFill>
                      </a:tcPr>
                    </a:tc>
                    <a:tc>
                      <a:txBody>
                        <a:bodyPr/>
                        <a:lstStyle/>
                        <a:p>
                          <a:pPr algn="ctr"/>
                          <a:r>
                            <a:rPr lang="ru-RU" sz="1800" dirty="0" smtClean="0"/>
                            <a:t>170</a:t>
                          </a:r>
                          <a:endParaRPr lang="ru-RU" sz="1800" dirty="0"/>
                        </a:p>
                      </a:txBody>
                      <a:tcPr/>
                    </a:tc>
                    <a:extLst>
                      <a:ext uri="{0D108BD9-81ED-4DB2-BD59-A6C34878D82A}">
                        <a16:rowId xmlns:a16="http://schemas.microsoft.com/office/drawing/2014/main" val="3616819059"/>
                      </a:ext>
                    </a:extLst>
                  </a:tr>
                  <a:tr h="370840">
                    <a:tc>
                      <a:txBody>
                        <a:bodyPr/>
                        <a:lstStyle/>
                        <a:p>
                          <a:endParaRPr lang="ru-RU"/>
                        </a:p>
                      </a:txBody>
                      <a:tcPr>
                        <a:blipFill>
                          <a:blip r:embed="rId2"/>
                          <a:stretch>
                            <a:fillRect l="-588" t="-314754" r="-371176" b="-24590"/>
                          </a:stretch>
                        </a:blipFill>
                      </a:tcPr>
                    </a:tc>
                    <a:tc>
                      <a:txBody>
                        <a:bodyPr/>
                        <a:lstStyle/>
                        <a:p>
                          <a:endParaRPr lang="ru-RU"/>
                        </a:p>
                      </a:txBody>
                      <a:tcPr>
                        <a:blipFill>
                          <a:blip r:embed="rId2"/>
                          <a:stretch>
                            <a:fillRect l="-104268" t="-314754" r="-284756" b="-24590"/>
                          </a:stretch>
                        </a:blipFill>
                      </a:tcPr>
                    </a:tc>
                    <a:tc>
                      <a:txBody>
                        <a:bodyPr/>
                        <a:lstStyle/>
                        <a:p>
                          <a:endParaRPr lang="ru-RU"/>
                        </a:p>
                      </a:txBody>
                      <a:tcPr>
                        <a:blipFill>
                          <a:blip r:embed="rId2"/>
                          <a:stretch>
                            <a:fillRect l="-223333" t="-314754" r="-211333" b="-24590"/>
                          </a:stretch>
                        </a:blipFill>
                      </a:tcPr>
                    </a:tc>
                    <a:tc>
                      <a:txBody>
                        <a:bodyPr/>
                        <a:lstStyle/>
                        <a:p>
                          <a:endParaRPr lang="ru-RU"/>
                        </a:p>
                      </a:txBody>
                      <a:tcPr>
                        <a:blipFill>
                          <a:blip r:embed="rId2"/>
                          <a:stretch>
                            <a:fillRect l="-336806" t="-314754" r="-120139" b="-24590"/>
                          </a:stretch>
                        </a:blipFill>
                      </a:tcPr>
                    </a:tc>
                    <a:tc>
                      <a:txBody>
                        <a:bodyPr/>
                        <a:lstStyle/>
                        <a:p>
                          <a:pPr algn="ctr"/>
                          <a:r>
                            <a:rPr lang="ru-RU" sz="1800" dirty="0" smtClean="0"/>
                            <a:t>185</a:t>
                          </a:r>
                          <a:endParaRPr lang="ru-RU" sz="1800" dirty="0"/>
                        </a:p>
                      </a:txBody>
                      <a:tcPr/>
                    </a:tc>
                    <a:extLst>
                      <a:ext uri="{0D108BD9-81ED-4DB2-BD59-A6C34878D82A}">
                        <a16:rowId xmlns:a16="http://schemas.microsoft.com/office/drawing/2014/main" val="1710467043"/>
                      </a:ext>
                    </a:extLst>
                  </a:tr>
                </a:tbl>
              </a:graphicData>
            </a:graphic>
          </p:graphicFrame>
        </mc:Fallback>
      </mc:AlternateContent>
      <p:sp>
        <p:nvSpPr>
          <p:cNvPr id="8" name="Скругленный прямоугольник 7"/>
          <p:cNvSpPr/>
          <p:nvPr/>
        </p:nvSpPr>
        <p:spPr>
          <a:xfrm>
            <a:off x="6561750" y="2418394"/>
            <a:ext cx="5131060" cy="1634490"/>
          </a:xfrm>
          <a:prstGeom prst="roundRect">
            <a:avLst/>
          </a:prstGeom>
          <a:solidFill>
            <a:srgbClr val="FFCCCC"/>
          </a:solidFill>
          <a:ln w="22225">
            <a:solidFill>
              <a:srgbClr val="FF0000"/>
            </a:solidFill>
          </a:ln>
        </p:spPr>
        <p:txBody>
          <a:bodyPr wrap="square">
            <a:spAutoFit/>
          </a:bodyPr>
          <a:lstStyle/>
          <a:p>
            <a:pPr indent="450215" algn="just">
              <a:lnSpc>
                <a:spcPct val="125000"/>
              </a:lnSpc>
            </a:pPr>
            <a:r>
              <a:rPr lang="en-US" b="1" dirty="0">
                <a:solidFill>
                  <a:srgbClr val="FF0000"/>
                </a:solidFill>
              </a:rPr>
              <a:t>Disadvantages: </a:t>
            </a:r>
            <a:endParaRPr lang="en-US" b="1" dirty="0" smtClean="0">
              <a:solidFill>
                <a:srgbClr val="FF0000"/>
              </a:solidFill>
            </a:endParaRPr>
          </a:p>
          <a:p>
            <a:pPr marL="285750" indent="-285750" algn="just">
              <a:lnSpc>
                <a:spcPct val="125000"/>
              </a:lnSpc>
              <a:buFont typeface="Arial" panose="020B0604020202020204" pitchFamily="34" charset="0"/>
              <a:buChar char="•"/>
            </a:pPr>
            <a:r>
              <a:rPr lang="en-US" dirty="0" smtClean="0"/>
              <a:t>large computing </a:t>
            </a:r>
            <a:r>
              <a:rPr lang="en-US" dirty="0"/>
              <a:t>resources, despite the high </a:t>
            </a:r>
            <a:r>
              <a:rPr lang="en-US" dirty="0" smtClean="0"/>
              <a:t>accuracy; </a:t>
            </a:r>
          </a:p>
          <a:p>
            <a:pPr marL="285750" indent="-285750" algn="just">
              <a:lnSpc>
                <a:spcPct val="125000"/>
              </a:lnSpc>
              <a:buFont typeface="Arial" panose="020B0604020202020204" pitchFamily="34" charset="0"/>
              <a:buChar char="•"/>
            </a:pPr>
            <a:r>
              <a:rPr lang="en-US" dirty="0" smtClean="0"/>
              <a:t>expanding </a:t>
            </a:r>
            <a:r>
              <a:rPr lang="en-US" dirty="0"/>
              <a:t>the range of nuclei </a:t>
            </a:r>
            <a:r>
              <a:rPr lang="en-US" dirty="0" smtClean="0"/>
              <a:t>studied.</a:t>
            </a:r>
            <a:endParaRPr lang="ru-RU" dirty="0">
              <a:ea typeface="Calibri" panose="020F0502020204030204" pitchFamily="34" charset="0"/>
              <a:cs typeface="Times New Roman" panose="02020603050405020304" pitchFamily="18" charset="0"/>
            </a:endParaRPr>
          </a:p>
        </p:txBody>
      </p:sp>
      <p:sp>
        <p:nvSpPr>
          <p:cNvPr id="9" name="Скругленный прямоугольник 8"/>
          <p:cNvSpPr/>
          <p:nvPr/>
        </p:nvSpPr>
        <p:spPr>
          <a:xfrm>
            <a:off x="443980" y="2431624"/>
            <a:ext cx="5550937" cy="2170807"/>
          </a:xfrm>
          <a:prstGeom prst="roundRect">
            <a:avLst/>
          </a:prstGeom>
          <a:solidFill>
            <a:schemeClr val="accent6">
              <a:lumMod val="20000"/>
              <a:lumOff val="80000"/>
            </a:schemeClr>
          </a:solidFill>
          <a:ln w="22225">
            <a:solidFill>
              <a:srgbClr val="396C16"/>
            </a:solidFill>
          </a:ln>
        </p:spPr>
        <p:txBody>
          <a:bodyPr wrap="square">
            <a:spAutoFit/>
          </a:bodyPr>
          <a:lstStyle/>
          <a:p>
            <a:pPr indent="450215" algn="just">
              <a:spcAft>
                <a:spcPts val="0"/>
              </a:spcAft>
            </a:pPr>
            <a:r>
              <a:rPr lang="en-US" b="1" dirty="0">
                <a:solidFill>
                  <a:srgbClr val="396C16"/>
                </a:solidFill>
                <a:ea typeface="Calibri" panose="020F0502020204030204" pitchFamily="34" charset="0"/>
                <a:cs typeface="Times New Roman" panose="02020603050405020304" pitchFamily="18" charset="0"/>
              </a:rPr>
              <a:t>Advantages</a:t>
            </a:r>
            <a:r>
              <a:rPr lang="en-US" b="1" dirty="0" smtClean="0">
                <a:solidFill>
                  <a:srgbClr val="396C16"/>
                </a:solidFill>
                <a:ea typeface="Calibri" panose="020F0502020204030204" pitchFamily="34" charset="0"/>
                <a:cs typeface="Times New Roman" panose="02020603050405020304" pitchFamily="18" charset="0"/>
              </a:rPr>
              <a:t>:</a:t>
            </a:r>
          </a:p>
          <a:p>
            <a:pPr marL="285750" indent="-285750" algn="just">
              <a:lnSpc>
                <a:spcPct val="125000"/>
              </a:lnSpc>
              <a:spcAft>
                <a:spcPts val="0"/>
              </a:spcAft>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high-precision </a:t>
            </a:r>
            <a:r>
              <a:rPr lang="en-US" dirty="0">
                <a:ea typeface="Calibri" panose="020F0502020204030204" pitchFamily="34" charset="0"/>
                <a:cs typeface="Times New Roman" panose="02020603050405020304" pitchFamily="18" charset="0"/>
              </a:rPr>
              <a:t>modeling of the fission process from the initial deformation to the final separation into </a:t>
            </a:r>
            <a:r>
              <a:rPr lang="en-US" dirty="0" smtClean="0">
                <a:ea typeface="Calibri" panose="020F0502020204030204" pitchFamily="34" charset="0"/>
                <a:cs typeface="Times New Roman" panose="02020603050405020304" pitchFamily="18" charset="0"/>
              </a:rPr>
              <a:t>fragments; </a:t>
            </a:r>
          </a:p>
          <a:p>
            <a:pPr marL="285750" indent="-285750" algn="just">
              <a:spcAft>
                <a:spcPts val="0"/>
              </a:spcAft>
              <a:buFont typeface="Arial" panose="020B0604020202020204" pitchFamily="34" charset="0"/>
              <a:buChar char="•"/>
            </a:pPr>
            <a:r>
              <a:rPr lang="en-US" dirty="0" smtClean="0">
                <a:ea typeface="Calibri" panose="020F0502020204030204" pitchFamily="34" charset="0"/>
                <a:cs typeface="Times New Roman" panose="02020603050405020304" pitchFamily="18" charset="0"/>
              </a:rPr>
              <a:t>takes </a:t>
            </a:r>
            <a:r>
              <a:rPr lang="en-US" dirty="0">
                <a:ea typeface="Calibri" panose="020F0502020204030204" pitchFamily="34" charset="0"/>
                <a:cs typeface="Times New Roman" panose="02020603050405020304" pitchFamily="18" charset="0"/>
              </a:rPr>
              <a:t>into account correlations between nucleons and shell effects.</a:t>
            </a:r>
            <a:endParaRPr lang="ru-RU" dirty="0">
              <a:ea typeface="Calibri" panose="020F0502020204030204" pitchFamily="34" charset="0"/>
              <a:cs typeface="Times New Roman" panose="02020603050405020304" pitchFamily="18" charset="0"/>
            </a:endParaRPr>
          </a:p>
        </p:txBody>
      </p:sp>
      <p:sp>
        <p:nvSpPr>
          <p:cNvPr id="10" name="Прямоугольник 9"/>
          <p:cNvSpPr/>
          <p:nvPr/>
        </p:nvSpPr>
        <p:spPr>
          <a:xfrm>
            <a:off x="545062" y="4660634"/>
            <a:ext cx="5661738" cy="1098634"/>
          </a:xfrm>
          <a:prstGeom prst="rect">
            <a:avLst/>
          </a:prstGeom>
        </p:spPr>
        <p:txBody>
          <a:bodyPr wrap="square">
            <a:spAutoFit/>
          </a:bodyPr>
          <a:lstStyle/>
          <a:p>
            <a:pPr indent="450215" algn="just">
              <a:lnSpc>
                <a:spcPct val="125000"/>
              </a:lnSpc>
            </a:pPr>
            <a:r>
              <a:rPr lang="en-US" dirty="0">
                <a:ea typeface="Calibri" panose="020F0502020204030204" pitchFamily="34" charset="0"/>
                <a:cs typeface="Times New Roman" panose="02020603050405020304" pitchFamily="18" charset="0"/>
              </a:rPr>
              <a:t>The values ​​of the neck radii at the moment of rupture according to the results of TDDFT calculations are in good agreement with the experimental mass yields:</a:t>
            </a:r>
          </a:p>
        </p:txBody>
      </p:sp>
      <p:sp>
        <p:nvSpPr>
          <p:cNvPr id="11" name="TextBox 10"/>
          <p:cNvSpPr txBox="1"/>
          <p:nvPr/>
        </p:nvSpPr>
        <p:spPr>
          <a:xfrm>
            <a:off x="-1" y="6424711"/>
            <a:ext cx="11989837" cy="369332"/>
          </a:xfrm>
          <a:prstGeom prst="rect">
            <a:avLst/>
          </a:prstGeom>
          <a:noFill/>
        </p:spPr>
        <p:txBody>
          <a:bodyPr wrap="square" rtlCol="0">
            <a:spAutoFit/>
          </a:bodyPr>
          <a:lstStyle/>
          <a:p>
            <a:pPr algn="r"/>
            <a:r>
              <a:rPr lang="en-US" dirty="0" smtClean="0"/>
              <a:t>5</a:t>
            </a:r>
            <a:endParaRPr lang="ru-RU" dirty="0"/>
          </a:p>
        </p:txBody>
      </p:sp>
    </p:spTree>
    <p:extLst>
      <p:ext uri="{BB962C8B-B14F-4D97-AF65-F5344CB8AC3E}">
        <p14:creationId xmlns:p14="http://schemas.microsoft.com/office/powerpoint/2010/main" val="1510877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 y="0"/>
            <a:ext cx="11538857" cy="1325563"/>
          </a:xfrm>
        </p:spPr>
        <p:txBody>
          <a:bodyPr>
            <a:normAutofit/>
          </a:bodyPr>
          <a:lstStyle/>
          <a:p>
            <a:pPr algn="ctr"/>
            <a:r>
              <a:rPr lang="en-US" sz="2800" dirty="0">
                <a:solidFill>
                  <a:srgbClr val="002060"/>
                </a:solidFill>
                <a:latin typeface="Arial Black" panose="020B0A04020102020204" pitchFamily="34" charset="0"/>
              </a:rPr>
              <a:t>The estimation of the neck radius within the </a:t>
            </a:r>
            <a:br>
              <a:rPr lang="en-US" sz="2800" dirty="0">
                <a:solidFill>
                  <a:srgbClr val="002060"/>
                </a:solidFill>
                <a:latin typeface="Arial Black" panose="020B0A04020102020204" pitchFamily="34" charset="0"/>
              </a:rPr>
            </a:br>
            <a:r>
              <a:rPr lang="en-US" sz="2800" dirty="0">
                <a:solidFill>
                  <a:srgbClr val="002060"/>
                </a:solidFill>
                <a:latin typeface="Arial Black" panose="020B0A04020102020204" pitchFamily="34" charset="0"/>
              </a:rPr>
              <a:t>framework of modern approaches</a:t>
            </a:r>
            <a:endParaRPr lang="ru-RU" dirty="0"/>
          </a:p>
        </p:txBody>
      </p:sp>
      <p:sp>
        <p:nvSpPr>
          <p:cNvPr id="5" name="Прямоугольник 4"/>
          <p:cNvSpPr/>
          <p:nvPr/>
        </p:nvSpPr>
        <p:spPr>
          <a:xfrm>
            <a:off x="496853" y="1002128"/>
            <a:ext cx="11213065" cy="1015663"/>
          </a:xfrm>
          <a:prstGeom prst="rect">
            <a:avLst/>
          </a:prstGeom>
        </p:spPr>
        <p:txBody>
          <a:bodyPr wrap="square">
            <a:spAutoFit/>
          </a:bodyPr>
          <a:lstStyle/>
          <a:p>
            <a:pPr indent="450215" algn="just">
              <a:lnSpc>
                <a:spcPct val="125000"/>
              </a:lnSpc>
              <a:spcAft>
                <a:spcPts val="0"/>
              </a:spcAft>
            </a:pPr>
            <a:r>
              <a:rPr lang="en-US" sz="1600" dirty="0">
                <a:ea typeface="Calibri" panose="020F0502020204030204" pitchFamily="34" charset="0"/>
                <a:cs typeface="Times New Roman" panose="02020603050405020304" pitchFamily="18" charset="0"/>
              </a:rPr>
              <a:t>The Born-Oppenheimer approximation (</a:t>
            </a:r>
            <a:r>
              <a:rPr lang="en-US" sz="1600" b="1" dirty="0">
                <a:ea typeface="Calibri" panose="020F0502020204030204" pitchFamily="34" charset="0"/>
                <a:cs typeface="Times New Roman" panose="02020603050405020304" pitchFamily="18" charset="0"/>
              </a:rPr>
              <a:t>BOA</a:t>
            </a:r>
            <a:r>
              <a:rPr lang="en-US" sz="1600" dirty="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provides </a:t>
            </a:r>
            <a:r>
              <a:rPr lang="en-US" sz="1600" dirty="0" smtClean="0">
                <a:solidFill>
                  <a:srgbClr val="C00000"/>
                </a:solidFill>
                <a:ea typeface="Calibri" panose="020F0502020204030204" pitchFamily="34" charset="0"/>
                <a:cs typeface="Times New Roman" panose="02020603050405020304" pitchFamily="18" charset="0"/>
              </a:rPr>
              <a:t>[1,2] </a:t>
            </a:r>
            <a:r>
              <a:rPr lang="en-US" sz="1600" dirty="0">
                <a:ea typeface="Calibri" panose="020F0502020204030204" pitchFamily="34" charset="0"/>
                <a:cs typeface="Times New Roman" panose="02020603050405020304" pitchFamily="18" charset="0"/>
              </a:rPr>
              <a:t>an approach to describing fission based on the separation of slow and fast degrees of freedom. Slow variables (the distance between </a:t>
            </a:r>
            <a:r>
              <a:rPr lang="en-US" sz="1600" dirty="0" err="1">
                <a:ea typeface="Calibri" panose="020F0502020204030204" pitchFamily="34" charset="0"/>
                <a:cs typeface="Times New Roman" panose="02020603050405020304" pitchFamily="18" charset="0"/>
              </a:rPr>
              <a:t>prefragments</a:t>
            </a:r>
            <a:r>
              <a:rPr lang="en-US" sz="1600" dirty="0">
                <a:ea typeface="Calibri" panose="020F0502020204030204" pitchFamily="34" charset="0"/>
                <a:cs typeface="Times New Roman" panose="02020603050405020304" pitchFamily="18" charset="0"/>
              </a:rPr>
              <a:t>) are considered as adiabatic parameters, and fast ones (fluctuations in asymmetry and neck parameters) are considered as quantum fluctuations </a:t>
            </a:r>
            <a:r>
              <a:rPr lang="en-US" sz="1600" dirty="0" smtClean="0">
                <a:solidFill>
                  <a:srgbClr val="C00000"/>
                </a:solidFill>
                <a:ea typeface="Calibri" panose="020F0502020204030204" pitchFamily="34" charset="0"/>
                <a:cs typeface="Times New Roman" panose="02020603050405020304" pitchFamily="18" charset="0"/>
              </a:rPr>
              <a:t>[2]</a:t>
            </a:r>
            <a:r>
              <a:rPr lang="en-US" sz="1600" dirty="0" smtClean="0">
                <a:ea typeface="Calibri" panose="020F0502020204030204" pitchFamily="34" charset="0"/>
                <a:cs typeface="Times New Roman" panose="02020603050405020304" pitchFamily="18" charset="0"/>
              </a:rPr>
              <a:t>.</a:t>
            </a:r>
            <a:endParaRPr lang="ru-RU" sz="16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496852" y="3158679"/>
                <a:ext cx="11213066" cy="4343368"/>
              </a:xfrm>
              <a:prstGeom prst="rect">
                <a:avLst/>
              </a:prstGeom>
              <a:ln>
                <a:solidFill>
                  <a:schemeClr val="accent1"/>
                </a:solidFill>
              </a:ln>
              <a:effectLst>
                <a:softEdge rad="317500"/>
              </a:effectLst>
            </p:spPr>
            <p:txBody>
              <a:bodyPr wrap="square">
                <a:spAutoFit/>
              </a:bodyPr>
              <a:lstStyle/>
              <a:p>
                <a:pPr indent="450215" algn="just">
                  <a:lnSpc>
                    <a:spcPct val="125000"/>
                  </a:lnSpc>
                  <a:spcBef>
                    <a:spcPts val="900"/>
                  </a:spcBef>
                </a:pPr>
                <a:r>
                  <a:rPr lang="en-US" sz="1600" dirty="0" smtClean="0">
                    <a:ea typeface="Calibri" panose="020F0502020204030204" pitchFamily="34" charset="0"/>
                    <a:cs typeface="Times New Roman" panose="02020603050405020304" pitchFamily="18" charset="0"/>
                  </a:rPr>
                  <a:t>The probability distribution of the shape of the nucleus </a:t>
                </a:r>
                <a:r>
                  <a:rPr lang="en-US" sz="1600" dirty="0">
                    <a:ea typeface="Calibri" panose="020F0502020204030204" pitchFamily="34" charset="0"/>
                    <a:cs typeface="Times New Roman" panose="02020603050405020304" pitchFamily="18" charset="0"/>
                  </a:rPr>
                  <a:t>in BOA is expressed as</a:t>
                </a:r>
                <a:r>
                  <a:rPr lang="en-US" sz="1600" dirty="0" smtClean="0">
                    <a:ea typeface="Calibri" panose="020F0502020204030204" pitchFamily="34" charset="0"/>
                    <a:cs typeface="Times New Roman" panose="02020603050405020304" pitchFamily="18" charset="0"/>
                  </a:rPr>
                  <a:t>:</a:t>
                </a:r>
                <a:endParaRPr lang="en-US" sz="1600" i="1" dirty="0">
                  <a:ea typeface="Calibri" panose="020F0502020204030204" pitchFamily="34" charset="0"/>
                  <a:cs typeface="Times New Roman" panose="02020603050405020304" pitchFamily="18" charset="0"/>
                </a:endParaRPr>
              </a:p>
              <a:p>
                <a:pPr indent="450215" algn="just">
                  <a:lnSpc>
                    <a:spcPct val="125000"/>
                  </a:lnSpc>
                  <a:spcBef>
                    <a:spcPts val="900"/>
                  </a:spcBef>
                </a:pPr>
                <a:r>
                  <a:rPr lang="en-US" sz="1600" i="1" dirty="0" smtClean="0">
                    <a:ea typeface="Calibri" panose="020F0502020204030204" pitchFamily="34" charset="0"/>
                    <a:cs typeface="Times New Roman" panose="02020603050405020304" pitchFamily="18" charset="0"/>
                  </a:rPr>
                  <a:t>                                           </a:t>
                </a:r>
                <a14:m>
                  <m:oMath xmlns:m="http://schemas.openxmlformats.org/officeDocument/2006/math">
                    <m:eqArr>
                      <m:eqArrPr>
                        <m:ctrlPr>
                          <a:rPr lang="ru-RU"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latin typeface="Cambria Math" panose="02040503050406030204" pitchFamily="18" charset="0"/>
                            <a:ea typeface="Calibri" panose="020F0502020204030204" pitchFamily="34" charset="0"/>
                            <a:cs typeface="Times New Roman" panose="02020603050405020304" pitchFamily="18" charset="0"/>
                          </a:rPr>
                          <m:t>𝑊</m:t>
                        </m:r>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3</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4</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2</m:t>
                                </m:r>
                              </m:sub>
                            </m:sSub>
                          </m:e>
                        </m:d>
                        <m:r>
                          <a:rPr lang="en-US" sz="1600">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latin typeface="Cambria Math" panose="02040503050406030204" pitchFamily="18" charset="0"/>
                            <a:ea typeface="Calibri" panose="020F0502020204030204" pitchFamily="34" charset="0"/>
                            <a:cs typeface="Times New Roman" panose="02020603050405020304" pitchFamily="18" charset="0"/>
                          </a:rPr>
                          <m:t>exp</m:t>
                        </m:r>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i="1">
                                    <a:latin typeface="Cambria Math" panose="02040503050406030204" pitchFamily="18" charset="0"/>
                                    <a:ea typeface="Calibri" panose="020F0502020204030204" pitchFamily="34" charset="0"/>
                                    <a:cs typeface="Times New Roman" panose="02020603050405020304" pitchFamily="18" charset="0"/>
                                  </a:rPr>
                                  <m:t>𝑉</m:t>
                                </m:r>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3</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4</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2</m:t>
                                        </m:r>
                                      </m:sub>
                                    </m:sSub>
                                  </m:e>
                                </m:d>
                                <m:r>
                                  <a:rPr lang="en-US" sz="1600" i="1">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𝑉</m:t>
                                    </m:r>
                                  </m:e>
                                  <m:sub>
                                    <m:r>
                                      <m:rPr>
                                        <m:sty m:val="p"/>
                                      </m:rPr>
                                      <a:rPr lang="en-US" sz="1600">
                                        <a:latin typeface="Cambria Math" panose="02040503050406030204" pitchFamily="18" charset="0"/>
                                        <a:ea typeface="Calibri" panose="020F0502020204030204" pitchFamily="34" charset="0"/>
                                        <a:cs typeface="Times New Roman" panose="02020603050405020304" pitchFamily="18" charset="0"/>
                                      </a:rPr>
                                      <m:t>min</m:t>
                                    </m:r>
                                  </m:sub>
                                </m:sSub>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2</m:t>
                                        </m:r>
                                      </m:sub>
                                    </m:sSub>
                                  </m:e>
                                </m:d>
                              </m:num>
                              <m:den>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r>
                                      <a:rPr lang="en-US" sz="1600" i="1">
                                        <a:latin typeface="Cambria Math" panose="02040503050406030204" pitchFamily="18" charset="0"/>
                                        <a:ea typeface="Calibri" panose="020F0502020204030204" pitchFamily="34" charset="0"/>
                                        <a:cs typeface="Times New Roman" panose="02020603050405020304" pitchFamily="18" charset="0"/>
                                      </a:rPr>
                                      <m:t>𝑇</m:t>
                                    </m:r>
                                  </m:e>
                                  <m:sup>
                                    <m:r>
                                      <a:rPr lang="en-US" sz="1600" i="1">
                                        <a:latin typeface="Cambria Math" panose="02040503050406030204" pitchFamily="18" charset="0"/>
                                        <a:ea typeface="Calibri" panose="020F0502020204030204" pitchFamily="34" charset="0"/>
                                        <a:cs typeface="Times New Roman" panose="02020603050405020304" pitchFamily="18" charset="0"/>
                                      </a:rPr>
                                      <m:t>∗</m:t>
                                    </m:r>
                                  </m:sup>
                                </m:sSup>
                              </m:den>
                            </m:f>
                          </m:e>
                        </m:d>
                        <m:r>
                          <a:rPr lang="en-US" sz="1600" i="1">
                            <a:latin typeface="Cambria Math" panose="02040503050406030204" pitchFamily="18" charset="0"/>
                            <a:ea typeface="Calibri" panose="020F0502020204030204" pitchFamily="34" charset="0"/>
                            <a:cs typeface="Times New Roman" panose="02020603050405020304" pitchFamily="18" charset="0"/>
                          </a:rPr>
                          <m:t>#</m:t>
                        </m:r>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r>
                              <a:rPr lang="ru-RU" sz="1600" i="1">
                                <a:latin typeface="Cambria Math" panose="02040503050406030204" pitchFamily="18" charset="0"/>
                                <a:ea typeface="Calibri" panose="020F0502020204030204" pitchFamily="34" charset="0"/>
                                <a:cs typeface="Times New Roman" panose="02020603050405020304" pitchFamily="18" charset="0"/>
                              </a:rPr>
                              <m:t>2</m:t>
                            </m:r>
                          </m:e>
                        </m:d>
                      </m:e>
                    </m:eqArr>
                  </m:oMath>
                </a14:m>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Bef>
                    <a:spcPts val="900"/>
                  </a:spcBef>
                  <a:spcAft>
                    <a:spcPts val="0"/>
                  </a:spcAft>
                </a:pPr>
                <a:r>
                  <a:rPr lang="en-US" sz="1600" dirty="0">
                    <a:ea typeface="Calibri" panose="020F0502020204030204" pitchFamily="34" charset="0"/>
                    <a:cs typeface="Times New Roman" panose="02020603050405020304" pitchFamily="18" charset="0"/>
                  </a:rPr>
                  <a:t>w</a:t>
                </a:r>
                <a:r>
                  <a:rPr lang="en-US" sz="1600" dirty="0" smtClean="0">
                    <a:ea typeface="Calibri" panose="020F0502020204030204" pitchFamily="34" charset="0"/>
                    <a:cs typeface="Times New Roman" panose="02020603050405020304" pitchFamily="18" charset="0"/>
                  </a:rPr>
                  <a:t>here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𝑉</m:t>
                    </m:r>
                  </m:oMath>
                </a14:m>
                <a:r>
                  <a:rPr lang="ru-RU" sz="1600" dirty="0">
                    <a:ea typeface="Calibri" panose="020F0502020204030204" pitchFamily="34" charset="0"/>
                    <a:cs typeface="Times New Roman" panose="02020603050405020304" pitchFamily="18" charset="0"/>
                  </a:rPr>
                  <a:t>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m:t>
                    </m:r>
                  </m:oMath>
                </a14:m>
                <a:r>
                  <a:rPr lang="ru-RU" sz="160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potential energy of deformation</a:t>
                </a:r>
                <a:r>
                  <a:rPr lang="ru-RU" sz="1600" dirty="0" smtClean="0">
                    <a:ea typeface="Calibri" panose="020F0502020204030204" pitchFamily="34" charset="0"/>
                    <a:cs typeface="Times New Roman" panose="02020603050405020304" pitchFamily="18" charset="0"/>
                  </a:rPr>
                  <a:t>, </a:t>
                </a:r>
                <a14:m>
                  <m:oMath xmlns:m="http://schemas.openxmlformats.org/officeDocument/2006/math">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r>
                          <a:rPr lang="en-US" sz="1600" i="1">
                            <a:latin typeface="Cambria Math" panose="02040503050406030204" pitchFamily="18" charset="0"/>
                            <a:ea typeface="Calibri" panose="020F0502020204030204" pitchFamily="34" charset="0"/>
                            <a:cs typeface="Times New Roman" panose="02020603050405020304" pitchFamily="18" charset="0"/>
                          </a:rPr>
                          <m:t>𝑇</m:t>
                        </m:r>
                      </m:e>
                      <m:sup>
                        <m:r>
                          <a:rPr lang="ru-RU" sz="1600" i="1">
                            <a:latin typeface="Cambria Math" panose="02040503050406030204" pitchFamily="18" charset="0"/>
                            <a:ea typeface="Calibri" panose="020F0502020204030204" pitchFamily="34" charset="0"/>
                            <a:cs typeface="Times New Roman" panose="02020603050405020304" pitchFamily="18" charset="0"/>
                          </a:rPr>
                          <m:t>∗</m:t>
                        </m:r>
                      </m:sup>
                    </m:sSup>
                    <m:r>
                      <a:rPr lang="ru-RU" sz="1600">
                        <a:latin typeface="Cambria Math" panose="02040503050406030204" pitchFamily="18" charset="0"/>
                        <a:ea typeface="Calibri" panose="020F0502020204030204" pitchFamily="34" charset="0"/>
                        <a:cs typeface="Times New Roman" panose="02020603050405020304" pitchFamily="18" charset="0"/>
                      </a:rPr>
                      <m:t>≈</m:t>
                    </m:r>
                    <m:r>
                      <a:rPr lang="ru-RU" sz="1600" i="1">
                        <a:latin typeface="Cambria Math" panose="02040503050406030204" pitchFamily="18" charset="0"/>
                        <a:ea typeface="Calibri" panose="020F0502020204030204" pitchFamily="34" charset="0"/>
                        <a:cs typeface="Times New Roman" panose="02020603050405020304" pitchFamily="18" charset="0"/>
                      </a:rPr>
                      <m:t>1</m:t>
                    </m:r>
                  </m:oMath>
                </a14:m>
                <a:r>
                  <a:rPr lang="en-US" sz="1600" dirty="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МэВ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m:t>
                    </m:r>
                  </m:oMath>
                </a14:m>
                <a:r>
                  <a:rPr lang="ru-RU" sz="160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effective temperature characterizing quantum </a:t>
                </a:r>
                <a:r>
                  <a:rPr lang="en-US" sz="1600" dirty="0" smtClean="0">
                    <a:ea typeface="Calibri" panose="020F0502020204030204" pitchFamily="34" charset="0"/>
                    <a:cs typeface="Times New Roman" panose="02020603050405020304" pitchFamily="18" charset="0"/>
                  </a:rPr>
                  <a:t>fluctuations, </a:t>
                </a:r>
                <a14:m>
                  <m:oMath xmlns:m="http://schemas.openxmlformats.org/officeDocument/2006/math">
                    <m:r>
                      <a:rPr lang="en-US" sz="1600" b="0" i="0"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r>
                          <a:rPr lang="en-US" sz="1600" i="1">
                            <a:latin typeface="Cambria Math" panose="02040503050406030204" pitchFamily="18" charset="0"/>
                            <a:ea typeface="Calibri" panose="020F0502020204030204" pitchFamily="34" charset="0"/>
                            <a:cs typeface="Times New Roman" panose="02020603050405020304" pitchFamily="18" charset="0"/>
                          </a:rPr>
                          <m:t>𝑇</m:t>
                        </m:r>
                      </m:e>
                      <m:sup>
                        <m:r>
                          <a:rPr lang="ru-RU" sz="1600" i="1">
                            <a:latin typeface="Cambria Math" panose="02040503050406030204" pitchFamily="18" charset="0"/>
                            <a:ea typeface="Calibri" panose="020F0502020204030204" pitchFamily="34" charset="0"/>
                            <a:cs typeface="Times New Roman" panose="02020603050405020304" pitchFamily="18" charset="0"/>
                          </a:rPr>
                          <m:t>∗</m:t>
                        </m:r>
                      </m:sup>
                    </m:sSup>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𝐸</m:t>
                        </m:r>
                      </m:e>
                      <m:sub>
                        <m:r>
                          <a:rPr lang="ru-RU" sz="1600" i="1">
                            <a:latin typeface="Cambria Math" panose="02040503050406030204" pitchFamily="18" charset="0"/>
                            <a:ea typeface="Calibri" panose="020F0502020204030204" pitchFamily="34" charset="0"/>
                            <a:cs typeface="Times New Roman" panose="02020603050405020304" pitchFamily="18" charset="0"/>
                          </a:rPr>
                          <m:t>0</m:t>
                        </m:r>
                      </m:sub>
                    </m:sSub>
                    <m:r>
                      <m:rPr>
                        <m:sty m:val="p"/>
                      </m:rPr>
                      <a:rPr lang="en-US" sz="1600">
                        <a:latin typeface="Cambria Math" panose="02040503050406030204" pitchFamily="18" charset="0"/>
                        <a:ea typeface="Calibri" panose="020F0502020204030204" pitchFamily="34" charset="0"/>
                        <a:cs typeface="Times New Roman" panose="02020603050405020304" pitchFamily="18" charset="0"/>
                      </a:rPr>
                      <m:t>tanh</m:t>
                    </m:r>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𝐸</m:t>
                            </m:r>
                          </m:e>
                          <m:sub>
                            <m:r>
                              <a:rPr lang="ru-RU" sz="1600" i="1">
                                <a:latin typeface="Cambria Math" panose="02040503050406030204" pitchFamily="18" charset="0"/>
                                <a:ea typeface="Calibri" panose="020F0502020204030204" pitchFamily="34" charset="0"/>
                                <a:cs typeface="Times New Roman" panose="02020603050405020304" pitchFamily="18" charset="0"/>
                              </a:rPr>
                              <m:t>0</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r>
                          <a:rPr lang="en-US" sz="1600" i="1">
                            <a:latin typeface="Cambria Math" panose="02040503050406030204" pitchFamily="18" charset="0"/>
                            <a:ea typeface="Calibri" panose="020F0502020204030204" pitchFamily="34" charset="0"/>
                            <a:cs typeface="Times New Roman" panose="02020603050405020304" pitchFamily="18" charset="0"/>
                          </a:rPr>
                          <m:t>𝑇</m:t>
                        </m:r>
                      </m:e>
                    </m:d>
                  </m:oMath>
                </a14:m>
                <a:r>
                  <a:rPr lang="ru-RU" sz="1600" dirty="0">
                    <a:ea typeface="Calibri" panose="020F0502020204030204" pitchFamily="34" charset="0"/>
                    <a:cs typeface="Times New Roman" panose="02020603050405020304" pitchFamily="18" charset="0"/>
                  </a:rPr>
                  <a:t>, </a:t>
                </a:r>
                <a:r>
                  <a:rPr lang="ru-RU" sz="1600" dirty="0" smtClean="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𝐸</m:t>
                        </m:r>
                      </m:e>
                      <m:sub>
                        <m:r>
                          <a:rPr lang="ru-RU" sz="1600" i="1">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600" dirty="0">
                    <a:ea typeface="Calibri" panose="020F0502020204030204" pitchFamily="34" charset="0"/>
                    <a:cs typeface="Times New Roman" panose="02020603050405020304" pitchFamily="18" charset="0"/>
                  </a:rPr>
                  <a:t>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m:t>
                    </m:r>
                  </m:oMath>
                </a14:m>
                <a:r>
                  <a:rPr lang="ru-RU" sz="1600" dirty="0">
                    <a:ea typeface="Calibri" panose="020F0502020204030204" pitchFamily="34" charset="0"/>
                    <a:cs typeface="Times New Roman" panose="02020603050405020304" pitchFamily="18" charset="0"/>
                  </a:rPr>
                  <a:t> </a:t>
                </a:r>
                <a:r>
                  <a:rPr lang="en-US" sz="1600" dirty="0"/>
                  <a:t>the zero energy of collective oscillations, which in the specified model is a </a:t>
                </a:r>
                <a:r>
                  <a:rPr lang="en-US" sz="1600" dirty="0" smtClean="0"/>
                  <a:t>parameter</a:t>
                </a:r>
                <a:r>
                  <a:rPr lang="en-US" sz="1600" dirty="0" smtClean="0">
                    <a:ea typeface="Calibri" panose="020F0502020204030204" pitchFamily="34" charset="0"/>
                    <a:cs typeface="Times New Roman" panose="02020603050405020304" pitchFamily="18" charset="0"/>
                  </a:rPr>
                  <a:t>, </a:t>
                </a:r>
                <a:r>
                  <a:rPr lang="ru-RU" sz="1600" dirty="0" smtClean="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b="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ru-RU" sz="1600" dirty="0">
                    <a:ea typeface="Calibri" panose="020F0502020204030204" pitchFamily="34" charset="0"/>
                    <a:cs typeface="Times New Roman" panose="02020603050405020304" pitchFamily="18" charset="0"/>
                  </a:rPr>
                  <a:t>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m:t>
                    </m:r>
                  </m:oMath>
                </a14:m>
                <a:r>
                  <a:rPr lang="ru-RU"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elongation</a:t>
                </a:r>
                <a:r>
                  <a:rPr lang="ru-RU" sz="1600" dirty="0" smtClean="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b="0" i="1">
                            <a:latin typeface="Cambria Math" panose="02040503050406030204" pitchFamily="18" charset="0"/>
                            <a:ea typeface="Calibri" panose="020F0502020204030204" pitchFamily="34" charset="0"/>
                            <a:cs typeface="Times New Roman" panose="02020603050405020304" pitchFamily="18" charset="0"/>
                          </a:rPr>
                          <m:t>3</m:t>
                        </m:r>
                      </m:sub>
                    </m:sSub>
                    <m:r>
                      <a:rPr lang="en-US" sz="1600" b="0" i="1">
                        <a:latin typeface="Cambria Math" panose="02040503050406030204" pitchFamily="18" charset="0"/>
                        <a:ea typeface="Calibri" panose="020F0502020204030204" pitchFamily="34" charset="0"/>
                        <a:cs typeface="Times New Roman" panose="02020603050405020304" pitchFamily="18" charset="0"/>
                      </a:rPr>
                      <m:t> </m:t>
                    </m:r>
                    <m:r>
                      <a:rPr lang="en-US" sz="1600" b="0" i="1" smtClean="0">
                        <a:latin typeface="Cambria Math" panose="02040503050406030204" pitchFamily="18" charset="0"/>
                        <a:ea typeface="Calibri" panose="020F0502020204030204" pitchFamily="34" charset="0"/>
                        <a:cs typeface="Times New Roman" panose="02020603050405020304" pitchFamily="18" charset="0"/>
                      </a:rPr>
                      <m:t>− </m:t>
                    </m:r>
                  </m:oMath>
                </a14:m>
                <a:r>
                  <a:rPr lang="ru-RU"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mass asymmetry coordinates </a:t>
                </a:r>
                <a:r>
                  <a:rPr lang="ru-RU" sz="1600" dirty="0" smtClean="0">
                    <a:ea typeface="Calibri" panose="020F0502020204030204" pitchFamily="34" charset="0"/>
                    <a:cs typeface="Times New Roman" panose="02020603050405020304" pitchFamily="18" charset="0"/>
                  </a:rPr>
                  <a:t>и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b="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b="0" i="1" smtClean="0">
                            <a:latin typeface="Cambria Math" panose="02040503050406030204" pitchFamily="18" charset="0"/>
                            <a:ea typeface="Calibri" panose="020F0502020204030204" pitchFamily="34" charset="0"/>
                            <a:cs typeface="Times New Roman" panose="02020603050405020304" pitchFamily="18" charset="0"/>
                          </a:rPr>
                          <m:t>4</m:t>
                        </m:r>
                      </m:sub>
                    </m:sSub>
                  </m:oMath>
                </a14:m>
                <a:r>
                  <a:rPr lang="ru-RU" sz="1600" dirty="0" smtClean="0">
                    <a:ea typeface="Calibri" panose="020F0502020204030204" pitchFamily="34" charset="0"/>
                    <a:cs typeface="Times New Roman" panose="02020603050405020304" pitchFamily="18" charset="0"/>
                  </a:rPr>
                  <a:t>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m:t>
                    </m:r>
                  </m:oMath>
                </a14:m>
                <a:r>
                  <a:rPr lang="ru-RU"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neck </a:t>
                </a:r>
                <a:r>
                  <a:rPr lang="en-US" sz="1600" dirty="0" smtClean="0">
                    <a:ea typeface="Calibri" panose="020F0502020204030204" pitchFamily="34" charset="0"/>
                    <a:cs typeface="Times New Roman" panose="02020603050405020304" pitchFamily="18" charset="0"/>
                  </a:rPr>
                  <a:t>parameters.</a:t>
                </a:r>
              </a:p>
              <a:p>
                <a:pPr algn="just">
                  <a:lnSpc>
                    <a:spcPct val="125000"/>
                  </a:lnSpc>
                  <a:spcBef>
                    <a:spcPts val="900"/>
                  </a:spcBef>
                  <a:spcAft>
                    <a:spcPts val="0"/>
                  </a:spcAft>
                </a:pPr>
                <a:r>
                  <a:rPr lang="en-US" sz="1600" dirty="0" smtClean="0">
                    <a:ea typeface="Calibri" panose="020F0502020204030204" pitchFamily="34" charset="0"/>
                    <a:cs typeface="Times New Roman" panose="02020603050405020304" pitchFamily="18" charset="0"/>
                  </a:rPr>
                  <a:t>In </a:t>
                </a:r>
                <a:r>
                  <a:rPr lang="en-US" sz="1600" dirty="0">
                    <a:ea typeface="Calibri" panose="020F0502020204030204" pitchFamily="34" charset="0"/>
                    <a:cs typeface="Times New Roman" panose="02020603050405020304" pitchFamily="18" charset="0"/>
                  </a:rPr>
                  <a:t>order to correctly take into account the behavior of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600" dirty="0">
                    <a:ea typeface="Calibri" panose="020F0502020204030204" pitchFamily="34" charset="0"/>
                    <a:cs typeface="Times New Roman" panose="02020603050405020304" pitchFamily="18" charset="0"/>
                  </a:rPr>
                  <a:t> from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3</m:t>
                        </m:r>
                      </m:sub>
                    </m:sSub>
                  </m:oMath>
                </a14:m>
                <a:r>
                  <a:rPr lang="en-US" sz="1600" dirty="0">
                    <a:ea typeface="Calibri" panose="020F0502020204030204" pitchFamily="34" charset="0"/>
                    <a:cs typeface="Times New Roman" panose="02020603050405020304" pitchFamily="18" charset="0"/>
                  </a:rPr>
                  <a:t> and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en-US" sz="1600" i="1">
                            <a:latin typeface="Cambria Math" panose="02040503050406030204" pitchFamily="18" charset="0"/>
                            <a:ea typeface="Calibri" panose="020F0502020204030204" pitchFamily="34" charset="0"/>
                            <a:cs typeface="Times New Roman" panose="02020603050405020304" pitchFamily="18" charset="0"/>
                          </a:rPr>
                          <m:t>4</m:t>
                        </m:r>
                      </m:sub>
                    </m:sSub>
                  </m:oMath>
                </a14:m>
                <a:r>
                  <a:rPr lang="en-US" sz="1600" dirty="0">
                    <a:ea typeface="Calibri" panose="020F0502020204030204" pitchFamily="34" charset="0"/>
                    <a:cs typeface="Times New Roman" panose="02020603050405020304" pitchFamily="18" charset="0"/>
                  </a:rPr>
                  <a:t>, a dependence was introduced in </a:t>
                </a:r>
                <a:r>
                  <a:rPr lang="en-US" sz="1600" dirty="0" smtClean="0">
                    <a:solidFill>
                      <a:srgbClr val="C00000"/>
                    </a:solidFill>
                    <a:ea typeface="Calibri" panose="020F0502020204030204" pitchFamily="34" charset="0"/>
                    <a:cs typeface="Times New Roman" panose="02020603050405020304" pitchFamily="18" charset="0"/>
                  </a:rPr>
                  <a:t>[2]</a:t>
                </a:r>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represented by the probability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𝑃</m:t>
                    </m:r>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3</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4</m:t>
                            </m:r>
                          </m:sub>
                        </m:sSub>
                      </m:e>
                    </m:d>
                    <m:r>
                      <a:rPr lang="en-US" sz="1600" b="0"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1600" dirty="0" smtClean="0">
                    <a:ea typeface="Calibri" panose="020F0502020204030204" pitchFamily="34" charset="0"/>
                    <a:cs typeface="Times New Roman" panose="02020603050405020304" pitchFamily="18" charset="0"/>
                  </a:rPr>
                  <a:t>which </a:t>
                </a:r>
                <a:r>
                  <a:rPr lang="en-US" sz="1600" dirty="0">
                    <a:ea typeface="Calibri" panose="020F0502020204030204" pitchFamily="34" charset="0"/>
                    <a:cs typeface="Times New Roman" panose="02020603050405020304" pitchFamily="18" charset="0"/>
                  </a:rPr>
                  <a:t>is directly related to the probability of rupture of the nucleus </a:t>
                </a:r>
                <a:r>
                  <a:rPr lang="en-US" sz="1600" dirty="0" smtClean="0">
                    <a:ea typeface="Calibri" panose="020F0502020204030204" pitchFamily="34" charset="0"/>
                    <a:cs typeface="Times New Roman" panose="02020603050405020304" pitchFamily="18" charset="0"/>
                  </a:rPr>
                  <a:t>neck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𝑃</m:t>
                        </m:r>
                      </m:e>
                      <m:sub>
                        <m:r>
                          <a:rPr lang="en-US" sz="1600" i="1">
                            <a:latin typeface="Cambria Math" panose="02040503050406030204" pitchFamily="18" charset="0"/>
                            <a:ea typeface="Calibri" panose="020F0502020204030204" pitchFamily="34" charset="0"/>
                            <a:cs typeface="Times New Roman" panose="02020603050405020304" pitchFamily="18" charset="0"/>
                          </a:rPr>
                          <m:t>𝑛𝑒𝑐𝑘</m:t>
                        </m:r>
                      </m:sub>
                    </m:sSub>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3</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4</m:t>
                            </m:r>
                          </m:sub>
                        </m:sSub>
                      </m:e>
                    </m:d>
                  </m:oMath>
                </a14:m>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having the form</a:t>
                </a:r>
                <a:r>
                  <a:rPr lang="en-US" sz="1600" dirty="0" smtClean="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a:p>
                <a:pPr algn="just">
                  <a:lnSpc>
                    <a:spcPct val="125000"/>
                  </a:lnSpc>
                  <a:spcBef>
                    <a:spcPts val="900"/>
                  </a:spcBef>
                  <a:spcAft>
                    <a:spcPts val="0"/>
                  </a:spcAft>
                </a:pPr>
                <a:r>
                  <a:rPr lang="en-US" sz="1600" dirty="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                                               </a:t>
                </a:r>
                <a14:m>
                  <m:oMath xmlns:m="http://schemas.openxmlformats.org/officeDocument/2006/math">
                    <m:eqArr>
                      <m:eqArrPr>
                        <m:ctrlPr>
                          <a:rPr lang="ru-RU" sz="1600" i="1">
                            <a:latin typeface="Cambria Math" panose="02040503050406030204" pitchFamily="18" charset="0"/>
                            <a:ea typeface="Times New Roman" panose="02020603050405020304" pitchFamily="18" charset="0"/>
                            <a:cs typeface="Times New Roman" panose="02020603050405020304" pitchFamily="18" charset="0"/>
                          </a:rPr>
                        </m:ctrlPr>
                      </m:eqArr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𝑃</m:t>
                            </m:r>
                          </m:e>
                          <m:sub>
                            <m:r>
                              <a:rPr lang="en-US" sz="1600" i="1">
                                <a:latin typeface="Cambria Math" panose="02040503050406030204" pitchFamily="18" charset="0"/>
                                <a:ea typeface="Calibri" panose="020F0502020204030204" pitchFamily="34" charset="0"/>
                                <a:cs typeface="Times New Roman" panose="02020603050405020304" pitchFamily="18" charset="0"/>
                              </a:rPr>
                              <m:t>𝑛𝑒𝑐𝑘</m:t>
                            </m:r>
                          </m:sub>
                        </m:sSub>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3</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𝑞</m:t>
                                </m:r>
                              </m:e>
                              <m:sub>
                                <m:r>
                                  <a:rPr lang="ru-RU" sz="1600" i="1">
                                    <a:latin typeface="Cambria Math" panose="02040503050406030204" pitchFamily="18" charset="0"/>
                                    <a:ea typeface="Calibri" panose="020F0502020204030204" pitchFamily="34" charset="0"/>
                                    <a:cs typeface="Times New Roman" panose="02020603050405020304" pitchFamily="18" charset="0"/>
                                  </a:rPr>
                                  <m:t>4</m:t>
                                </m:r>
                              </m:sub>
                            </m:sSub>
                          </m:e>
                        </m:d>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𝑃</m:t>
                            </m:r>
                          </m:e>
                          <m:sub>
                            <m:r>
                              <a:rPr lang="en-US" sz="1600" i="1">
                                <a:latin typeface="Cambria Math" panose="02040503050406030204" pitchFamily="18" charset="0"/>
                                <a:ea typeface="Calibri" panose="020F0502020204030204" pitchFamily="34" charset="0"/>
                                <a:cs typeface="Times New Roman" panose="02020603050405020304" pitchFamily="18" charset="0"/>
                              </a:rPr>
                              <m:t>𝑛𝑒𝑐𝑘</m:t>
                            </m:r>
                          </m:sub>
                        </m:sSub>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ru-RU" sz="1600">
                                    <a:latin typeface="Times New Roman" panose="02020603050405020304" pitchFamily="18" charset="0"/>
                                    <a:ea typeface="Calibri" panose="020F0502020204030204" pitchFamily="34" charset="0"/>
                                    <a:cs typeface="Times New Roman" panose="02020603050405020304" pitchFamily="18" charset="0"/>
                                  </a:rPr>
                                  <m:t>ш</m:t>
                                </m:r>
                              </m:sub>
                            </m:sSub>
                          </m:e>
                        </m:d>
                        <m:r>
                          <a:rPr lang="ru-RU" sz="1600">
                            <a:latin typeface="Cambria Math" panose="02040503050406030204" pitchFamily="18" charset="0"/>
                            <a:ea typeface="Calibri" panose="020F0502020204030204" pitchFamily="34" charset="0"/>
                            <a:cs typeface="Times New Roman" panose="02020603050405020304" pitchFamily="18" charset="0"/>
                          </a:rPr>
                          <m:t>=</m:t>
                        </m:r>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600">
                                <a:latin typeface="Cambria Math" panose="02040503050406030204" pitchFamily="18" charset="0"/>
                                <a:ea typeface="Calibri" panose="020F0502020204030204" pitchFamily="34" charset="0"/>
                                <a:cs typeface="Times New Roman" panose="02020603050405020304" pitchFamily="18" charset="0"/>
                              </a:rPr>
                              <m:t>exp</m:t>
                            </m:r>
                          </m:e>
                          <m:sup>
                            <m:r>
                              <a:rPr lang="ru-RU" sz="1600" i="1">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600">
                                <a:latin typeface="Cambria Math" panose="02040503050406030204" pitchFamily="18" charset="0"/>
                                <a:ea typeface="Calibri" panose="020F0502020204030204" pitchFamily="34" charset="0"/>
                                <a:cs typeface="Times New Roman" panose="02020603050405020304" pitchFamily="18" charset="0"/>
                              </a:rPr>
                              <m:t>log</m:t>
                            </m:r>
                            <m:r>
                              <a:rPr lang="ru-RU" sz="1600" i="1">
                                <a:latin typeface="Cambria Math" panose="02040503050406030204" pitchFamily="18" charset="0"/>
                                <a:ea typeface="Calibri" panose="020F0502020204030204" pitchFamily="34" charset="0"/>
                                <a:cs typeface="Times New Roman" panose="02020603050405020304" pitchFamily="18" charset="0"/>
                              </a:rPr>
                              <m:t>2</m:t>
                            </m:r>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f>
                                      <m:fPr>
                                        <m:ctrlPr>
                                          <a:rPr lang="ru-RU" sz="16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1600"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600" b="0" i="1" smtClean="0">
                                                <a:latin typeface="Times New Roman" panose="02020603050405020304" pitchFamily="18" charset="0"/>
                                                <a:ea typeface="Calibri" panose="020F0502020204030204" pitchFamily="34" charset="0"/>
                                                <a:cs typeface="Times New Roman" panose="02020603050405020304" pitchFamily="18" charset="0"/>
                                              </a:rPr>
                                              <m:t>n</m:t>
                                            </m:r>
                                          </m:sub>
                                        </m:sSub>
                                      </m:num>
                                      <m:den>
                                        <m:r>
                                          <a:rPr lang="en-US" sz="1600" i="1">
                                            <a:latin typeface="Cambria Math" panose="02040503050406030204" pitchFamily="18" charset="0"/>
                                            <a:ea typeface="Calibri" panose="020F0502020204030204" pitchFamily="34" charset="0"/>
                                            <a:cs typeface="Times New Roman" panose="02020603050405020304" pitchFamily="18" charset="0"/>
                                          </a:rPr>
                                          <m:t>𝑑</m:t>
                                        </m:r>
                                      </m:den>
                                    </m:f>
                                  </m:e>
                                </m:d>
                              </m:e>
                              <m:sup>
                                <m:r>
                                  <a:rPr lang="ru-RU" sz="1600" i="1">
                                    <a:latin typeface="Cambria Math" panose="02040503050406030204" pitchFamily="18" charset="0"/>
                                    <a:ea typeface="Calibri" panose="020F0502020204030204" pitchFamily="34" charset="0"/>
                                    <a:cs typeface="Times New Roman" panose="02020603050405020304" pitchFamily="18" charset="0"/>
                                  </a:rPr>
                                  <m:t>2</m:t>
                                </m:r>
                              </m:sup>
                            </m:sSup>
                          </m:sup>
                        </m:sSup>
                        <m:r>
                          <a:rPr lang="ru-RU" sz="1600" i="1">
                            <a:latin typeface="Cambria Math" panose="02040503050406030204" pitchFamily="18" charset="0"/>
                            <a:ea typeface="Calibri" panose="020F0502020204030204" pitchFamily="34" charset="0"/>
                            <a:cs typeface="Times New Roman" panose="02020603050405020304" pitchFamily="18" charset="0"/>
                          </a:rPr>
                          <m:t>#</m:t>
                        </m:r>
                        <m:d>
                          <m:dPr>
                            <m:ctrlPr>
                              <a:rPr lang="ru-RU" sz="1600" i="1">
                                <a:latin typeface="Cambria Math" panose="02040503050406030204" pitchFamily="18" charset="0"/>
                                <a:ea typeface="Times New Roman" panose="02020603050405020304" pitchFamily="18" charset="0"/>
                                <a:cs typeface="Times New Roman" panose="02020603050405020304" pitchFamily="18" charset="0"/>
                              </a:rPr>
                            </m:ctrlPr>
                          </m:dPr>
                          <m:e>
                            <m:r>
                              <a:rPr lang="ru-RU" sz="1600" i="1">
                                <a:latin typeface="Cambria Math" panose="02040503050406030204" pitchFamily="18" charset="0"/>
                                <a:ea typeface="Times New Roman" panose="02020603050405020304" pitchFamily="18" charset="0"/>
                                <a:cs typeface="Times New Roman" panose="02020603050405020304" pitchFamily="18" charset="0"/>
                              </a:rPr>
                              <m:t>3</m:t>
                            </m:r>
                          </m:e>
                        </m:d>
                      </m:e>
                    </m:eqArr>
                  </m:oMath>
                </a14:m>
                <a:endParaRPr lang="ru-RU"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Bef>
                    <a:spcPts val="900"/>
                  </a:spcBef>
                </a:pPr>
                <a:r>
                  <a:rPr lang="en-US" sz="1600" dirty="0" smtClean="0">
                    <a:ea typeface="Calibri" panose="020F0502020204030204" pitchFamily="34" charset="0"/>
                    <a:cs typeface="Times New Roman" panose="02020603050405020304" pitchFamily="18" charset="0"/>
                  </a:rPr>
                  <a:t>Based </a:t>
                </a:r>
                <a:r>
                  <a:rPr lang="en-US" sz="1600" dirty="0">
                    <a:ea typeface="Calibri" panose="020F0502020204030204" pitchFamily="34" charset="0"/>
                    <a:cs typeface="Times New Roman" panose="02020603050405020304" pitchFamily="18" charset="0"/>
                  </a:rPr>
                  <a:t>on (3), calculations within the BOA method (2) </a:t>
                </a:r>
                <a:r>
                  <a:rPr lang="en-US" sz="1600" dirty="0" smtClean="0">
                    <a:ea typeface="Calibri" panose="020F0502020204030204" pitchFamily="34" charset="0"/>
                    <a:cs typeface="Times New Roman" panose="02020603050405020304" pitchFamily="18" charset="0"/>
                  </a:rPr>
                  <a:t>predict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600" i="1">
                            <a:ea typeface="Calibri" panose="020F0502020204030204" pitchFamily="34" charset="0"/>
                            <a:cs typeface="Times New Roman" panose="02020603050405020304" pitchFamily="18" charset="0"/>
                          </a:rPr>
                          <m:t>n</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r>
                      <a:rPr lang="ru-RU" sz="1600" i="1">
                        <a:latin typeface="Cambria Math" panose="02040503050406030204" pitchFamily="18" charset="0"/>
                        <a:ea typeface="Calibri" panose="020F0502020204030204" pitchFamily="34" charset="0"/>
                        <a:cs typeface="Times New Roman" panose="02020603050405020304" pitchFamily="18" charset="0"/>
                      </a:rPr>
                      <m:t>1.6</m:t>
                    </m:r>
                  </m:oMath>
                </a14:m>
                <a:r>
                  <a:rPr lang="ru-RU" sz="1600" dirty="0">
                    <a:ea typeface="Calibri" panose="020F0502020204030204" pitchFamily="34" charset="0"/>
                    <a:cs typeface="Times New Roman" panose="02020603050405020304" pitchFamily="18" charset="0"/>
                  </a:rPr>
                  <a:t>–2</a:t>
                </a:r>
                <a:r>
                  <a:rPr lang="en-US" sz="1600" dirty="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fm</a:t>
                </a:r>
                <a:r>
                  <a:rPr lang="en-US" sz="1600" dirty="0">
                    <a:ea typeface="Calibri" panose="020F0502020204030204" pitchFamily="34" charset="0"/>
                    <a:cs typeface="Times New Roman" panose="02020603050405020304" pitchFamily="18" charset="0"/>
                  </a:rPr>
                  <a:t>.</a:t>
                </a:r>
                <a:endParaRPr lang="ru-RU" sz="1600" dirty="0">
                  <a:ea typeface="Calibri" panose="020F0502020204030204" pitchFamily="34" charset="0"/>
                  <a:cs typeface="Times New Roman" panose="02020603050405020304" pitchFamily="18" charset="0"/>
                </a:endParaRPr>
              </a:p>
              <a:p>
                <a:pPr algn="just">
                  <a:lnSpc>
                    <a:spcPct val="125000"/>
                  </a:lnSpc>
                  <a:spcBef>
                    <a:spcPts val="900"/>
                  </a:spcBef>
                  <a:spcAft>
                    <a:spcPts val="0"/>
                  </a:spcAft>
                </a:pPr>
                <a:endParaRPr lang="ru-RU"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496852" y="3158679"/>
                <a:ext cx="11213066" cy="4343368"/>
              </a:xfrm>
              <a:prstGeom prst="rect">
                <a:avLst/>
              </a:prstGeom>
              <a:blipFill>
                <a:blip r:embed="rId2"/>
                <a:stretch>
                  <a:fillRect l="-272" r="-217"/>
                </a:stretch>
              </a:blipFill>
              <a:ln>
                <a:solidFill>
                  <a:schemeClr val="accent1"/>
                </a:solidFill>
              </a:ln>
              <a:effectLst>
                <a:softEdge rad="317500"/>
              </a:effectLst>
            </p:spPr>
            <p:txBody>
              <a:bodyPr/>
              <a:lstStyle/>
              <a:p>
                <a:r>
                  <a:rPr lang="ru-RU">
                    <a:noFill/>
                  </a:rPr>
                  <a:t> </a:t>
                </a:r>
              </a:p>
            </p:txBody>
          </p:sp>
        </mc:Fallback>
      </mc:AlternateContent>
      <p:sp>
        <p:nvSpPr>
          <p:cNvPr id="6" name="Скругленный прямоугольник 5"/>
          <p:cNvSpPr/>
          <p:nvPr/>
        </p:nvSpPr>
        <p:spPr>
          <a:xfrm>
            <a:off x="496852" y="2044274"/>
            <a:ext cx="6950530" cy="1123712"/>
          </a:xfrm>
          <a:prstGeom prst="roundRect">
            <a:avLst/>
          </a:prstGeom>
          <a:solidFill>
            <a:schemeClr val="accent6">
              <a:lumMod val="20000"/>
              <a:lumOff val="80000"/>
            </a:schemeClr>
          </a:solidFill>
          <a:ln w="22225">
            <a:solidFill>
              <a:srgbClr val="396C16"/>
            </a:solidFill>
          </a:ln>
        </p:spPr>
        <p:txBody>
          <a:bodyPr wrap="square">
            <a:spAutoFit/>
          </a:bodyPr>
          <a:lstStyle/>
          <a:p>
            <a:pPr algn="just">
              <a:lnSpc>
                <a:spcPct val="125000"/>
              </a:lnSpc>
              <a:spcBef>
                <a:spcPts val="900"/>
              </a:spcBef>
              <a:spcAft>
                <a:spcPts val="0"/>
              </a:spcAft>
            </a:pPr>
            <a:r>
              <a:rPr lang="en-US" sz="1600" b="1" dirty="0">
                <a:solidFill>
                  <a:srgbClr val="396C16"/>
                </a:solidFill>
                <a:ea typeface="Calibri" panose="020F0502020204030204" pitchFamily="34" charset="0"/>
                <a:cs typeface="Times New Roman" panose="02020603050405020304" pitchFamily="18" charset="0"/>
              </a:rPr>
              <a:t>Advantages</a:t>
            </a:r>
            <a:r>
              <a:rPr lang="en-US" sz="1600" dirty="0">
                <a:ea typeface="Calibri" panose="020F0502020204030204" pitchFamily="34" charset="0"/>
                <a:cs typeface="Times New Roman" panose="02020603050405020304" pitchFamily="18" charset="0"/>
              </a:rPr>
              <a:t>: includes the successes of the generalized model and simplifies numerical calculations, while providing very close to experimental data, in particular, mass distributions </a:t>
            </a:r>
            <a:r>
              <a:rPr lang="en-US" sz="1600" dirty="0" smtClean="0">
                <a:solidFill>
                  <a:srgbClr val="C00000"/>
                </a:solidFill>
                <a:ea typeface="Calibri" panose="020F0502020204030204" pitchFamily="34" charset="0"/>
                <a:cs typeface="Times New Roman" panose="02020603050405020304" pitchFamily="18" charset="0"/>
              </a:rPr>
              <a:t>[</a:t>
            </a:r>
            <a:r>
              <a:rPr lang="en-US" sz="1600" dirty="0">
                <a:solidFill>
                  <a:srgbClr val="C00000"/>
                </a:solidFill>
                <a:ea typeface="Calibri" panose="020F0502020204030204" pitchFamily="34" charset="0"/>
                <a:cs typeface="Times New Roman" panose="02020603050405020304" pitchFamily="18" charset="0"/>
              </a:rPr>
              <a:t>3</a:t>
            </a:r>
            <a:r>
              <a:rPr lang="en-US" sz="1600" dirty="0" smtClean="0">
                <a:solidFill>
                  <a:srgbClr val="C00000"/>
                </a:solidFill>
                <a:ea typeface="Calibri" panose="020F0502020204030204" pitchFamily="34" charset="0"/>
                <a:cs typeface="Times New Roman" panose="02020603050405020304" pitchFamily="18" charset="0"/>
              </a:rPr>
              <a:t>].</a:t>
            </a:r>
            <a:endParaRPr lang="ru-RU" sz="1600" dirty="0" smtClean="0">
              <a:solidFill>
                <a:srgbClr val="C00000"/>
              </a:solidFill>
              <a:ea typeface="Calibri" panose="020F0502020204030204" pitchFamily="34" charset="0"/>
              <a:cs typeface="Times New Roman" panose="02020603050405020304" pitchFamily="18" charset="0"/>
            </a:endParaRPr>
          </a:p>
        </p:txBody>
      </p:sp>
      <p:sp>
        <p:nvSpPr>
          <p:cNvPr id="7" name="Скругленный прямоугольник 6"/>
          <p:cNvSpPr/>
          <p:nvPr/>
        </p:nvSpPr>
        <p:spPr>
          <a:xfrm>
            <a:off x="7753740" y="2034967"/>
            <a:ext cx="3956178" cy="1123712"/>
          </a:xfrm>
          <a:prstGeom prst="roundRect">
            <a:avLst/>
          </a:prstGeom>
          <a:solidFill>
            <a:srgbClr val="FFCCCC"/>
          </a:solidFill>
          <a:ln w="22225">
            <a:solidFill>
              <a:srgbClr val="FF0000"/>
            </a:solid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25000"/>
              </a:lnSpc>
              <a:spcAft>
                <a:spcPts val="0"/>
              </a:spcAft>
            </a:pPr>
            <a:r>
              <a:rPr lang="en-US" sz="1600" b="1" dirty="0">
                <a:solidFill>
                  <a:srgbClr val="FF0000"/>
                </a:solidFill>
              </a:rPr>
              <a:t>Disadvantages</a:t>
            </a:r>
            <a:r>
              <a:rPr lang="en-US" sz="1600" dirty="0"/>
              <a:t>: the statistical nature of the method is an obstacle to obtaining a more accurate description of nuclear fission.</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1" y="6424711"/>
            <a:ext cx="11989837" cy="369332"/>
          </a:xfrm>
          <a:prstGeom prst="rect">
            <a:avLst/>
          </a:prstGeom>
          <a:noFill/>
        </p:spPr>
        <p:txBody>
          <a:bodyPr wrap="square" rtlCol="0">
            <a:spAutoFit/>
          </a:bodyPr>
          <a:lstStyle/>
          <a:p>
            <a:pPr algn="r"/>
            <a:r>
              <a:rPr lang="en-US" dirty="0" smtClean="0"/>
              <a:t>6</a:t>
            </a:r>
            <a:endParaRPr lang="ru-RU" dirty="0"/>
          </a:p>
        </p:txBody>
      </p:sp>
      <p:sp>
        <p:nvSpPr>
          <p:cNvPr id="12" name="Прямоугольник 11"/>
          <p:cNvSpPr/>
          <p:nvPr/>
        </p:nvSpPr>
        <p:spPr>
          <a:xfrm>
            <a:off x="7477757" y="5893797"/>
            <a:ext cx="4729014" cy="900246"/>
          </a:xfrm>
          <a:prstGeom prst="rect">
            <a:avLst/>
          </a:prstGeom>
        </p:spPr>
        <p:txBody>
          <a:bodyPr wrap="square">
            <a:spAutoFit/>
          </a:bodyPr>
          <a:lstStyle/>
          <a:p>
            <a:pPr lvl="0">
              <a:lnSpc>
                <a:spcPct val="125000"/>
              </a:lnSpc>
              <a:spcAft>
                <a:spcPts val="0"/>
              </a:spcAft>
            </a:pPr>
            <a:r>
              <a:rPr lang="en-US" sz="1400" dirty="0" smtClean="0">
                <a:solidFill>
                  <a:srgbClr val="C00000"/>
                </a:solidFill>
                <a:ea typeface="Times New Roman" panose="02020603050405020304" pitchFamily="18" charset="0"/>
                <a:cs typeface="Times New Roman" panose="02020603050405020304" pitchFamily="18" charset="0"/>
              </a:rPr>
              <a:t>[1] </a:t>
            </a:r>
            <a:r>
              <a:rPr lang="ru-RU" sz="1400" dirty="0" err="1" smtClean="0">
                <a:solidFill>
                  <a:srgbClr val="C00000"/>
                </a:solidFill>
                <a:ea typeface="Times New Roman" panose="02020603050405020304" pitchFamily="18" charset="0"/>
                <a:cs typeface="Times New Roman" panose="02020603050405020304" pitchFamily="18" charset="0"/>
              </a:rPr>
              <a:t>Pomorski</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a:solidFill>
                  <a:srgbClr val="C00000"/>
                </a:solidFill>
                <a:ea typeface="Times New Roman" panose="02020603050405020304" pitchFamily="18" charset="0"/>
                <a:cs typeface="Times New Roman" panose="02020603050405020304" pitchFamily="18" charset="0"/>
              </a:rPr>
              <a:t>K</a:t>
            </a:r>
            <a:r>
              <a:rPr lang="ru-RU" sz="1400" dirty="0" smtClean="0">
                <a:solidFill>
                  <a:srgbClr val="C00000"/>
                </a:solidFill>
                <a:ea typeface="Times New Roman" panose="02020603050405020304" pitchFamily="18" charset="0"/>
                <a:cs typeface="Times New Roman" panose="02020603050405020304" pitchFamily="18" charset="0"/>
              </a:rPr>
              <a:t>. </a:t>
            </a:r>
            <a:r>
              <a:rPr lang="en-US" sz="1400" dirty="0" smtClean="0">
                <a:solidFill>
                  <a:srgbClr val="C00000"/>
                </a:solidFill>
                <a:ea typeface="Times New Roman" panose="02020603050405020304" pitchFamily="18" charset="0"/>
                <a:cs typeface="Times New Roman" panose="02020603050405020304" pitchFamily="18" charset="0"/>
              </a:rPr>
              <a:t>et. al.</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Eur</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Phys</a:t>
            </a:r>
            <a:r>
              <a:rPr lang="ru-RU" sz="1400" dirty="0" smtClean="0">
                <a:solidFill>
                  <a:srgbClr val="C00000"/>
                </a:solidFill>
                <a:ea typeface="Times New Roman" panose="02020603050405020304" pitchFamily="18" charset="0"/>
                <a:cs typeface="Times New Roman" panose="02020603050405020304" pitchFamily="18" charset="0"/>
              </a:rPr>
              <a:t>. J. A </a:t>
            </a:r>
            <a:r>
              <a:rPr lang="ru-RU" sz="1400" b="1" dirty="0" smtClean="0">
                <a:solidFill>
                  <a:srgbClr val="C00000"/>
                </a:solidFill>
                <a:ea typeface="Times New Roman" panose="02020603050405020304" pitchFamily="18" charset="0"/>
                <a:cs typeface="Times New Roman" panose="02020603050405020304" pitchFamily="18" charset="0"/>
              </a:rPr>
              <a:t>53</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a:solidFill>
                  <a:srgbClr val="C00000"/>
                </a:solidFill>
                <a:ea typeface="Times New Roman" panose="02020603050405020304" pitchFamily="18" charset="0"/>
                <a:cs typeface="Times New Roman" panose="02020603050405020304" pitchFamily="18" charset="0"/>
              </a:rPr>
              <a:t>№</a:t>
            </a:r>
            <a:r>
              <a:rPr lang="ru-RU" sz="1400" dirty="0" smtClean="0">
                <a:solidFill>
                  <a:srgbClr val="C00000"/>
                </a:solidFill>
                <a:ea typeface="Times New Roman" panose="02020603050405020304" pitchFamily="18" charset="0"/>
                <a:cs typeface="Times New Roman" panose="02020603050405020304" pitchFamily="18" charset="0"/>
              </a:rPr>
              <a:t>.3. 59 (2017)</a:t>
            </a:r>
            <a:endParaRPr lang="ru-RU" sz="1400" dirty="0">
              <a:solidFill>
                <a:srgbClr val="C00000"/>
              </a:solidFill>
              <a:ea typeface="Times New Roman" panose="02020603050405020304" pitchFamily="18" charset="0"/>
              <a:cs typeface="Times New Roman" panose="02020603050405020304" pitchFamily="18" charset="0"/>
            </a:endParaRPr>
          </a:p>
          <a:p>
            <a:pPr lvl="0">
              <a:lnSpc>
                <a:spcPct val="125000"/>
              </a:lnSpc>
              <a:spcAft>
                <a:spcPts val="0"/>
              </a:spcAft>
            </a:pPr>
            <a:r>
              <a:rPr lang="en-US" sz="1400" dirty="0" smtClean="0">
                <a:solidFill>
                  <a:srgbClr val="C00000"/>
                </a:solidFill>
                <a:ea typeface="Times New Roman" panose="02020603050405020304" pitchFamily="18" charset="0"/>
                <a:cs typeface="Times New Roman" panose="02020603050405020304" pitchFamily="18" charset="0"/>
              </a:rPr>
              <a:t>[2] </a:t>
            </a:r>
            <a:r>
              <a:rPr lang="ru-RU" sz="1400" dirty="0" err="1" smtClean="0">
                <a:solidFill>
                  <a:srgbClr val="C00000"/>
                </a:solidFill>
                <a:ea typeface="Times New Roman" panose="02020603050405020304" pitchFamily="18" charset="0"/>
                <a:cs typeface="Times New Roman" panose="02020603050405020304" pitchFamily="18" charset="0"/>
              </a:rPr>
              <a:t>Pomorski</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a:solidFill>
                  <a:srgbClr val="C00000"/>
                </a:solidFill>
                <a:ea typeface="Times New Roman" panose="02020603050405020304" pitchFamily="18" charset="0"/>
                <a:cs typeface="Times New Roman" panose="02020603050405020304" pitchFamily="18" charset="0"/>
              </a:rPr>
              <a:t>K. </a:t>
            </a:r>
            <a:r>
              <a:rPr lang="ru-RU" sz="1400" dirty="0" err="1">
                <a:solidFill>
                  <a:srgbClr val="C00000"/>
                </a:solidFill>
                <a:ea typeface="Times New Roman" panose="02020603050405020304" pitchFamily="18" charset="0"/>
                <a:cs typeface="Times New Roman" panose="02020603050405020304" pitchFamily="18" charset="0"/>
              </a:rPr>
              <a:t>et</a:t>
            </a:r>
            <a:r>
              <a:rPr lang="ru-RU" sz="1400" dirty="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al</a:t>
            </a:r>
            <a:r>
              <a:rPr lang="ru-RU" sz="1400" dirty="0" smtClean="0">
                <a:solidFill>
                  <a:srgbClr val="C00000"/>
                </a:solidFill>
                <a:ea typeface="Times New Roman" panose="02020603050405020304" pitchFamily="18" charset="0"/>
                <a:cs typeface="Times New Roman" panose="02020603050405020304" pitchFamily="18" charset="0"/>
              </a:rPr>
              <a:t>.</a:t>
            </a:r>
            <a:r>
              <a:rPr lang="en-US" sz="1400" dirty="0" smtClean="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Chin</a:t>
            </a:r>
            <a:r>
              <a:rPr lang="en-US" sz="1400" dirty="0" smtClean="0">
                <a:solidFill>
                  <a:srgbClr val="C00000"/>
                </a:solidFill>
                <a:ea typeface="Times New Roman" panose="02020603050405020304" pitchFamily="18" charset="0"/>
                <a:cs typeface="Times New Roman" panose="02020603050405020304" pitchFamily="18" charset="0"/>
              </a:rPr>
              <a:t>.</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Phys</a:t>
            </a:r>
            <a:r>
              <a:rPr lang="en-US" sz="1400" dirty="0">
                <a:solidFill>
                  <a:srgbClr val="C00000"/>
                </a:solidFill>
                <a:ea typeface="Times New Roman" panose="02020603050405020304" pitchFamily="18" charset="0"/>
                <a:cs typeface="Times New Roman" panose="02020603050405020304" pitchFamily="18" charset="0"/>
              </a:rPr>
              <a:t>.</a:t>
            </a:r>
            <a:r>
              <a:rPr lang="ru-RU" sz="1400" dirty="0" smtClean="0">
                <a:solidFill>
                  <a:srgbClr val="C00000"/>
                </a:solidFill>
                <a:ea typeface="Times New Roman" panose="02020603050405020304" pitchFamily="18" charset="0"/>
                <a:cs typeface="Times New Roman" panose="02020603050405020304" pitchFamily="18" charset="0"/>
              </a:rPr>
              <a:t> C </a:t>
            </a:r>
            <a:r>
              <a:rPr lang="ru-RU" sz="1400" b="1" dirty="0" smtClean="0">
                <a:solidFill>
                  <a:srgbClr val="C00000"/>
                </a:solidFill>
                <a:ea typeface="Times New Roman" panose="02020603050405020304" pitchFamily="18" charset="0"/>
                <a:cs typeface="Times New Roman" panose="02020603050405020304" pitchFamily="18" charset="0"/>
              </a:rPr>
              <a:t>45</a:t>
            </a:r>
            <a:r>
              <a:rPr lang="ru-RU" sz="1400" dirty="0" smtClean="0">
                <a:solidFill>
                  <a:srgbClr val="C00000"/>
                </a:solidFill>
                <a:ea typeface="Times New Roman" panose="02020603050405020304" pitchFamily="18" charset="0"/>
                <a:cs typeface="Times New Roman" panose="02020603050405020304" pitchFamily="18" charset="0"/>
              </a:rPr>
              <a:t>. № 5.</a:t>
            </a:r>
            <a:r>
              <a:rPr lang="en-US" sz="1400" dirty="0" smtClean="0">
                <a:solidFill>
                  <a:srgbClr val="C00000"/>
                </a:solidFill>
                <a:ea typeface="Times New Roman" panose="02020603050405020304" pitchFamily="18" charset="0"/>
                <a:cs typeface="Times New Roman" panose="02020603050405020304" pitchFamily="18" charset="0"/>
              </a:rPr>
              <a:t> </a:t>
            </a:r>
            <a:r>
              <a:rPr lang="ru-RU" sz="1400" dirty="0" smtClean="0">
                <a:solidFill>
                  <a:srgbClr val="C00000"/>
                </a:solidFill>
                <a:ea typeface="Times New Roman" panose="02020603050405020304" pitchFamily="18" charset="0"/>
                <a:cs typeface="Times New Roman" panose="02020603050405020304" pitchFamily="18" charset="0"/>
              </a:rPr>
              <a:t>054109 </a:t>
            </a:r>
            <a:r>
              <a:rPr lang="en-US" sz="1400" dirty="0" smtClean="0">
                <a:solidFill>
                  <a:srgbClr val="C00000"/>
                </a:solidFill>
                <a:ea typeface="Times New Roman" panose="02020603050405020304" pitchFamily="18" charset="0"/>
                <a:cs typeface="Times New Roman" panose="02020603050405020304" pitchFamily="18" charset="0"/>
              </a:rPr>
              <a:t>(</a:t>
            </a:r>
            <a:r>
              <a:rPr lang="ru-RU" sz="1400" dirty="0" smtClean="0">
                <a:solidFill>
                  <a:srgbClr val="C00000"/>
                </a:solidFill>
                <a:ea typeface="Times New Roman" panose="02020603050405020304" pitchFamily="18" charset="0"/>
                <a:cs typeface="Times New Roman" panose="02020603050405020304" pitchFamily="18" charset="0"/>
              </a:rPr>
              <a:t>2021</a:t>
            </a:r>
            <a:r>
              <a:rPr lang="en-US" sz="1400" dirty="0" smtClean="0">
                <a:solidFill>
                  <a:srgbClr val="C00000"/>
                </a:solidFill>
                <a:ea typeface="Times New Roman" panose="02020603050405020304" pitchFamily="18" charset="0"/>
                <a:cs typeface="Times New Roman" panose="02020603050405020304" pitchFamily="18" charset="0"/>
              </a:rPr>
              <a:t>)</a:t>
            </a:r>
            <a:endParaRPr lang="en-US" sz="1400" dirty="0">
              <a:solidFill>
                <a:srgbClr val="C00000"/>
              </a:solidFill>
              <a:ea typeface="Times New Roman" panose="02020603050405020304" pitchFamily="18" charset="0"/>
              <a:cs typeface="Times New Roman" panose="02020603050405020304" pitchFamily="18" charset="0"/>
            </a:endParaRPr>
          </a:p>
          <a:p>
            <a:pPr lvl="0">
              <a:lnSpc>
                <a:spcPct val="125000"/>
              </a:lnSpc>
              <a:spcAft>
                <a:spcPts val="0"/>
              </a:spcAft>
            </a:pPr>
            <a:r>
              <a:rPr lang="en-US" sz="1400" dirty="0" smtClean="0">
                <a:solidFill>
                  <a:srgbClr val="C00000"/>
                </a:solidFill>
                <a:ea typeface="Times New Roman" panose="02020603050405020304" pitchFamily="18" charset="0"/>
                <a:cs typeface="Times New Roman" panose="02020603050405020304" pitchFamily="18" charset="0"/>
              </a:rPr>
              <a:t>[3] </a:t>
            </a:r>
            <a:r>
              <a:rPr lang="ru-RU" sz="1400" dirty="0" err="1" smtClean="0">
                <a:solidFill>
                  <a:srgbClr val="C00000"/>
                </a:solidFill>
                <a:ea typeface="Times New Roman" panose="02020603050405020304" pitchFamily="18" charset="0"/>
                <a:cs typeface="Times New Roman" panose="02020603050405020304" pitchFamily="18" charset="0"/>
              </a:rPr>
              <a:t>Wilson</a:t>
            </a:r>
            <a:r>
              <a:rPr lang="ru-RU" sz="1400" dirty="0" smtClean="0">
                <a:solidFill>
                  <a:srgbClr val="C00000"/>
                </a:solidFill>
                <a:ea typeface="Times New Roman" panose="02020603050405020304" pitchFamily="18" charset="0"/>
                <a:cs typeface="Times New Roman" panose="02020603050405020304" pitchFamily="18" charset="0"/>
              </a:rPr>
              <a:t> J. </a:t>
            </a:r>
            <a:r>
              <a:rPr lang="ru-RU" sz="1400" dirty="0" err="1" smtClean="0">
                <a:solidFill>
                  <a:srgbClr val="C00000"/>
                </a:solidFill>
                <a:ea typeface="Times New Roman" panose="02020603050405020304" pitchFamily="18" charset="0"/>
                <a:cs typeface="Times New Roman" panose="02020603050405020304" pitchFamily="18" charset="0"/>
              </a:rPr>
              <a:t>et</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al</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err="1" smtClean="0">
                <a:solidFill>
                  <a:srgbClr val="C00000"/>
                </a:solidFill>
                <a:ea typeface="Times New Roman" panose="02020603050405020304" pitchFamily="18" charset="0"/>
                <a:cs typeface="Times New Roman" panose="02020603050405020304" pitchFamily="18" charset="0"/>
              </a:rPr>
              <a:t>Nature</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b="1" dirty="0" smtClean="0">
                <a:solidFill>
                  <a:srgbClr val="C00000"/>
                </a:solidFill>
                <a:ea typeface="Times New Roman" panose="02020603050405020304" pitchFamily="18" charset="0"/>
                <a:cs typeface="Times New Roman" panose="02020603050405020304" pitchFamily="18" charset="0"/>
              </a:rPr>
              <a:t>590</a:t>
            </a:r>
            <a:r>
              <a:rPr lang="ru-RU" sz="1400" dirty="0">
                <a:solidFill>
                  <a:srgbClr val="C00000"/>
                </a:solidFill>
                <a:ea typeface="Times New Roman" panose="02020603050405020304" pitchFamily="18" charset="0"/>
                <a:cs typeface="Times New Roman" panose="02020603050405020304" pitchFamily="18" charset="0"/>
              </a:rPr>
              <a:t>.</a:t>
            </a:r>
            <a:r>
              <a:rPr lang="ru-RU" sz="1400" dirty="0" smtClean="0">
                <a:solidFill>
                  <a:srgbClr val="C00000"/>
                </a:solidFill>
                <a:ea typeface="Times New Roman" panose="02020603050405020304" pitchFamily="18" charset="0"/>
                <a:cs typeface="Times New Roman" panose="02020603050405020304" pitchFamily="18" charset="0"/>
              </a:rPr>
              <a:t> </a:t>
            </a:r>
            <a:r>
              <a:rPr lang="ru-RU" sz="1400" dirty="0">
                <a:solidFill>
                  <a:srgbClr val="C00000"/>
                </a:solidFill>
                <a:ea typeface="Times New Roman" panose="02020603050405020304" pitchFamily="18" charset="0"/>
                <a:cs typeface="Times New Roman" panose="02020603050405020304" pitchFamily="18" charset="0"/>
              </a:rPr>
              <a:t>№</a:t>
            </a:r>
            <a:r>
              <a:rPr lang="ru-RU" sz="1400" dirty="0" smtClean="0">
                <a:solidFill>
                  <a:srgbClr val="C00000"/>
                </a:solidFill>
                <a:ea typeface="Times New Roman" panose="02020603050405020304" pitchFamily="18" charset="0"/>
                <a:cs typeface="Times New Roman" panose="02020603050405020304" pitchFamily="18" charset="0"/>
              </a:rPr>
              <a:t> 7847. 566 (2021) </a:t>
            </a:r>
            <a:endParaRPr lang="ru-RU" sz="1200" dirty="0">
              <a:solidFill>
                <a:srgbClr val="C000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8682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4028" y="180919"/>
            <a:ext cx="10863943" cy="998408"/>
          </a:xfrm>
        </p:spPr>
        <p:txBody>
          <a:bodyPr>
            <a:noAutofit/>
          </a:bodyPr>
          <a:lstStyle/>
          <a:p>
            <a:pPr algn="ctr"/>
            <a:r>
              <a:rPr lang="en-US" sz="2800" b="1" dirty="0" smtClean="0">
                <a:solidFill>
                  <a:srgbClr val="002060"/>
                </a:solidFill>
                <a:latin typeface="Arial Black" panose="020B0A04020102020204" pitchFamily="34" charset="0"/>
              </a:rPr>
              <a:t>The </a:t>
            </a:r>
            <a:r>
              <a:rPr lang="en-US" sz="2800" b="1" dirty="0">
                <a:solidFill>
                  <a:srgbClr val="002060"/>
                </a:solidFill>
                <a:latin typeface="Arial Black" panose="020B0A04020102020204" pitchFamily="34" charset="0"/>
              </a:rPr>
              <a:t>process of </a:t>
            </a:r>
            <a:r>
              <a:rPr lang="en-US" sz="2800" b="1" dirty="0" smtClean="0">
                <a:solidFill>
                  <a:srgbClr val="002060"/>
                </a:solidFill>
                <a:latin typeface="Arial Black" panose="020B0A04020102020204" pitchFamily="34" charset="0"/>
              </a:rPr>
              <a:t>binary </a:t>
            </a:r>
            <a:r>
              <a:rPr lang="en-US" sz="2800" b="1" dirty="0">
                <a:solidFill>
                  <a:srgbClr val="002060"/>
                </a:solidFill>
                <a:latin typeface="Arial Black" panose="020B0A04020102020204" pitchFamily="34" charset="0"/>
              </a:rPr>
              <a:t>fission within the framework of the </a:t>
            </a:r>
            <a:r>
              <a:rPr lang="ru-RU" sz="2800" b="1" dirty="0" smtClean="0">
                <a:solidFill>
                  <a:srgbClr val="002060"/>
                </a:solidFill>
                <a:latin typeface="Arial Black" panose="020B0A04020102020204" pitchFamily="34" charset="0"/>
              </a:rPr>
              <a:t>«</a:t>
            </a:r>
            <a:r>
              <a:rPr lang="en-US" sz="2800" b="1" dirty="0" smtClean="0">
                <a:solidFill>
                  <a:srgbClr val="002060"/>
                </a:solidFill>
                <a:latin typeface="Arial Black" panose="020B0A04020102020204" pitchFamily="34" charset="0"/>
              </a:rPr>
              <a:t>cold</a:t>
            </a:r>
            <a:r>
              <a:rPr lang="ru-RU" sz="2800" b="1" dirty="0" smtClean="0">
                <a:solidFill>
                  <a:srgbClr val="002060"/>
                </a:solidFill>
                <a:latin typeface="Arial Black" panose="020B0A04020102020204" pitchFamily="34" charset="0"/>
              </a:rPr>
              <a:t>»</a:t>
            </a:r>
            <a:r>
              <a:rPr lang="en-US" sz="2800" b="1" dirty="0" smtClean="0">
                <a:solidFill>
                  <a:srgbClr val="002060"/>
                </a:solidFill>
                <a:latin typeface="Arial Black" panose="020B0A04020102020204" pitchFamily="34" charset="0"/>
              </a:rPr>
              <a:t> </a:t>
            </a:r>
            <a:r>
              <a:rPr lang="en-US" sz="2800" b="1" dirty="0">
                <a:solidFill>
                  <a:srgbClr val="002060"/>
                </a:solidFill>
                <a:latin typeface="Arial Black" panose="020B0A04020102020204" pitchFamily="34" charset="0"/>
              </a:rPr>
              <a:t>nuclear fission model.</a:t>
            </a:r>
            <a:endParaRPr lang="ru-RU" sz="2800" b="1" dirty="0">
              <a:solidFill>
                <a:srgbClr val="002060"/>
              </a:solidFill>
              <a:latin typeface="Arial Black" panose="020B0A04020102020204" pitchFamily="34" charset="0"/>
            </a:endParaRPr>
          </a:p>
        </p:txBody>
      </p:sp>
      <p:pic>
        <p:nvPicPr>
          <p:cNvPr id="3" name="Рисунок 2"/>
          <p:cNvPicPr>
            <a:picLocks noChangeAspect="1"/>
          </p:cNvPicPr>
          <p:nvPr/>
        </p:nvPicPr>
        <p:blipFill rotWithShape="1">
          <a:blip r:embed="rId3"/>
          <a:srcRect l="1186" t="2079" r="1004" b="3555"/>
          <a:stretch/>
        </p:blipFill>
        <p:spPr>
          <a:xfrm>
            <a:off x="266646" y="1092500"/>
            <a:ext cx="5549953" cy="3434225"/>
          </a:xfrm>
          <a:prstGeom prst="rect">
            <a:avLst/>
          </a:prstGeom>
        </p:spPr>
      </p:pic>
      <p:graphicFrame>
        <p:nvGraphicFramePr>
          <p:cNvPr id="4" name="Объект 3"/>
          <p:cNvGraphicFramePr>
            <a:graphicFrameLocks noChangeAspect="1"/>
          </p:cNvGraphicFramePr>
          <p:nvPr>
            <p:extLst>
              <p:ext uri="{D42A27DB-BD31-4B8C-83A1-F6EECF244321}">
                <p14:modId xmlns:p14="http://schemas.microsoft.com/office/powerpoint/2010/main" val="3629997724"/>
              </p:ext>
            </p:extLst>
          </p:nvPr>
        </p:nvGraphicFramePr>
        <p:xfrm>
          <a:off x="7005638" y="2030413"/>
          <a:ext cx="3622675" cy="660400"/>
        </p:xfrm>
        <a:graphic>
          <a:graphicData uri="http://schemas.openxmlformats.org/presentationml/2006/ole">
            <mc:AlternateContent xmlns:mc="http://schemas.openxmlformats.org/markup-compatibility/2006">
              <mc:Choice xmlns:v="urn:schemas-microsoft-com:vml" Requires="v">
                <p:oleObj spid="_x0000_s10586" name="Equation" r:id="rId4" imgW="1879560" imgH="342720" progId="Equation.DSMT4">
                  <p:embed/>
                </p:oleObj>
              </mc:Choice>
              <mc:Fallback>
                <p:oleObj name="Equation" r:id="rId4" imgW="1879560" imgH="342720" progId="Equation.DSMT4">
                  <p:embed/>
                  <p:pic>
                    <p:nvPicPr>
                      <p:cNvPr id="0" name=""/>
                      <p:cNvPicPr/>
                      <p:nvPr/>
                    </p:nvPicPr>
                    <p:blipFill>
                      <a:blip r:embed="rId5"/>
                      <a:stretch>
                        <a:fillRect/>
                      </a:stretch>
                    </p:blipFill>
                    <p:spPr>
                      <a:xfrm>
                        <a:off x="7005638" y="2030413"/>
                        <a:ext cx="3622675" cy="6604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TextBox 6"/>
              <p:cNvSpPr txBox="1"/>
              <p:nvPr/>
            </p:nvSpPr>
            <p:spPr>
              <a:xfrm>
                <a:off x="266645" y="4653746"/>
                <a:ext cx="5549953" cy="669992"/>
              </a:xfrm>
              <a:prstGeom prst="rect">
                <a:avLst/>
              </a:prstGeom>
              <a:noFill/>
            </p:spPr>
            <p:txBody>
              <a:bodyPr wrap="square" rtlCol="0">
                <a:spAutoFit/>
              </a:bodyPr>
              <a:lstStyle/>
              <a:p>
                <a:pPr algn="just"/>
                <a:r>
                  <a:rPr lang="en-US" dirty="0" smtClean="0"/>
                  <a:t>Fig. 1 The </a:t>
                </a:r>
                <a:r>
                  <a:rPr lang="en-US" dirty="0"/>
                  <a:t>potential of </a:t>
                </a:r>
                <a:r>
                  <a:rPr lang="en-US" dirty="0" smtClean="0"/>
                  <a:t>nucleus deformation </a:t>
                </a:r>
                <a14:m>
                  <m:oMath xmlns:m="http://schemas.openxmlformats.org/officeDocument/2006/math">
                    <m:r>
                      <a:rPr lang="en-US" b="0" i="1" smtClean="0">
                        <a:latin typeface="Cambria Math" panose="02040503050406030204" pitchFamily="18" charset="0"/>
                      </a:rPr>
                      <m:t>𝑉</m:t>
                    </m:r>
                  </m:oMath>
                </a14:m>
                <a:r>
                  <a:rPr lang="ru-RU" dirty="0" smtClean="0"/>
                  <a:t>(</a:t>
                </a:r>
                <a:r>
                  <a:rPr lang="el-GR" dirty="0" smtClean="0"/>
                  <a:t>β</a:t>
                </a:r>
                <a:r>
                  <a:rPr lang="el-GR" baseline="-25000" dirty="0" smtClean="0"/>
                  <a:t>λ</a:t>
                </a:r>
                <a:r>
                  <a:rPr lang="ru-RU" dirty="0" smtClean="0"/>
                  <a:t>) </a:t>
                </a:r>
                <a:r>
                  <a:rPr lang="en-US" dirty="0" smtClean="0">
                    <a:solidFill>
                      <a:srgbClr val="C00000"/>
                    </a:solidFill>
                  </a:rPr>
                  <a:t>[1]</a:t>
                </a:r>
                <a:r>
                  <a:rPr lang="ru-RU" dirty="0" smtClean="0"/>
                  <a:t> </a:t>
                </a:r>
                <a:r>
                  <a:rPr lang="en-US" dirty="0" smtClean="0"/>
                  <a:t>in </a:t>
                </a:r>
                <a:r>
                  <a:rPr lang="en-US" dirty="0"/>
                  <a:t>the model of a double-humped fission </a:t>
                </a:r>
                <a:r>
                  <a:rPr lang="en-US" dirty="0" smtClean="0"/>
                  <a:t>barrier</a:t>
                </a:r>
                <a:endParaRPr lang="ru-RU" dirty="0"/>
              </a:p>
            </p:txBody>
          </p:sp>
        </mc:Choice>
        <mc:Fallback xmlns="">
          <p:sp>
            <p:nvSpPr>
              <p:cNvPr id="7" name="TextBox 6"/>
              <p:cNvSpPr txBox="1">
                <a:spLocks noRot="1" noChangeAspect="1" noMove="1" noResize="1" noEditPoints="1" noAdjustHandles="1" noChangeArrowheads="1" noChangeShapeType="1" noTextEdit="1"/>
              </p:cNvSpPr>
              <p:nvPr/>
            </p:nvSpPr>
            <p:spPr>
              <a:xfrm>
                <a:off x="266645" y="4653746"/>
                <a:ext cx="5549953" cy="669992"/>
              </a:xfrm>
              <a:prstGeom prst="rect">
                <a:avLst/>
              </a:prstGeom>
              <a:blipFill>
                <a:blip r:embed="rId6"/>
                <a:stretch>
                  <a:fillRect l="-989" t="-4545" r="-879" b="-10000"/>
                </a:stretch>
              </a:blipFill>
            </p:spPr>
            <p:txBody>
              <a:bodyPr/>
              <a:lstStyle/>
              <a:p>
                <a:r>
                  <a:rPr lang="ru-RU">
                    <a:noFill/>
                  </a:rPr>
                  <a:t> </a:t>
                </a:r>
              </a:p>
            </p:txBody>
          </p:sp>
        </mc:Fallback>
      </mc:AlternateContent>
      <p:sp>
        <p:nvSpPr>
          <p:cNvPr id="8" name="Прямоугольник 7"/>
          <p:cNvSpPr/>
          <p:nvPr/>
        </p:nvSpPr>
        <p:spPr>
          <a:xfrm>
            <a:off x="6095998" y="1281639"/>
            <a:ext cx="5842001" cy="646331"/>
          </a:xfrm>
          <a:prstGeom prst="rect">
            <a:avLst/>
          </a:prstGeom>
        </p:spPr>
        <p:txBody>
          <a:bodyPr wrap="square">
            <a:spAutoFit/>
          </a:bodyPr>
          <a:lstStyle/>
          <a:p>
            <a:pPr algn="just"/>
            <a:r>
              <a:rPr lang="en-US" dirty="0"/>
              <a:t>The approach </a:t>
            </a:r>
            <a:r>
              <a:rPr lang="en-US" dirty="0" smtClean="0">
                <a:solidFill>
                  <a:srgbClr val="C00000"/>
                </a:solidFill>
              </a:rPr>
              <a:t>[1-3] </a:t>
            </a:r>
            <a:r>
              <a:rPr lang="en-US" dirty="0"/>
              <a:t>based on the theory of Wigner random </a:t>
            </a:r>
            <a:r>
              <a:rPr lang="en-US" dirty="0" smtClean="0"/>
              <a:t>matrices </a:t>
            </a:r>
            <a:r>
              <a:rPr lang="en-US" dirty="0" smtClean="0">
                <a:solidFill>
                  <a:srgbClr val="C00000"/>
                </a:solidFill>
              </a:rPr>
              <a:t>[4] </a:t>
            </a:r>
            <a:r>
              <a:rPr lang="en-US" dirty="0"/>
              <a:t>is used to describe the wave </a:t>
            </a:r>
            <a:r>
              <a:rPr lang="en-US" dirty="0" smtClean="0"/>
              <a:t>function:</a:t>
            </a:r>
            <a:endParaRPr lang="ru-RU" dirty="0"/>
          </a:p>
        </p:txBody>
      </p:sp>
      <p:sp>
        <p:nvSpPr>
          <p:cNvPr id="9" name="Прямоугольник 8"/>
          <p:cNvSpPr/>
          <p:nvPr/>
        </p:nvSpPr>
        <p:spPr>
          <a:xfrm>
            <a:off x="6095998" y="5421750"/>
            <a:ext cx="5829355" cy="1077218"/>
          </a:xfrm>
          <a:prstGeom prst="rect">
            <a:avLst/>
          </a:prstGeom>
        </p:spPr>
        <p:txBody>
          <a:bodyPr wrap="square">
            <a:spAutoFit/>
          </a:bodyPr>
          <a:lstStyle/>
          <a:p>
            <a:pPr algn="just"/>
            <a:r>
              <a:rPr lang="en-US" sz="1600" dirty="0">
                <a:solidFill>
                  <a:srgbClr val="C00000"/>
                </a:solidFill>
              </a:rPr>
              <a:t>[4] E.P. Wigner, Ann. Math. 62. 548 (1955); 65. 203 (1958); 67. 325 (1958). </a:t>
            </a:r>
            <a:endParaRPr lang="en-US" sz="1600" dirty="0" smtClean="0">
              <a:solidFill>
                <a:srgbClr val="C00000"/>
              </a:solidFill>
            </a:endParaRPr>
          </a:p>
          <a:p>
            <a:pPr algn="just"/>
            <a:r>
              <a:rPr lang="en-US" sz="1600" dirty="0" smtClean="0">
                <a:solidFill>
                  <a:srgbClr val="C00000"/>
                </a:solidFill>
              </a:rPr>
              <a:t>[5] </a:t>
            </a:r>
            <a:r>
              <a:rPr lang="en-US" sz="1600" dirty="0">
                <a:solidFill>
                  <a:srgbClr val="C00000"/>
                </a:solidFill>
              </a:rPr>
              <a:t>A. Bohr, B. Mottelson Nuclear Structure (Benjamin, New York, 1974), V.1, V2. </a:t>
            </a:r>
            <a:endParaRPr lang="en-US" sz="1600" dirty="0" smtClean="0">
              <a:solidFill>
                <a:srgbClr val="C00000"/>
              </a:solidFill>
            </a:endParaRPr>
          </a:p>
        </p:txBody>
      </p:sp>
      <p:sp>
        <p:nvSpPr>
          <p:cNvPr id="10" name="TextBox 9"/>
          <p:cNvSpPr txBox="1"/>
          <p:nvPr/>
        </p:nvSpPr>
        <p:spPr>
          <a:xfrm>
            <a:off x="10872036" y="2160706"/>
            <a:ext cx="471604" cy="400110"/>
          </a:xfrm>
          <a:prstGeom prst="rect">
            <a:avLst/>
          </a:prstGeom>
          <a:noFill/>
        </p:spPr>
        <p:txBody>
          <a:bodyPr wrap="none" rtlCol="0">
            <a:spAutoFit/>
          </a:bodyPr>
          <a:lstStyle/>
          <a:p>
            <a:r>
              <a:rPr lang="en-US" sz="2000" dirty="0" smtClean="0"/>
              <a:t>(</a:t>
            </a:r>
            <a:r>
              <a:rPr lang="ru-RU" sz="2000" dirty="0" smtClean="0"/>
              <a:t>4</a:t>
            </a:r>
            <a:r>
              <a:rPr lang="en-US" sz="2000" dirty="0" smtClean="0"/>
              <a:t>)</a:t>
            </a:r>
            <a:endParaRPr lang="ru-RU" sz="2000" dirty="0"/>
          </a:p>
        </p:txBody>
      </p:sp>
      <p:sp>
        <p:nvSpPr>
          <p:cNvPr id="12" name="Прямоугольник 11"/>
          <p:cNvSpPr/>
          <p:nvPr/>
        </p:nvSpPr>
        <p:spPr>
          <a:xfrm>
            <a:off x="253998" y="5414891"/>
            <a:ext cx="5689602" cy="1323439"/>
          </a:xfrm>
          <a:prstGeom prst="rect">
            <a:avLst/>
          </a:prstGeom>
        </p:spPr>
        <p:txBody>
          <a:bodyPr wrap="square">
            <a:spAutoFit/>
          </a:bodyPr>
          <a:lstStyle/>
          <a:p>
            <a:pPr algn="just"/>
            <a:r>
              <a:rPr lang="en-US" sz="1600" dirty="0" smtClean="0">
                <a:solidFill>
                  <a:srgbClr val="C00000"/>
                </a:solidFill>
              </a:rPr>
              <a:t>[1] S.G</a:t>
            </a:r>
            <a:r>
              <a:rPr lang="en-US" sz="1600" dirty="0">
                <a:solidFill>
                  <a:srgbClr val="C00000"/>
                </a:solidFill>
              </a:rPr>
              <a:t>. </a:t>
            </a:r>
            <a:r>
              <a:rPr lang="en-US" sz="1600" dirty="0" err="1">
                <a:solidFill>
                  <a:srgbClr val="C00000"/>
                </a:solidFill>
              </a:rPr>
              <a:t>Kadmensky</a:t>
            </a:r>
            <a:r>
              <a:rPr lang="en-US" sz="1600" dirty="0">
                <a:solidFill>
                  <a:srgbClr val="C00000"/>
                </a:solidFill>
              </a:rPr>
              <a:t>, V.P. </a:t>
            </a:r>
            <a:r>
              <a:rPr lang="en-US" sz="1600" dirty="0" err="1">
                <a:solidFill>
                  <a:srgbClr val="C00000"/>
                </a:solidFill>
              </a:rPr>
              <a:t>Markushev</a:t>
            </a:r>
            <a:r>
              <a:rPr lang="en-US" sz="1600" dirty="0">
                <a:solidFill>
                  <a:srgbClr val="C00000"/>
                </a:solidFill>
              </a:rPr>
              <a:t>, V.I. Furman, </a:t>
            </a:r>
            <a:r>
              <a:rPr lang="en-US" sz="1600" dirty="0" err="1">
                <a:solidFill>
                  <a:srgbClr val="C00000"/>
                </a:solidFill>
              </a:rPr>
              <a:t>Nucl</a:t>
            </a:r>
            <a:r>
              <a:rPr lang="en-US" sz="1600" dirty="0">
                <a:solidFill>
                  <a:srgbClr val="C00000"/>
                </a:solidFill>
              </a:rPr>
              <a:t>. Phys. 35. 300 (1982). </a:t>
            </a:r>
          </a:p>
          <a:p>
            <a:pPr algn="just"/>
            <a:r>
              <a:rPr lang="en-US" sz="1600" dirty="0" smtClean="0">
                <a:solidFill>
                  <a:srgbClr val="C00000"/>
                </a:solidFill>
              </a:rPr>
              <a:t>[2] </a:t>
            </a:r>
            <a:r>
              <a:rPr lang="en-US" sz="1600" dirty="0">
                <a:solidFill>
                  <a:srgbClr val="C00000"/>
                </a:solidFill>
              </a:rPr>
              <a:t>S.G. </a:t>
            </a:r>
            <a:r>
              <a:rPr lang="en-US" sz="1600" dirty="0" err="1">
                <a:solidFill>
                  <a:srgbClr val="C00000"/>
                </a:solidFill>
              </a:rPr>
              <a:t>Kadmensky</a:t>
            </a:r>
            <a:r>
              <a:rPr lang="en-US" sz="1600" dirty="0">
                <a:solidFill>
                  <a:srgbClr val="C00000"/>
                </a:solidFill>
              </a:rPr>
              <a:t>, </a:t>
            </a:r>
            <a:r>
              <a:rPr lang="en-US" sz="1600" dirty="0" err="1">
                <a:solidFill>
                  <a:srgbClr val="C00000"/>
                </a:solidFill>
              </a:rPr>
              <a:t>Nucl</a:t>
            </a:r>
            <a:r>
              <a:rPr lang="en-US" sz="1600" dirty="0">
                <a:solidFill>
                  <a:srgbClr val="C00000"/>
                </a:solidFill>
              </a:rPr>
              <a:t>. Phys. 65. 1833 (2002). </a:t>
            </a:r>
          </a:p>
          <a:p>
            <a:pPr algn="just"/>
            <a:r>
              <a:rPr lang="en-US" sz="1600" dirty="0" smtClean="0">
                <a:solidFill>
                  <a:srgbClr val="C00000"/>
                </a:solidFill>
              </a:rPr>
              <a:t>[3] S.G</a:t>
            </a:r>
            <a:r>
              <a:rPr lang="en-US" sz="1600" dirty="0">
                <a:solidFill>
                  <a:srgbClr val="C00000"/>
                </a:solidFill>
              </a:rPr>
              <a:t>. </a:t>
            </a:r>
            <a:r>
              <a:rPr lang="en-US" sz="1600" dirty="0" err="1">
                <a:solidFill>
                  <a:srgbClr val="C00000"/>
                </a:solidFill>
              </a:rPr>
              <a:t>Kadmensky</a:t>
            </a:r>
            <a:r>
              <a:rPr lang="en-US" sz="1600" dirty="0">
                <a:solidFill>
                  <a:srgbClr val="C00000"/>
                </a:solidFill>
              </a:rPr>
              <a:t>, L.V. </a:t>
            </a:r>
            <a:r>
              <a:rPr lang="en-US" sz="1600" dirty="0" err="1">
                <a:solidFill>
                  <a:srgbClr val="C00000"/>
                </a:solidFill>
              </a:rPr>
              <a:t>Titova</a:t>
            </a:r>
            <a:r>
              <a:rPr lang="en-US" sz="1600" dirty="0">
                <a:solidFill>
                  <a:srgbClr val="C00000"/>
                </a:solidFill>
              </a:rPr>
              <a:t>, P.V. </a:t>
            </a:r>
            <a:r>
              <a:rPr lang="en-US" sz="1600" dirty="0" err="1">
                <a:solidFill>
                  <a:srgbClr val="C00000"/>
                </a:solidFill>
              </a:rPr>
              <a:t>Kostryukov</a:t>
            </a:r>
            <a:r>
              <a:rPr lang="en-US" sz="1600" dirty="0">
                <a:solidFill>
                  <a:srgbClr val="C00000"/>
                </a:solidFill>
              </a:rPr>
              <a:t>, Bull. </a:t>
            </a:r>
            <a:r>
              <a:rPr lang="en-US" sz="1600" dirty="0" err="1">
                <a:solidFill>
                  <a:srgbClr val="C00000"/>
                </a:solidFill>
              </a:rPr>
              <a:t>Ras</a:t>
            </a:r>
            <a:r>
              <a:rPr lang="en-US" sz="1600" dirty="0">
                <a:solidFill>
                  <a:srgbClr val="C00000"/>
                </a:solidFill>
              </a:rPr>
              <a:t>. Phys. 82. 1299 (2015).</a:t>
            </a:r>
            <a:endParaRPr lang="ru-RU" sz="1600" dirty="0">
              <a:solidFill>
                <a:srgbClr val="C00000"/>
              </a:solidFill>
            </a:endParaRPr>
          </a:p>
        </p:txBody>
      </p:sp>
      <p:sp>
        <p:nvSpPr>
          <p:cNvPr id="33" name="TextBox 32"/>
          <p:cNvSpPr txBox="1"/>
          <p:nvPr/>
        </p:nvSpPr>
        <p:spPr>
          <a:xfrm>
            <a:off x="6095999" y="2670144"/>
            <a:ext cx="5842000" cy="2308324"/>
          </a:xfrm>
          <a:prstGeom prst="rect">
            <a:avLst/>
          </a:prstGeom>
          <a:noFill/>
        </p:spPr>
        <p:txBody>
          <a:bodyPr wrap="square" rtlCol="0">
            <a:spAutoFit/>
          </a:bodyPr>
          <a:lstStyle/>
          <a:p>
            <a:pPr algn="just"/>
            <a:r>
              <a:rPr lang="en-US" dirty="0" smtClean="0"/>
              <a:t>where            corresponds </a:t>
            </a:r>
            <a:r>
              <a:rPr lang="en-US" dirty="0"/>
              <a:t>to the </a:t>
            </a:r>
            <a:r>
              <a:rPr lang="en-US" i="1" dirty="0" err="1"/>
              <a:t>i</a:t>
            </a:r>
            <a:r>
              <a:rPr lang="en-US" i="1" dirty="0"/>
              <a:t>-</a:t>
            </a:r>
            <a:r>
              <a:rPr lang="en-US" dirty="0"/>
              <a:t>quasi-particle excited state of CFN and the wave </a:t>
            </a:r>
            <a:r>
              <a:rPr lang="en-US" dirty="0" smtClean="0"/>
              <a:t>function               describes </a:t>
            </a:r>
            <a:r>
              <a:rPr lang="en-US" dirty="0"/>
              <a:t>the collective deformation </a:t>
            </a:r>
            <a:r>
              <a:rPr lang="en-US" dirty="0" smtClean="0"/>
              <a:t>motion </a:t>
            </a:r>
            <a:r>
              <a:rPr lang="en-US" dirty="0"/>
              <a:t>of the CFN with the excitation energy </a:t>
            </a:r>
            <a:r>
              <a:rPr lang="en-US" dirty="0" smtClean="0"/>
              <a:t>|</a:t>
            </a:r>
            <a:r>
              <a:rPr lang="en-US" i="1" dirty="0" smtClean="0"/>
              <a:t>B</a:t>
            </a:r>
            <a:r>
              <a:rPr lang="en-US" i="1" baseline="-25000" dirty="0" smtClean="0"/>
              <a:t>n</a:t>
            </a:r>
            <a:r>
              <a:rPr lang="en-US" dirty="0"/>
              <a:t>| and corresponds to the transition fission state of the CFN </a:t>
            </a:r>
            <a:r>
              <a:rPr lang="en-US" dirty="0" smtClean="0">
                <a:solidFill>
                  <a:srgbClr val="C00000"/>
                </a:solidFill>
              </a:rPr>
              <a:t>[5].</a:t>
            </a:r>
          </a:p>
          <a:p>
            <a:pPr algn="just"/>
            <a:r>
              <a:rPr lang="en-US" dirty="0" smtClean="0">
                <a:solidFill>
                  <a:srgbClr val="C00000"/>
                </a:solidFill>
              </a:rPr>
              <a:t> </a:t>
            </a:r>
            <a:r>
              <a:rPr lang="en-US" dirty="0" smtClean="0"/>
              <a:t>   </a:t>
            </a:r>
            <a:r>
              <a:rPr lang="en-US" dirty="0"/>
              <a:t>and  </a:t>
            </a:r>
            <a:r>
              <a:rPr lang="en-US" dirty="0" smtClean="0"/>
              <a:t>    have values                    , where </a:t>
            </a:r>
            <a:r>
              <a:rPr lang="en-US" i="1" dirty="0"/>
              <a:t>N</a:t>
            </a:r>
            <a:r>
              <a:rPr lang="en-US" dirty="0"/>
              <a:t> is the total number of quasi-particle states participating in formation of wave function </a:t>
            </a:r>
            <a:r>
              <a:rPr lang="en-US" dirty="0" smtClean="0"/>
              <a:t>(4).</a:t>
            </a:r>
            <a:endParaRPr lang="ru-RU" dirty="0">
              <a:solidFill>
                <a:srgbClr val="C00000"/>
              </a:solidFill>
            </a:endParaRPr>
          </a:p>
        </p:txBody>
      </p:sp>
      <p:graphicFrame>
        <p:nvGraphicFramePr>
          <p:cNvPr id="34" name="Объект 33"/>
          <p:cNvGraphicFramePr>
            <a:graphicFrameLocks noChangeAspect="1"/>
          </p:cNvGraphicFramePr>
          <p:nvPr>
            <p:extLst>
              <p:ext uri="{D42A27DB-BD31-4B8C-83A1-F6EECF244321}">
                <p14:modId xmlns:p14="http://schemas.microsoft.com/office/powerpoint/2010/main" val="2999616090"/>
              </p:ext>
            </p:extLst>
          </p:nvPr>
        </p:nvGraphicFramePr>
        <p:xfrm>
          <a:off x="6897688" y="2670175"/>
          <a:ext cx="514350" cy="384175"/>
        </p:xfrm>
        <a:graphic>
          <a:graphicData uri="http://schemas.openxmlformats.org/presentationml/2006/ole">
            <mc:AlternateContent xmlns:mc="http://schemas.openxmlformats.org/markup-compatibility/2006">
              <mc:Choice xmlns:v="urn:schemas-microsoft-com:vml" Requires="v">
                <p:oleObj spid="_x0000_s10587" name="Equation" r:id="rId7" imgW="355320" imgH="266400" progId="Equation.DSMT4">
                  <p:embed/>
                </p:oleObj>
              </mc:Choice>
              <mc:Fallback>
                <p:oleObj name="Equation" r:id="rId7" imgW="355320" imgH="266400" progId="Equation.DSMT4">
                  <p:embed/>
                  <p:pic>
                    <p:nvPicPr>
                      <p:cNvPr id="0" name=""/>
                      <p:cNvPicPr/>
                      <p:nvPr/>
                    </p:nvPicPr>
                    <p:blipFill>
                      <a:blip r:embed="rId8"/>
                      <a:stretch>
                        <a:fillRect/>
                      </a:stretch>
                    </p:blipFill>
                    <p:spPr>
                      <a:xfrm>
                        <a:off x="6897688" y="2670175"/>
                        <a:ext cx="514350" cy="384175"/>
                      </a:xfrm>
                      <a:prstGeom prst="rect">
                        <a:avLst/>
                      </a:prstGeom>
                    </p:spPr>
                  </p:pic>
                </p:oleObj>
              </mc:Fallback>
            </mc:AlternateContent>
          </a:graphicData>
        </a:graphic>
      </p:graphicFrame>
      <p:graphicFrame>
        <p:nvGraphicFramePr>
          <p:cNvPr id="35" name="Объект 34"/>
          <p:cNvGraphicFramePr>
            <a:graphicFrameLocks noChangeAspect="1"/>
          </p:cNvGraphicFramePr>
          <p:nvPr>
            <p:extLst>
              <p:ext uri="{D42A27DB-BD31-4B8C-83A1-F6EECF244321}">
                <p14:modId xmlns:p14="http://schemas.microsoft.com/office/powerpoint/2010/main" val="4091398713"/>
              </p:ext>
            </p:extLst>
          </p:nvPr>
        </p:nvGraphicFramePr>
        <p:xfrm>
          <a:off x="9367520" y="2952158"/>
          <a:ext cx="922337" cy="357188"/>
        </p:xfrm>
        <a:graphic>
          <a:graphicData uri="http://schemas.openxmlformats.org/presentationml/2006/ole">
            <mc:AlternateContent xmlns:mc="http://schemas.openxmlformats.org/markup-compatibility/2006">
              <mc:Choice xmlns:v="urn:schemas-microsoft-com:vml" Requires="v">
                <p:oleObj spid="_x0000_s10588" name="Equation" r:id="rId9" imgW="685800" imgH="266400" progId="Equation.DSMT4">
                  <p:embed/>
                </p:oleObj>
              </mc:Choice>
              <mc:Fallback>
                <p:oleObj name="Equation" r:id="rId9" imgW="685800" imgH="266400" progId="Equation.DSMT4">
                  <p:embed/>
                  <p:pic>
                    <p:nvPicPr>
                      <p:cNvPr id="0" name=""/>
                      <p:cNvPicPr/>
                      <p:nvPr/>
                    </p:nvPicPr>
                    <p:blipFill>
                      <a:blip r:embed="rId10"/>
                      <a:stretch>
                        <a:fillRect/>
                      </a:stretch>
                    </p:blipFill>
                    <p:spPr>
                      <a:xfrm>
                        <a:off x="9367520" y="2952158"/>
                        <a:ext cx="922337" cy="357188"/>
                      </a:xfrm>
                      <a:prstGeom prst="rect">
                        <a:avLst/>
                      </a:prstGeom>
                    </p:spPr>
                  </p:pic>
                </p:oleObj>
              </mc:Fallback>
            </mc:AlternateContent>
          </a:graphicData>
        </a:graphic>
      </p:graphicFrame>
      <p:graphicFrame>
        <p:nvGraphicFramePr>
          <p:cNvPr id="36" name="Объект 35"/>
          <p:cNvGraphicFramePr>
            <a:graphicFrameLocks noChangeAspect="1"/>
          </p:cNvGraphicFramePr>
          <p:nvPr>
            <p:extLst>
              <p:ext uri="{D42A27DB-BD31-4B8C-83A1-F6EECF244321}">
                <p14:modId xmlns:p14="http://schemas.microsoft.com/office/powerpoint/2010/main" val="632157703"/>
              </p:ext>
            </p:extLst>
          </p:nvPr>
        </p:nvGraphicFramePr>
        <p:xfrm>
          <a:off x="6177597" y="4052987"/>
          <a:ext cx="233521" cy="373633"/>
        </p:xfrm>
        <a:graphic>
          <a:graphicData uri="http://schemas.openxmlformats.org/presentationml/2006/ole">
            <mc:AlternateContent xmlns:mc="http://schemas.openxmlformats.org/markup-compatibility/2006">
              <mc:Choice xmlns:v="urn:schemas-microsoft-com:vml" Requires="v">
                <p:oleObj spid="_x0000_s10589" name="Equation" r:id="rId11" imgW="143061" imgH="229311" progId="Equation.DSMT4">
                  <p:embed/>
                </p:oleObj>
              </mc:Choice>
              <mc:Fallback>
                <p:oleObj name="Equation" r:id="rId11" imgW="143061" imgH="229311" progId="Equation.DSMT4">
                  <p:embed/>
                  <p:pic>
                    <p:nvPicPr>
                      <p:cNvPr id="0" name=""/>
                      <p:cNvPicPr/>
                      <p:nvPr/>
                    </p:nvPicPr>
                    <p:blipFill>
                      <a:blip r:embed="rId12"/>
                      <a:stretch>
                        <a:fillRect/>
                      </a:stretch>
                    </p:blipFill>
                    <p:spPr>
                      <a:xfrm>
                        <a:off x="6177597" y="4052987"/>
                        <a:ext cx="233521" cy="373633"/>
                      </a:xfrm>
                      <a:prstGeom prst="rect">
                        <a:avLst/>
                      </a:prstGeom>
                    </p:spPr>
                  </p:pic>
                </p:oleObj>
              </mc:Fallback>
            </mc:AlternateContent>
          </a:graphicData>
        </a:graphic>
      </p:graphicFrame>
      <p:graphicFrame>
        <p:nvGraphicFramePr>
          <p:cNvPr id="37" name="Объект 36"/>
          <p:cNvGraphicFramePr>
            <a:graphicFrameLocks noChangeAspect="1"/>
          </p:cNvGraphicFramePr>
          <p:nvPr>
            <p:extLst>
              <p:ext uri="{D42A27DB-BD31-4B8C-83A1-F6EECF244321}">
                <p14:modId xmlns:p14="http://schemas.microsoft.com/office/powerpoint/2010/main" val="4132146335"/>
              </p:ext>
            </p:extLst>
          </p:nvPr>
        </p:nvGraphicFramePr>
        <p:xfrm>
          <a:off x="6769418" y="4041810"/>
          <a:ext cx="256540" cy="384810"/>
        </p:xfrm>
        <a:graphic>
          <a:graphicData uri="http://schemas.openxmlformats.org/presentationml/2006/ole">
            <mc:AlternateContent xmlns:mc="http://schemas.openxmlformats.org/markup-compatibility/2006">
              <mc:Choice xmlns:v="urn:schemas-microsoft-com:vml" Requires="v">
                <p:oleObj spid="_x0000_s10590" name="Equation" r:id="rId13" imgW="152430" imgH="229311" progId="Equation.DSMT4">
                  <p:embed/>
                </p:oleObj>
              </mc:Choice>
              <mc:Fallback>
                <p:oleObj name="Equation" r:id="rId13" imgW="152430" imgH="229311" progId="Equation.DSMT4">
                  <p:embed/>
                  <p:pic>
                    <p:nvPicPr>
                      <p:cNvPr id="0" name=""/>
                      <p:cNvPicPr/>
                      <p:nvPr/>
                    </p:nvPicPr>
                    <p:blipFill>
                      <a:blip r:embed="rId14"/>
                      <a:stretch>
                        <a:fillRect/>
                      </a:stretch>
                    </p:blipFill>
                    <p:spPr>
                      <a:xfrm>
                        <a:off x="6769418" y="4041810"/>
                        <a:ext cx="256540" cy="384810"/>
                      </a:xfrm>
                      <a:prstGeom prst="rect">
                        <a:avLst/>
                      </a:prstGeom>
                    </p:spPr>
                  </p:pic>
                </p:oleObj>
              </mc:Fallback>
            </mc:AlternateContent>
          </a:graphicData>
        </a:graphic>
      </p:graphicFrame>
      <p:graphicFrame>
        <p:nvGraphicFramePr>
          <p:cNvPr id="38" name="Объект 37"/>
          <p:cNvGraphicFramePr>
            <a:graphicFrameLocks noChangeAspect="1"/>
          </p:cNvGraphicFramePr>
          <p:nvPr>
            <p:extLst>
              <p:ext uri="{D42A27DB-BD31-4B8C-83A1-F6EECF244321}">
                <p14:modId xmlns:p14="http://schemas.microsoft.com/office/powerpoint/2010/main" val="104541691"/>
              </p:ext>
            </p:extLst>
          </p:nvPr>
        </p:nvGraphicFramePr>
        <p:xfrm>
          <a:off x="8499074" y="4041810"/>
          <a:ext cx="1178087" cy="391945"/>
        </p:xfrm>
        <a:graphic>
          <a:graphicData uri="http://schemas.openxmlformats.org/presentationml/2006/ole">
            <mc:AlternateContent xmlns:mc="http://schemas.openxmlformats.org/markup-compatibility/2006">
              <mc:Choice xmlns:v="urn:schemas-microsoft-com:vml" Requires="v">
                <p:oleObj spid="_x0000_s10591" name="Equation" r:id="rId15" imgW="829536" imgH="276979" progId="Equation.DSMT4">
                  <p:embed/>
                </p:oleObj>
              </mc:Choice>
              <mc:Fallback>
                <p:oleObj name="Equation" r:id="rId15" imgW="829536" imgH="276979" progId="Equation.DSMT4">
                  <p:embed/>
                  <p:pic>
                    <p:nvPicPr>
                      <p:cNvPr id="0" name=""/>
                      <p:cNvPicPr/>
                      <p:nvPr/>
                    </p:nvPicPr>
                    <p:blipFill>
                      <a:blip r:embed="rId16"/>
                      <a:stretch>
                        <a:fillRect/>
                      </a:stretch>
                    </p:blipFill>
                    <p:spPr>
                      <a:xfrm>
                        <a:off x="8499074" y="4041810"/>
                        <a:ext cx="1178087" cy="391945"/>
                      </a:xfrm>
                      <a:prstGeom prst="rect">
                        <a:avLst/>
                      </a:prstGeom>
                    </p:spPr>
                  </p:pic>
                </p:oleObj>
              </mc:Fallback>
            </mc:AlternateContent>
          </a:graphicData>
        </a:graphic>
      </p:graphicFrame>
      <p:sp>
        <p:nvSpPr>
          <p:cNvPr id="16" name="TextBox 15"/>
          <p:cNvSpPr txBox="1"/>
          <p:nvPr/>
        </p:nvSpPr>
        <p:spPr>
          <a:xfrm>
            <a:off x="-1" y="6424711"/>
            <a:ext cx="11989837" cy="369332"/>
          </a:xfrm>
          <a:prstGeom prst="rect">
            <a:avLst/>
          </a:prstGeom>
          <a:noFill/>
        </p:spPr>
        <p:txBody>
          <a:bodyPr wrap="square" rtlCol="0">
            <a:spAutoFit/>
          </a:bodyPr>
          <a:lstStyle/>
          <a:p>
            <a:pPr algn="r"/>
            <a:r>
              <a:rPr lang="en-US" dirty="0" smtClean="0"/>
              <a:t>7</a:t>
            </a:r>
            <a:endParaRPr lang="ru-RU" dirty="0"/>
          </a:p>
        </p:txBody>
      </p:sp>
    </p:spTree>
    <p:extLst>
      <p:ext uri="{BB962C8B-B14F-4D97-AF65-F5344CB8AC3E}">
        <p14:creationId xmlns:p14="http://schemas.microsoft.com/office/powerpoint/2010/main" val="2669648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97915"/>
          </a:xfrm>
        </p:spPr>
        <p:txBody>
          <a:bodyPr>
            <a:noAutofit/>
          </a:bodyPr>
          <a:lstStyle/>
          <a:p>
            <a:pPr algn="ctr"/>
            <a:r>
              <a:rPr lang="en-US" sz="2800" dirty="0">
                <a:solidFill>
                  <a:srgbClr val="002060"/>
                </a:solidFill>
                <a:latin typeface="Arial Black" panose="020B0A04020102020204" pitchFamily="34" charset="0"/>
              </a:rPr>
              <a:t>O</a:t>
            </a:r>
            <a:r>
              <a:rPr lang="en-US" sz="2800" dirty="0" smtClean="0">
                <a:solidFill>
                  <a:srgbClr val="002060"/>
                </a:solidFill>
                <a:latin typeface="Arial Black" panose="020B0A04020102020204" pitchFamily="34" charset="0"/>
              </a:rPr>
              <a:t>n the role of transverse vibrations in the formation of spin distributions of fragments</a:t>
            </a:r>
            <a:br>
              <a:rPr lang="en-US" sz="2800" dirty="0" smtClean="0">
                <a:solidFill>
                  <a:srgbClr val="002060"/>
                </a:solidFill>
                <a:latin typeface="Arial Black" panose="020B0A04020102020204" pitchFamily="34" charset="0"/>
              </a:rPr>
            </a:br>
            <a:endParaRPr lang="ru-RU" sz="2800" dirty="0">
              <a:solidFill>
                <a:srgbClr val="002060"/>
              </a:solidFill>
              <a:latin typeface="Arial Black" panose="020B0A04020102020204" pitchFamily="34" charset="0"/>
            </a:endParaRPr>
          </a:p>
        </p:txBody>
      </p:sp>
      <p:pic>
        <p:nvPicPr>
          <p:cNvPr id="4" name="Объект 3"/>
          <p:cNvPicPr>
            <a:picLocks noGrp="1" noChangeAspect="1"/>
          </p:cNvPicPr>
          <p:nvPr>
            <p:ph idx="1"/>
          </p:nvPr>
        </p:nvPicPr>
        <p:blipFill rotWithShape="1">
          <a:blip r:embed="rId2"/>
          <a:srcRect l="8496" t="2553" r="1557" b="2295"/>
          <a:stretch/>
        </p:blipFill>
        <p:spPr>
          <a:xfrm>
            <a:off x="6289040" y="1670516"/>
            <a:ext cx="5506720" cy="2893213"/>
          </a:xfrm>
          <a:prstGeom prst="rect">
            <a:avLst/>
          </a:prstGeom>
        </p:spPr>
      </p:pic>
      <p:sp>
        <p:nvSpPr>
          <p:cNvPr id="5" name="Прямоугольник 4"/>
          <p:cNvSpPr/>
          <p:nvPr/>
        </p:nvSpPr>
        <p:spPr>
          <a:xfrm>
            <a:off x="6289040" y="4771206"/>
            <a:ext cx="5506720" cy="923330"/>
          </a:xfrm>
          <a:prstGeom prst="rect">
            <a:avLst/>
          </a:prstGeom>
        </p:spPr>
        <p:txBody>
          <a:bodyPr wrap="square">
            <a:spAutoFit/>
          </a:bodyPr>
          <a:lstStyle/>
          <a:p>
            <a:pPr algn="just"/>
            <a:r>
              <a:rPr lang="en-US" dirty="0" smtClean="0"/>
              <a:t>Fig. 2 Transverse bending- </a:t>
            </a:r>
            <a:r>
              <a:rPr lang="en-US" dirty="0"/>
              <a:t>and </a:t>
            </a:r>
            <a:r>
              <a:rPr lang="en-US" dirty="0" smtClean="0"/>
              <a:t>wriggling- </a:t>
            </a:r>
            <a:r>
              <a:rPr lang="en-US" dirty="0"/>
              <a:t>vibrations of a fissionable nucleus in the vicinity of the point of </a:t>
            </a:r>
            <a:r>
              <a:rPr lang="en-US" dirty="0" smtClean="0"/>
              <a:t>scission into </a:t>
            </a:r>
            <a:r>
              <a:rPr lang="en-US" dirty="0"/>
              <a:t>fission fragments.</a:t>
            </a:r>
            <a:endParaRPr lang="ru-RU" dirty="0"/>
          </a:p>
        </p:txBody>
      </p:sp>
      <mc:AlternateContent xmlns:mc="http://schemas.openxmlformats.org/markup-compatibility/2006" xmlns:a14="http://schemas.microsoft.com/office/drawing/2010/main">
        <mc:Choice Requires="a14">
          <p:sp>
            <p:nvSpPr>
              <p:cNvPr id="6" name="Прямоугольник 5"/>
              <p:cNvSpPr/>
              <p:nvPr/>
            </p:nvSpPr>
            <p:spPr>
              <a:xfrm>
                <a:off x="193040" y="1246858"/>
                <a:ext cx="6096000" cy="4978222"/>
              </a:xfrm>
              <a:prstGeom prst="rect">
                <a:avLst/>
              </a:prstGeom>
            </p:spPr>
            <p:txBody>
              <a:bodyPr>
                <a:spAutoFit/>
              </a:bodyPr>
              <a:lstStyle/>
              <a:p>
                <a:pPr lvl="0" indent="450215" algn="just">
                  <a:lnSpc>
                    <a:spcPct val="125000"/>
                  </a:lnSpc>
                  <a:spcBef>
                    <a:spcPts val="900"/>
                  </a:spcBef>
                </a:pPr>
                <a:r>
                  <a:rPr lang="en-US" dirty="0" smtClean="0">
                    <a:solidFill>
                      <a:prstClr val="black"/>
                    </a:solidFill>
                    <a:ea typeface="Calibri" panose="020F0502020204030204" pitchFamily="34" charset="0"/>
                    <a:cs typeface="Times New Roman" panose="02020603050405020304" pitchFamily="18" charset="0"/>
                  </a:rPr>
                  <a:t>The </a:t>
                </a:r>
                <a:r>
                  <a:rPr lang="en-US" dirty="0">
                    <a:solidFill>
                      <a:prstClr val="black"/>
                    </a:solidFill>
                    <a:ea typeface="Calibri" panose="020F0502020204030204" pitchFamily="34" charset="0"/>
                    <a:cs typeface="Times New Roman" panose="02020603050405020304" pitchFamily="18" charset="0"/>
                  </a:rPr>
                  <a:t>decisive role in the formation of the spin characteristics of the fragments is played by</a:t>
                </a:r>
                <a:endParaRPr lang="ru-RU" dirty="0" smtClean="0">
                  <a:solidFill>
                    <a:prstClr val="black"/>
                  </a:solidFill>
                  <a:ea typeface="Calibri" panose="020F0502020204030204" pitchFamily="34" charset="0"/>
                  <a:cs typeface="Times New Roman" panose="02020603050405020304" pitchFamily="18" charset="0"/>
                </a:endParaRPr>
              </a:p>
              <a:p>
                <a:pPr marL="285750" lvl="0" indent="-285750" algn="just">
                  <a:lnSpc>
                    <a:spcPct val="125000"/>
                  </a:lnSpc>
                  <a:spcBef>
                    <a:spcPts val="900"/>
                  </a:spcBef>
                  <a:buFont typeface="Arial" panose="020B0604020202020204" pitchFamily="34" charset="0"/>
                  <a:buChar char="•"/>
                </a:pPr>
                <a:r>
                  <a:rPr lang="en-US" dirty="0" smtClean="0"/>
                  <a:t>bending-oscillations</a:t>
                </a:r>
                <a:r>
                  <a:rPr lang="en-US" dirty="0"/>
                  <a:t>, which are characterized by the antiparallel orientation of the </a:t>
                </a:r>
                <a:r>
                  <a:rPr lang="en-US" dirty="0" err="1"/>
                  <a:t>prefragment</a:t>
                </a:r>
                <a:r>
                  <a:rPr lang="en-US" dirty="0"/>
                  <a:t> spins </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𝐽</m:t>
                            </m:r>
                          </m:e>
                          <m:sub>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acc>
                    <m:r>
                      <a:rPr lang="ru-RU">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𝐽</m:t>
                            </m:r>
                          </m:e>
                          <m:sub>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ru-RU"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dirty="0" smtClean="0"/>
                  <a:t>, </a:t>
                </a:r>
                <a:r>
                  <a:rPr lang="en-US" dirty="0"/>
                  <a:t>and this </a:t>
                </a:r>
                <a:r>
                  <a:rPr lang="en-US" dirty="0" smtClean="0"/>
                  <a:t>provides </a:t>
                </a:r>
                <a:r>
                  <a:rPr lang="en-US" dirty="0"/>
                  <a:t>for the </a:t>
                </a:r>
                <a:r>
                  <a:rPr lang="en-US" dirty="0" smtClean="0"/>
                  <a:t>conservation </a:t>
                </a:r>
                <a:r>
                  <a:rPr lang="en-US" dirty="0"/>
                  <a:t>of the total angular momentum of the system. One </a:t>
                </a:r>
                <a:r>
                  <a:rPr lang="en-US" dirty="0" err="1"/>
                  <a:t>prefragment</a:t>
                </a:r>
                <a:r>
                  <a:rPr lang="en-US" dirty="0"/>
                  <a:t> rotates clockwise, and the other counterclockwise around an axis perpendicular to the axis of symmetry of the fissionable </a:t>
                </a:r>
                <a:r>
                  <a:rPr lang="en-US" dirty="0" smtClean="0"/>
                  <a:t>nucleus.</a:t>
                </a:r>
              </a:p>
              <a:p>
                <a:pPr marL="285750" lvl="0" indent="-285750" algn="just">
                  <a:lnSpc>
                    <a:spcPct val="125000"/>
                  </a:lnSpc>
                  <a:spcBef>
                    <a:spcPts val="900"/>
                  </a:spcBef>
                  <a:buFont typeface="Arial" panose="020B0604020202020204" pitchFamily="34" charset="0"/>
                  <a:buChar char="•"/>
                </a:pPr>
                <a:r>
                  <a:rPr lang="en-US" dirty="0" smtClean="0"/>
                  <a:t>wriggling-oscillation, </a:t>
                </a:r>
                <a:r>
                  <a:rPr lang="en-US" dirty="0"/>
                  <a:t>which are</a:t>
                </a:r>
                <a:r>
                  <a:rPr lang="en-US" dirty="0" smtClean="0"/>
                  <a:t> </a:t>
                </a:r>
                <a:r>
                  <a:rPr lang="en-US" dirty="0"/>
                  <a:t>characterized by the parallel orientation of the </a:t>
                </a:r>
                <a:r>
                  <a:rPr lang="en-US" dirty="0" err="1"/>
                  <a:t>prefragment</a:t>
                </a:r>
                <a:r>
                  <a:rPr lang="en-US" dirty="0"/>
                  <a:t> </a:t>
                </a:r>
                <a:r>
                  <a:rPr lang="en-US" dirty="0" smtClean="0"/>
                  <a:t>spins</a:t>
                </a:r>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𝐽</m:t>
                            </m:r>
                          </m:e>
                          <m:sub>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acc>
                    <m:r>
                      <a:rPr lang="ru-RU">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𝐽</m:t>
                            </m:r>
                          </m:e>
                          <m:sub>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conserve the total angular momentum, the system must acquire a relative orbital </a:t>
                </a:r>
                <a:r>
                  <a:rPr lang="en-US"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momentum </a:t>
                </a:r>
                <a14:m>
                  <m:oMath xmlns:m="http://schemas.openxmlformats.org/officeDocument/2006/math">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𝐿</m:t>
                        </m:r>
                      </m:e>
                    </m:acc>
                    <m:r>
                      <a:rPr lang="ru-RU">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𝐽</m:t>
                                </m:r>
                              </m:e>
                              <m:sub>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acc>
                        <m:r>
                          <a:rPr lang="ru-RU">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𝐽</m:t>
                                </m:r>
                              </m:e>
                              <m:sub>
                                <m:r>
                                  <a:rPr lang="ru-RU"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acc>
                      </m:e>
                    </m:d>
                  </m:oMath>
                </a14:m>
                <a:r>
                  <a:rPr lang="ru-RU"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endParaRPr lang="ru-RU"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93040" y="1246858"/>
                <a:ext cx="6096000" cy="4978222"/>
              </a:xfrm>
              <a:prstGeom prst="rect">
                <a:avLst/>
              </a:prstGeom>
              <a:blipFill>
                <a:blip r:embed="rId3"/>
                <a:stretch>
                  <a:fillRect l="-900" r="-800" b="-123"/>
                </a:stretch>
              </a:blipFill>
            </p:spPr>
            <p:txBody>
              <a:bodyPr/>
              <a:lstStyle/>
              <a:p>
                <a:r>
                  <a:rPr lang="ru-RU">
                    <a:noFill/>
                  </a:rPr>
                  <a:t> </a:t>
                </a:r>
              </a:p>
            </p:txBody>
          </p:sp>
        </mc:Fallback>
      </mc:AlternateContent>
      <p:sp>
        <p:nvSpPr>
          <p:cNvPr id="7" name="TextBox 6"/>
          <p:cNvSpPr txBox="1"/>
          <p:nvPr/>
        </p:nvSpPr>
        <p:spPr>
          <a:xfrm>
            <a:off x="-1" y="6424711"/>
            <a:ext cx="11989837" cy="369332"/>
          </a:xfrm>
          <a:prstGeom prst="rect">
            <a:avLst/>
          </a:prstGeom>
          <a:noFill/>
        </p:spPr>
        <p:txBody>
          <a:bodyPr wrap="square" rtlCol="0">
            <a:spAutoFit/>
          </a:bodyPr>
          <a:lstStyle/>
          <a:p>
            <a:pPr algn="r"/>
            <a:r>
              <a:rPr lang="en-US" dirty="0" smtClean="0"/>
              <a:t>8</a:t>
            </a:r>
            <a:endParaRPr lang="ru-RU" dirty="0"/>
          </a:p>
        </p:txBody>
      </p:sp>
    </p:spTree>
    <p:extLst>
      <p:ext uri="{BB962C8B-B14F-4D97-AF65-F5344CB8AC3E}">
        <p14:creationId xmlns:p14="http://schemas.microsoft.com/office/powerpoint/2010/main" val="1485595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
            <a:ext cx="11480799" cy="1108876"/>
          </a:xfrm>
        </p:spPr>
        <p:txBody>
          <a:bodyPr>
            <a:noAutofit/>
          </a:bodyPr>
          <a:lstStyle/>
          <a:p>
            <a:pPr algn="ctr"/>
            <a:r>
              <a:rPr lang="en-US" sz="2800" dirty="0">
                <a:solidFill>
                  <a:srgbClr val="002060"/>
                </a:solidFill>
                <a:latin typeface="Arial Black" panose="020B0A04020102020204" pitchFamily="34" charset="0"/>
              </a:rPr>
              <a:t>Alternative </a:t>
            </a:r>
            <a:r>
              <a:rPr lang="en-US" sz="2800" dirty="0" smtClean="0">
                <a:solidFill>
                  <a:srgbClr val="002060"/>
                </a:solidFill>
                <a:latin typeface="Arial Black" panose="020B0A04020102020204" pitchFamily="34" charset="0"/>
              </a:rPr>
              <a:t>approach for </a:t>
            </a:r>
            <a:r>
              <a:rPr lang="en-US" sz="2800" dirty="0">
                <a:solidFill>
                  <a:srgbClr val="002060"/>
                </a:solidFill>
                <a:latin typeface="Arial Black" panose="020B0A04020102020204" pitchFamily="34" charset="0"/>
              </a:rPr>
              <a:t>estimating the neck radius</a:t>
            </a:r>
            <a:br>
              <a:rPr lang="en-US" sz="2800" dirty="0">
                <a:solidFill>
                  <a:srgbClr val="002060"/>
                </a:solidFill>
                <a:latin typeface="Arial Black" panose="020B0A04020102020204" pitchFamily="34" charset="0"/>
              </a:rPr>
            </a:br>
            <a:r>
              <a:rPr lang="en-US" sz="2800" dirty="0">
                <a:solidFill>
                  <a:srgbClr val="002060"/>
                </a:solidFill>
                <a:latin typeface="Arial Black" panose="020B0A04020102020204" pitchFamily="34" charset="0"/>
              </a:rPr>
              <a:t> of a </a:t>
            </a:r>
            <a:r>
              <a:rPr lang="en-US" sz="2800" dirty="0" err="1">
                <a:solidFill>
                  <a:srgbClr val="002060"/>
                </a:solidFill>
                <a:latin typeface="Arial Black" panose="020B0A04020102020204" pitchFamily="34" charset="0"/>
              </a:rPr>
              <a:t>fissioning</a:t>
            </a:r>
            <a:r>
              <a:rPr lang="en-US" sz="2800" dirty="0">
                <a:solidFill>
                  <a:srgbClr val="002060"/>
                </a:solidFill>
                <a:latin typeface="Arial Black" panose="020B0A04020102020204" pitchFamily="34" charset="0"/>
              </a:rPr>
              <a:t> nucleus</a:t>
            </a:r>
            <a:endParaRPr lang="ru-RU" sz="2800" dirty="0">
              <a:solidFill>
                <a:srgbClr val="002060"/>
              </a:solidFill>
              <a:latin typeface="Arial Black" panose="020B0A04020102020204" pitchFamily="34" charset="0"/>
            </a:endParaRPr>
          </a:p>
        </p:txBody>
      </p:sp>
      <p:sp>
        <p:nvSpPr>
          <p:cNvPr id="5" name="Прямоугольник 4"/>
          <p:cNvSpPr/>
          <p:nvPr/>
        </p:nvSpPr>
        <p:spPr>
          <a:xfrm>
            <a:off x="522253" y="856720"/>
            <a:ext cx="11198291" cy="1300612"/>
          </a:xfrm>
          <a:prstGeom prst="rect">
            <a:avLst/>
          </a:prstGeom>
        </p:spPr>
        <p:txBody>
          <a:bodyPr wrap="square">
            <a:spAutoFit/>
          </a:bodyPr>
          <a:lstStyle/>
          <a:p>
            <a:pPr indent="450215" algn="just">
              <a:lnSpc>
                <a:spcPct val="125000"/>
              </a:lnSpc>
              <a:spcBef>
                <a:spcPts val="900"/>
              </a:spcBef>
            </a:pPr>
            <a:r>
              <a:rPr lang="en-US" sz="1600" dirty="0">
                <a:ea typeface="Calibri" panose="020F0502020204030204" pitchFamily="34" charset="0"/>
                <a:cs typeface="Times New Roman" panose="02020603050405020304" pitchFamily="18" charset="0"/>
              </a:rPr>
              <a:t>The basis of the developed </a:t>
            </a:r>
            <a:r>
              <a:rPr lang="en-US" sz="1600" dirty="0" smtClean="0">
                <a:ea typeface="Calibri" panose="020F0502020204030204" pitchFamily="34" charset="0"/>
                <a:cs typeface="Times New Roman" panose="02020603050405020304" pitchFamily="18" charset="0"/>
              </a:rPr>
              <a:t>approach</a:t>
            </a:r>
            <a:r>
              <a:rPr lang="ru-RU" sz="1600" dirty="0" smtClean="0">
                <a:ea typeface="Calibri" panose="020F0502020204030204" pitchFamily="34" charset="0"/>
                <a:cs typeface="Times New Roman" panose="02020603050405020304" pitchFamily="18" charset="0"/>
              </a:rPr>
              <a:t> </a:t>
            </a:r>
            <a:r>
              <a:rPr lang="en-US"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1600" dirty="0" err="1">
                <a:solidFill>
                  <a:srgbClr val="C00000"/>
                </a:solidFill>
              </a:rPr>
              <a:t>Titova</a:t>
            </a:r>
            <a:r>
              <a:rPr lang="en-US" sz="1600" dirty="0">
                <a:solidFill>
                  <a:srgbClr val="C00000"/>
                </a:solidFill>
              </a:rPr>
              <a:t> L. V. et al., in the collection Physical foundations of science-intensive technologies in the modern world. Voronezh, 2025. In print</a:t>
            </a:r>
            <a:r>
              <a:rPr lang="en-US" sz="16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is the concept of </a:t>
            </a:r>
            <a:r>
              <a:rPr lang="ru-RU" sz="1600" dirty="0" smtClean="0">
                <a:ea typeface="Calibri" panose="020F0502020204030204" pitchFamily="34" charset="0"/>
                <a:cs typeface="Times New Roman" panose="02020603050405020304" pitchFamily="18" charset="0"/>
              </a:rPr>
              <a:t>«</a:t>
            </a:r>
            <a:r>
              <a:rPr lang="en-US" sz="1600" dirty="0" smtClean="0">
                <a:ea typeface="Calibri" panose="020F0502020204030204" pitchFamily="34" charset="0"/>
                <a:cs typeface="Times New Roman" panose="02020603050405020304" pitchFamily="18" charset="0"/>
              </a:rPr>
              <a:t>cold</a:t>
            </a:r>
            <a:r>
              <a:rPr lang="ru-RU" sz="1600" dirty="0" smtClean="0">
                <a:ea typeface="Calibri" panose="020F0502020204030204" pitchFamily="34" charset="0"/>
                <a:cs typeface="Times New Roman" panose="02020603050405020304" pitchFamily="18" charset="0"/>
              </a:rPr>
              <a:t>»</a:t>
            </a:r>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fission, experimentally confirmed by the observed stable anisotropies in the angular distributions of fission products, which indicate that the fissile system remains </a:t>
            </a:r>
            <a:r>
              <a:rPr lang="ru-RU" sz="1600" dirty="0" smtClean="0">
                <a:ea typeface="Calibri" panose="020F0502020204030204" pitchFamily="34" charset="0"/>
                <a:cs typeface="Times New Roman" panose="02020603050405020304" pitchFamily="18" charset="0"/>
              </a:rPr>
              <a:t>«</a:t>
            </a:r>
            <a:r>
              <a:rPr lang="en-US" sz="1600" dirty="0" smtClean="0">
                <a:ea typeface="Calibri" panose="020F0502020204030204" pitchFamily="34" charset="0"/>
                <a:cs typeface="Times New Roman" panose="02020603050405020304" pitchFamily="18" charset="0"/>
              </a:rPr>
              <a:t>cold</a:t>
            </a:r>
            <a:r>
              <a:rPr lang="ru-RU" sz="1600" dirty="0" smtClean="0">
                <a:ea typeface="Calibri" panose="020F0502020204030204" pitchFamily="34" charset="0"/>
                <a:cs typeface="Times New Roman" panose="02020603050405020304" pitchFamily="18" charset="0"/>
              </a:rPr>
              <a:t>»</a:t>
            </a:r>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(𝑇&lt;0.5 MeV) at all stages of the process.</a:t>
            </a:r>
            <a:endParaRPr lang="ru-RU" sz="16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Прямоугольник 3"/>
              <p:cNvSpPr/>
              <p:nvPr/>
            </p:nvSpPr>
            <p:spPr>
              <a:xfrm>
                <a:off x="522253" y="2097308"/>
                <a:ext cx="11198290" cy="4244047"/>
              </a:xfrm>
              <a:prstGeom prst="rect">
                <a:avLst/>
              </a:prstGeom>
            </p:spPr>
            <p:txBody>
              <a:bodyPr wrap="square">
                <a:spAutoFit/>
              </a:bodyPr>
              <a:lstStyle/>
              <a:p>
                <a:pPr indent="450215" algn="just">
                  <a:lnSpc>
                    <a:spcPct val="125000"/>
                  </a:lnSpc>
                  <a:spcBef>
                    <a:spcPts val="900"/>
                  </a:spcBef>
                  <a:spcAft>
                    <a:spcPts val="0"/>
                  </a:spcAft>
                </a:pPr>
                <a:r>
                  <a:rPr lang="en-US" sz="1600" dirty="0" smtClean="0">
                    <a:latin typeface="Calibri" panose="020F0502020204030204" pitchFamily="34" charset="0"/>
                    <a:ea typeface="Calibri" panose="020F0502020204030204" pitchFamily="34" charset="0"/>
                    <a:cs typeface="Times New Roman" panose="02020603050405020304" pitchFamily="18" charset="0"/>
                  </a:rPr>
                  <a:t>The </a:t>
                </a:r>
                <a:r>
                  <a:rPr lang="en-US" sz="1600" dirty="0">
                    <a:latin typeface="Calibri" panose="020F0502020204030204" pitchFamily="34" charset="0"/>
                    <a:ea typeface="Calibri" panose="020F0502020204030204" pitchFamily="34" charset="0"/>
                    <a:cs typeface="Times New Roman" panose="02020603050405020304" pitchFamily="18" charset="0"/>
                  </a:rPr>
                  <a:t>potential energy of bending oscillations at small rotation angles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𝜃</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and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𝜃</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1600" dirty="0">
                    <a:latin typeface="Calibri" panose="020F0502020204030204" pitchFamily="34" charset="0"/>
                    <a:ea typeface="Calibri" panose="020F0502020204030204" pitchFamily="34" charset="0"/>
                    <a:cs typeface="Times New Roman" panose="02020603050405020304" pitchFamily="18" charset="0"/>
                  </a:rPr>
                  <a:t> is described [</a:t>
                </a:r>
                <a:r>
                  <a:rPr lang="en-US"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1</a:t>
                </a:r>
                <a:r>
                  <a:rPr lang="ru-RU" sz="1600" dirty="0" smtClean="0">
                    <a:solidFill>
                      <a:srgbClr val="C00000"/>
                    </a:solidFill>
                    <a:latin typeface="Calibri" panose="020F0502020204030204" pitchFamily="34" charset="0"/>
                    <a:ea typeface="Calibri" panose="020F0502020204030204" pitchFamily="34" charset="0"/>
                    <a:cs typeface="Times New Roman" panose="02020603050405020304" pitchFamily="18" charset="0"/>
                  </a:rPr>
                  <a:t>, 2</a:t>
                </a:r>
                <a:r>
                  <a:rPr lang="en-US" sz="1600" dirty="0" smtClean="0">
                    <a:latin typeface="Calibri" panose="020F0502020204030204" pitchFamily="34" charset="0"/>
                    <a:ea typeface="Calibri" panose="020F0502020204030204" pitchFamily="34" charset="0"/>
                    <a:cs typeface="Times New Roman" panose="02020603050405020304" pitchFamily="18" charset="0"/>
                  </a:rPr>
                  <a:t>] </a:t>
                </a:r>
                <a:r>
                  <a:rPr lang="en-US" sz="1600" dirty="0">
                    <a:latin typeface="Calibri" panose="020F0502020204030204" pitchFamily="34" charset="0"/>
                    <a:ea typeface="Calibri" panose="020F0502020204030204" pitchFamily="34" charset="0"/>
                    <a:cs typeface="Times New Roman" panose="02020603050405020304" pitchFamily="18" charset="0"/>
                  </a:rPr>
                  <a:t>by the expression:</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25000"/>
                  </a:lnSpc>
                  <a:spcAft>
                    <a:spcPts val="0"/>
                  </a:spcAft>
                </a:pPr>
                <a14:m>
                  <m:oMath xmlns:m="http://schemas.openxmlformats.org/officeDocument/2006/math">
                    <m:eqArr>
                      <m:eqArrPr>
                        <m:ctrlPr>
                          <a:rPr lang="ru-RU" sz="2000" i="1">
                            <a:latin typeface="Cambria Math" panose="02040503050406030204" pitchFamily="18" charset="0"/>
                            <a:ea typeface="Calibri" panose="020F0502020204030204" pitchFamily="34" charset="0"/>
                            <a:cs typeface="Times New Roman" panose="02020603050405020304" pitchFamily="18" charset="0"/>
                          </a:rPr>
                        </m:ctrlPr>
                      </m:eqArrPr>
                      <m:e>
                        <m:r>
                          <a:rPr lang="en-US" sz="2000" i="1">
                            <a:latin typeface="Cambria Math" panose="02040503050406030204" pitchFamily="18" charset="0"/>
                            <a:ea typeface="Calibri" panose="020F0502020204030204" pitchFamily="34" charset="0"/>
                            <a:cs typeface="Times New Roman" panose="02020603050405020304" pitchFamily="18" charset="0"/>
                          </a:rPr>
                          <m:t>𝑉</m:t>
                        </m:r>
                        <m:d>
                          <m:dPr>
                            <m:ctrlPr>
                              <a:rPr lang="ru-RU" sz="20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e>
                        </m:d>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11</m:t>
                            </m:r>
                          </m:sub>
                        </m:sSub>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0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12</m:t>
                            </m:r>
                          </m:sub>
                        </m:sSub>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Sub>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𝐶</m:t>
                            </m:r>
                          </m:e>
                          <m:sub>
                            <m:r>
                              <a:rPr lang="en-US" sz="2000" i="1">
                                <a:latin typeface="Cambria Math" panose="02040503050406030204" pitchFamily="18" charset="0"/>
                                <a:ea typeface="Calibri" panose="020F0502020204030204" pitchFamily="34" charset="0"/>
                                <a:cs typeface="Times New Roman" panose="02020603050405020304" pitchFamily="18" charset="0"/>
                              </a:rPr>
                              <m:t>22</m:t>
                            </m:r>
                          </m:sub>
                        </m:sSub>
                        <m:sSubSup>
                          <m:sSubSupPr>
                            <m:ctrlPr>
                              <a:rPr lang="ru-RU" sz="2000" i="1">
                                <a:latin typeface="Cambria Math" panose="02040503050406030204" pitchFamily="18" charset="0"/>
                                <a:ea typeface="Calibri" panose="020F0502020204030204" pitchFamily="34" charset="0"/>
                                <a:cs typeface="Times New Roman" panose="02020603050405020304" pitchFamily="18" charset="0"/>
                              </a:rPr>
                            </m:ctrlPr>
                          </m:sSubSupPr>
                          <m:e>
                            <m:r>
                              <a:rPr lang="en-US" sz="2000" i="1">
                                <a:latin typeface="Cambria Math" panose="02040503050406030204" pitchFamily="18" charset="0"/>
                                <a:ea typeface="Calibri" panose="020F0502020204030204" pitchFamily="34" charset="0"/>
                                <a:cs typeface="Times New Roman" panose="02020603050405020304" pitchFamily="18" charset="0"/>
                              </a:rPr>
                              <m:t>𝜃</m:t>
                            </m:r>
                          </m:e>
                          <m:sub>
                            <m:r>
                              <a:rPr lang="en-US" sz="2000" i="1">
                                <a:latin typeface="Cambria Math" panose="02040503050406030204" pitchFamily="18" charset="0"/>
                                <a:ea typeface="Calibri" panose="020F0502020204030204" pitchFamily="34" charset="0"/>
                                <a:cs typeface="Times New Roman" panose="02020603050405020304" pitchFamily="18" charset="0"/>
                              </a:rPr>
                              <m:t>2</m:t>
                            </m:r>
                          </m:sub>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bSup>
                        <m:r>
                          <a:rPr lang="en-US" sz="2000" i="1">
                            <a:latin typeface="Cambria Math" panose="02040503050406030204" pitchFamily="18" charset="0"/>
                            <a:ea typeface="Calibri" panose="020F0502020204030204" pitchFamily="34" charset="0"/>
                            <a:cs typeface="Times New Roman" panose="02020603050405020304" pitchFamily="18" charset="0"/>
                          </a:rPr>
                          <m:t>#</m:t>
                        </m:r>
                      </m:e>
                    </m:eqArr>
                  </m:oMath>
                </a14:m>
                <a:r>
                  <a:rPr lang="ru-RU" sz="1600" dirty="0" smtClean="0">
                    <a:latin typeface="Calibri" panose="020F0502020204030204" pitchFamily="34" charset="0"/>
                    <a:ea typeface="Calibri" panose="020F0502020204030204" pitchFamily="34" charset="0"/>
                    <a:cs typeface="Times New Roman" panose="02020603050405020304" pitchFamily="18" charset="0"/>
                  </a:rPr>
                  <a:t>                     (5)</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0"/>
                  </a:spcAft>
                </a:pPr>
                <a:r>
                  <a:rPr lang="en-US" sz="1600" dirty="0">
                    <a:ea typeface="Calibri" panose="020F0502020204030204" pitchFamily="34" charset="0"/>
                    <a:cs typeface="Times New Roman" panose="02020603050405020304" pitchFamily="18" charset="0"/>
                  </a:rPr>
                  <a:t>Moments of inertia for bending and wriggling oscillations:</a:t>
                </a:r>
                <a:r>
                  <a:rPr lang="ru-RU" sz="1600" dirty="0" smtClean="0">
                    <a:ea typeface="Calibri" panose="020F0502020204030204" pitchFamily="34" charset="0"/>
                    <a:cs typeface="Times New Roman" panose="02020603050405020304" pitchFamily="18" charset="0"/>
                  </a:rPr>
                  <a:t>               </a:t>
                </a:r>
                <a14:m>
                  <m:oMath xmlns:m="http://schemas.openxmlformats.org/officeDocument/2006/math">
                    <m:r>
                      <a:rPr lang="ru-RU" sz="1600" b="0" i="0" smtClean="0">
                        <a:latin typeface="Cambria Math" panose="02040503050406030204" pitchFamily="18" charset="0"/>
                        <a:ea typeface="Calibri" panose="020F0502020204030204" pitchFamily="34" charset="0"/>
                        <a:cs typeface="Times New Roman" panose="02020603050405020304" pitchFamily="18" charset="0"/>
                      </a:rPr>
                      <m:t>  </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𝑏</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f>
                      <m:fPr>
                        <m:ctrlPr>
                          <a:rPr lang="ru-RU" sz="1600" i="1">
                            <a:latin typeface="Cambria Math" panose="02040503050406030204" pitchFamily="18" charset="0"/>
                            <a:ea typeface="Calibri" panose="020F0502020204030204" pitchFamily="34" charset="0"/>
                            <a:cs typeface="Times New Roman" panose="02020603050405020304" pitchFamily="18" charset="0"/>
                          </a:rPr>
                        </m:ctrlPr>
                      </m:fPr>
                      <m:num>
                        <m:r>
                          <a:rPr lang="en-US" sz="1600" i="1">
                            <a:latin typeface="Cambria Math" panose="02040503050406030204" pitchFamily="18" charset="0"/>
                            <a:ea typeface="Calibri" panose="020F0502020204030204" pitchFamily="34" charset="0"/>
                            <a:cs typeface="Times New Roman" panose="02020603050405020304" pitchFamily="18" charset="0"/>
                          </a:rPr>
                          <m:t>𝜇</m:t>
                        </m:r>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r>
                              <a:rPr lang="en-US" sz="1600" i="1">
                                <a:latin typeface="Cambria Math" panose="02040503050406030204" pitchFamily="18" charset="0"/>
                                <a:ea typeface="Calibri" panose="020F0502020204030204" pitchFamily="34" charset="0"/>
                                <a:cs typeface="Times New Roman" panose="02020603050405020304" pitchFamily="18" charset="0"/>
                              </a:rPr>
                              <m:t>𝑅</m:t>
                            </m:r>
                          </m:e>
                          <m:sup>
                            <m:r>
                              <a:rPr lang="en-US" sz="1600" i="1">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𝐻</m:t>
                            </m:r>
                          </m:sub>
                        </m:sSub>
                      </m:num>
                      <m:den>
                        <m:r>
                          <a:rPr lang="en-US" sz="1600" i="1">
                            <a:latin typeface="Cambria Math" panose="02040503050406030204" pitchFamily="18" charset="0"/>
                            <a:ea typeface="Calibri" panose="020F0502020204030204" pitchFamily="34" charset="0"/>
                            <a:cs typeface="Times New Roman" panose="02020603050405020304" pitchFamily="18" charset="0"/>
                          </a:rPr>
                          <m:t>𝜇</m:t>
                        </m:r>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r>
                              <a:rPr lang="en-US" sz="1600" i="1">
                                <a:latin typeface="Cambria Math" panose="02040503050406030204" pitchFamily="18" charset="0"/>
                                <a:ea typeface="Calibri" panose="020F0502020204030204" pitchFamily="34" charset="0"/>
                                <a:cs typeface="Times New Roman" panose="02020603050405020304" pitchFamily="18" charset="0"/>
                              </a:rPr>
                              <m:t>𝑅</m:t>
                            </m:r>
                          </m:e>
                          <m:sup>
                            <m:r>
                              <a:rPr lang="en-US" sz="1600" i="1">
                                <a:latin typeface="Cambria Math" panose="02040503050406030204" pitchFamily="18" charset="0"/>
                                <a:ea typeface="Calibri" panose="020F0502020204030204" pitchFamily="34" charset="0"/>
                                <a:cs typeface="Times New Roman" panose="02020603050405020304" pitchFamily="18" charset="0"/>
                              </a:rPr>
                              <m:t>2</m:t>
                            </m:r>
                          </m:sup>
                        </m:sSup>
                        <m:r>
                          <a:rPr lang="en-US"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𝐻</m:t>
                            </m:r>
                          </m:sub>
                        </m:sSub>
                      </m:den>
                    </m:f>
                  </m:oMath>
                </a14:m>
                <a:r>
                  <a:rPr lang="ru-RU" sz="1600" dirty="0" smtClean="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𝑤</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f>
                      <m:fPr>
                        <m:ctrlPr>
                          <a:rPr lang="ru-RU" sz="16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0</m:t>
                            </m:r>
                          </m:sub>
                        </m:sSub>
                        <m:r>
                          <a:rPr lang="en-US" sz="1600" i="1">
                            <a:latin typeface="Cambria Math" panose="02040503050406030204" pitchFamily="18" charset="0"/>
                            <a:ea typeface="Calibri" panose="020F0502020204030204" pitchFamily="34" charset="0"/>
                            <a:cs typeface="Times New Roman" panose="02020603050405020304" pitchFamily="18" charset="0"/>
                          </a:rPr>
                          <m:t>𝐼</m:t>
                        </m:r>
                      </m:num>
                      <m:den>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1</m:t>
                            </m:r>
                          </m:sub>
                        </m:sSub>
                        <m:r>
                          <a:rPr lang="en-US"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2</m:t>
                            </m:r>
                          </m:sub>
                        </m:sSub>
                      </m:den>
                    </m:f>
                  </m:oMath>
                </a14:m>
                <a:endParaRPr lang="ru-RU" sz="1600" dirty="0">
                  <a:ea typeface="Calibri" panose="020F0502020204030204" pitchFamily="34" charset="0"/>
                  <a:cs typeface="Times New Roman" panose="02020603050405020304" pitchFamily="18" charset="0"/>
                </a:endParaRPr>
              </a:p>
              <a:p>
                <a:pPr algn="just">
                  <a:lnSpc>
                    <a:spcPct val="125000"/>
                  </a:lnSpc>
                  <a:spcAft>
                    <a:spcPts val="0"/>
                  </a:spcAft>
                </a:pPr>
                <a:r>
                  <a:rPr lang="en-US" sz="1600" dirty="0">
                    <a:ea typeface="Calibri" panose="020F0502020204030204" pitchFamily="34" charset="0"/>
                    <a:cs typeface="Times New Roman" panose="02020603050405020304" pitchFamily="18" charset="0"/>
                  </a:rPr>
                  <a:t>w</a:t>
                </a:r>
                <a:r>
                  <a:rPr lang="en-US" sz="1600" dirty="0" smtClean="0">
                    <a:ea typeface="Calibri" panose="020F0502020204030204" pitchFamily="34" charset="0"/>
                    <a:cs typeface="Times New Roman" panose="02020603050405020304" pitchFamily="18" charset="0"/>
                  </a:rPr>
                  <a:t>here </a:t>
                </a:r>
                <a14:m>
                  <m:oMath xmlns:m="http://schemas.openxmlformats.org/officeDocument/2006/math">
                    <m:r>
                      <a:rPr lang="en-US" sz="1600" i="1">
                        <a:latin typeface="Cambria Math" panose="02040503050406030204" pitchFamily="18" charset="0"/>
                        <a:ea typeface="Calibri" panose="020F0502020204030204" pitchFamily="34" charset="0"/>
                        <a:cs typeface="Times New Roman" panose="02020603050405020304" pitchFamily="18" charset="0"/>
                      </a:rPr>
                      <m:t>𝜇</m:t>
                    </m:r>
                    <m:r>
                      <a:rPr lang="ru-RU" sz="1600">
                        <a:latin typeface="Cambria Math" panose="02040503050406030204" pitchFamily="18" charset="0"/>
                        <a:ea typeface="Calibri" panose="020F0502020204030204" pitchFamily="34" charset="0"/>
                        <a:cs typeface="Times New Roman" panose="02020603050405020304" pitchFamily="18" charset="0"/>
                      </a:rPr>
                      <m:t>=</m:t>
                    </m:r>
                    <m:f>
                      <m:fPr>
                        <m:ctrlPr>
                          <a:rPr lang="ru-RU" sz="16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ru-RU" sz="1600" dirty="0">
                    <a:latin typeface="Times New Roman" panose="02020603050405020304" pitchFamily="18" charset="0"/>
                    <a:ea typeface="Calibri" panose="020F0502020204030204" pitchFamily="34" charset="0"/>
                    <a:cs typeface="Times New Roman" panose="02020603050405020304" pitchFamily="18" charset="0"/>
                  </a:rPr>
                  <a:t> — </a:t>
                </a:r>
                <a:r>
                  <a:rPr lang="en-US" sz="1600" dirty="0">
                    <a:ea typeface="Calibri" panose="020F0502020204030204" pitchFamily="34" charset="0"/>
                    <a:cs typeface="Times New Roman" panose="02020603050405020304" pitchFamily="18" charset="0"/>
                  </a:rPr>
                  <a:t>reduced mass</a:t>
                </a:r>
                <a:r>
                  <a:rPr lang="ru-RU" sz="1600" dirty="0" smtClean="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ru-RU" sz="1600" i="1">
                            <a:latin typeface="Cambria Math" panose="02040503050406030204" pitchFamily="18" charset="0"/>
                            <a:ea typeface="Calibri" panose="020F0502020204030204" pitchFamily="34" charset="0"/>
                            <a:cs typeface="Times New Roman" panose="02020603050405020304" pitchFamily="18" charset="0"/>
                          </a:rPr>
                          <m:t>0</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f>
                      <m:fPr>
                        <m:ctrlPr>
                          <a:rPr lang="ru-RU" sz="1600" i="1">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𝑅</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𝑅</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ru-RU" sz="1600">
                                        <a:latin typeface="Times New Roman" panose="02020603050405020304" pitchFamily="18" charset="0"/>
                                        <a:ea typeface="Calibri" panose="020F0502020204030204" pitchFamily="34" charset="0"/>
                                        <a:cs typeface="Times New Roman" panose="02020603050405020304" pitchFamily="18" charset="0"/>
                                      </a:rPr>
                                      <m:t>ш</m:t>
                                    </m:r>
                                  </m:sub>
                                </m:sSub>
                              </m:e>
                            </m:d>
                          </m:e>
                          <m:sup>
                            <m:r>
                              <a:rPr lang="ru-RU" sz="1600" i="1">
                                <a:latin typeface="Cambria Math" panose="02040503050406030204" pitchFamily="18" charset="0"/>
                                <a:ea typeface="Calibri" panose="020F0502020204030204" pitchFamily="34" charset="0"/>
                                <a:cs typeface="Times New Roman" panose="02020603050405020304" pitchFamily="18" charset="0"/>
                              </a:rPr>
                              <m:t>2</m:t>
                            </m:r>
                          </m:sup>
                        </m:sSup>
                      </m:num>
                      <m:den>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𝑀</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ru-RU" sz="1600" dirty="0">
                    <a:latin typeface="Times New Roman" panose="02020603050405020304" pitchFamily="18" charset="0"/>
                    <a:ea typeface="Calibri" panose="020F0502020204030204" pitchFamily="34" charset="0"/>
                    <a:cs typeface="Times New Roman" panose="02020603050405020304" pitchFamily="18" charset="0"/>
                  </a:rPr>
                  <a:t> — </a:t>
                </a:r>
                <a:r>
                  <a:rPr lang="en-US" sz="1600" dirty="0">
                    <a:ea typeface="Calibri" panose="020F0502020204030204" pitchFamily="34" charset="0"/>
                    <a:cs typeface="Times New Roman" panose="02020603050405020304" pitchFamily="18" charset="0"/>
                  </a:rPr>
                  <a:t>moment of inertia of relative </a:t>
                </a:r>
                <a:r>
                  <a:rPr lang="en-US" sz="1600" dirty="0" smtClean="0">
                    <a:ea typeface="Calibri" panose="020F0502020204030204" pitchFamily="34" charset="0"/>
                    <a:cs typeface="Times New Roman" panose="02020603050405020304" pitchFamily="18" charset="0"/>
                  </a:rPr>
                  <a:t>motion</a:t>
                </a:r>
              </a:p>
              <a:p>
                <a:pPr algn="just">
                  <a:lnSpc>
                    <a:spcPct val="125000"/>
                  </a:lnSpc>
                  <a:spcBef>
                    <a:spcPts val="800"/>
                  </a:spcBef>
                  <a:spcAft>
                    <a:spcPts val="0"/>
                  </a:spcAft>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ea typeface="Calibri" panose="020F0502020204030204" pitchFamily="34" charset="0"/>
                    <a:cs typeface="Times New Roman" panose="02020603050405020304" pitchFamily="18" charset="0"/>
                  </a:rPr>
                  <a:t>Within </a:t>
                </a:r>
                <a:r>
                  <a:rPr lang="en-US" sz="1600" dirty="0">
                    <a:ea typeface="Calibri" panose="020F0502020204030204" pitchFamily="34" charset="0"/>
                    <a:cs typeface="Times New Roman" panose="02020603050405020304" pitchFamily="18" charset="0"/>
                  </a:rPr>
                  <a:t>the framework of the quantum theory of </a:t>
                </a:r>
                <a:r>
                  <a:rPr lang="en-US" sz="1600" dirty="0" smtClean="0">
                    <a:ea typeface="Calibri" panose="020F0502020204030204" pitchFamily="34" charset="0"/>
                    <a:cs typeface="Times New Roman" panose="02020603050405020304" pitchFamily="18" charset="0"/>
                  </a:rPr>
                  <a:t>fission </a:t>
                </a:r>
                <a:r>
                  <a:rPr lang="en-US" sz="1600" dirty="0" smtClean="0">
                    <a:solidFill>
                      <a:srgbClr val="C00000"/>
                    </a:solidFill>
                    <a:ea typeface="Calibri" panose="020F0502020204030204" pitchFamily="34" charset="0"/>
                    <a:cs typeface="Times New Roman" panose="02020603050405020304" pitchFamily="18" charset="0"/>
                  </a:rPr>
                  <a:t>[3]</a:t>
                </a:r>
                <a:r>
                  <a:rPr lang="en-US" sz="1600" dirty="0" smtClean="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the average spin of a fragment is related to the oscillation parameters through</a:t>
                </a:r>
                <a:r>
                  <a:rPr lang="en-US" sz="1600" dirty="0" smtClean="0">
                    <a:ea typeface="Calibri" panose="020F0502020204030204" pitchFamily="34" charset="0"/>
                    <a:cs typeface="Times New Roman" panose="02020603050405020304" pitchFamily="18" charset="0"/>
                  </a:rPr>
                  <a:t>:</a:t>
                </a:r>
                <a:endParaRPr lang="ru-RU" sz="1600" i="1" dirty="0">
                  <a:ea typeface="Calibri" panose="020F0502020204030204" pitchFamily="34" charset="0"/>
                  <a:cs typeface="Times New Roman" panose="02020603050405020304" pitchFamily="18" charset="0"/>
                </a:endParaRPr>
              </a:p>
              <a:p>
                <a:pPr algn="just">
                  <a:spcAft>
                    <a:spcPts val="0"/>
                  </a:spcAft>
                </a:pPr>
                <a:r>
                  <a:rPr lang="ru-RU" sz="2000" i="1" dirty="0" smtClean="0">
                    <a:ea typeface="Calibri" panose="020F0502020204030204" pitchFamily="34" charset="0"/>
                    <a:cs typeface="Times New Roman" panose="02020603050405020304" pitchFamily="18" charset="0"/>
                  </a:rPr>
                  <a:t>                    </a:t>
                </a:r>
                <a14:m>
                  <m:oMath xmlns:m="http://schemas.openxmlformats.org/officeDocument/2006/math">
                    <m:eqArr>
                      <m:eqArrPr>
                        <m:ctrlPr>
                          <a:rPr lang="ru-RU" sz="2000" i="1">
                            <a:latin typeface="Cambria Math" panose="02040503050406030204" pitchFamily="18" charset="0"/>
                            <a:ea typeface="Times New Roman" panose="02020603050405020304" pitchFamily="18" charset="0"/>
                            <a:cs typeface="Times New Roman" panose="02020603050405020304" pitchFamily="18" charset="0"/>
                          </a:rPr>
                        </m:ctrlPr>
                      </m:eqArrPr>
                      <m:e>
                        <m:d>
                          <m:dPr>
                            <m:begChr m:val="⟨"/>
                            <m:endChr m:val="⟩"/>
                            <m:ctrlPr>
                              <a:rPr lang="ru-RU" sz="20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𝐽</m:t>
                                </m:r>
                              </m:e>
                              <m:sub>
                                <m:r>
                                  <a:rPr lang="en-US" sz="2000" i="1">
                                    <a:latin typeface="Cambria Math" panose="02040503050406030204" pitchFamily="18" charset="0"/>
                                    <a:ea typeface="Calibri" panose="020F0502020204030204" pitchFamily="34" charset="0"/>
                                    <a:cs typeface="Times New Roman" panose="02020603050405020304" pitchFamily="18" charset="0"/>
                                  </a:rPr>
                                  <m:t>𝑖</m:t>
                                </m:r>
                              </m:sub>
                            </m:sSub>
                          </m:e>
                        </m:d>
                        <m:r>
                          <a:rPr lang="en-US" sz="2000">
                            <a:latin typeface="Cambria Math" panose="02040503050406030204" pitchFamily="18" charset="0"/>
                            <a:ea typeface="Calibri" panose="020F0502020204030204" pitchFamily="34" charset="0"/>
                            <a:cs typeface="Times New Roman" panose="02020603050405020304" pitchFamily="18" charset="0"/>
                          </a:rPr>
                          <m:t>=</m:t>
                        </m:r>
                        <m:f>
                          <m:fPr>
                            <m:ctrlPr>
                              <a:rPr lang="ru-RU"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1</m:t>
                            </m:r>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rad>
                          <m:radPr>
                            <m:degHide m:val="on"/>
                            <m:ctrlPr>
                              <a:rPr lang="ru-RU" sz="2000"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ru-RU"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𝜋</m:t>
                                </m:r>
                              </m:num>
                              <m:den>
                                <m:sSub>
                                  <m:sSubPr>
                                    <m:ctrlPr>
                                      <a:rPr lang="ru-RU" sz="2000" i="1">
                                        <a:latin typeface="Cambria Math" panose="02040503050406030204" pitchFamily="18" charset="0"/>
                                        <a:ea typeface="Calibri" panose="020F0502020204030204" pitchFamily="34" charset="0"/>
                                        <a:cs typeface="Times New Roman" panose="02020603050405020304" pitchFamily="18" charset="0"/>
                                      </a:rPr>
                                    </m:ctrlPr>
                                  </m:sSubPr>
                                  <m:e>
                                    <m:r>
                                      <a:rPr lang="en-US" sz="2000" i="1">
                                        <a:latin typeface="Cambria Math" panose="02040503050406030204" pitchFamily="18" charset="0"/>
                                        <a:ea typeface="Calibri" panose="020F0502020204030204" pitchFamily="34" charset="0"/>
                                        <a:cs typeface="Times New Roman" panose="02020603050405020304" pitchFamily="18" charset="0"/>
                                      </a:rPr>
                                      <m:t>𝑑</m:t>
                                    </m:r>
                                  </m:e>
                                  <m:sub>
                                    <m:r>
                                      <a:rPr lang="en-US" sz="2000" i="1">
                                        <a:latin typeface="Cambria Math" panose="02040503050406030204" pitchFamily="18" charset="0"/>
                                        <a:ea typeface="Calibri" panose="020F0502020204030204" pitchFamily="34" charset="0"/>
                                        <a:cs typeface="Times New Roman" panose="02020603050405020304" pitchFamily="18" charset="0"/>
                                      </a:rPr>
                                      <m:t>𝑖</m:t>
                                    </m:r>
                                  </m:sub>
                                </m:sSub>
                              </m:den>
                            </m:f>
                          </m:e>
                        </m:rad>
                        <m:r>
                          <a:rPr lang="ru-RU" sz="2000" b="0" i="1" smtClean="0">
                            <a:latin typeface="Cambria Math" panose="02040503050406030204" pitchFamily="18" charset="0"/>
                            <a:ea typeface="Calibri" panose="020F0502020204030204" pitchFamily="34" charset="0"/>
                            <a:cs typeface="Times New Roman" panose="02020603050405020304" pitchFamily="18" charset="0"/>
                          </a:rPr>
                          <m:t>                          (6)</m:t>
                        </m:r>
                      </m:e>
                    </m:eqArr>
                  </m:oMath>
                </a14:m>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0"/>
                  </a:spcAft>
                </a:pPr>
                <a:endParaRPr lang="ru-RU" sz="1600" dirty="0" smtClean="0">
                  <a:ea typeface="Calibri" panose="020F0502020204030204" pitchFamily="34" charset="0"/>
                  <a:cs typeface="Times New Roman" panose="02020603050405020304" pitchFamily="18" charset="0"/>
                </a:endParaRPr>
              </a:p>
              <a:p>
                <a:pPr algn="just">
                  <a:lnSpc>
                    <a:spcPct val="125000"/>
                  </a:lnSpc>
                  <a:spcAft>
                    <a:spcPts val="0"/>
                  </a:spcAft>
                </a:pPr>
                <a:r>
                  <a:rPr lang="en-US" sz="1600" dirty="0" smtClean="0">
                    <a:ea typeface="Calibri" panose="020F0502020204030204" pitchFamily="34" charset="0"/>
                    <a:cs typeface="Times New Roman" panose="02020603050405020304" pitchFamily="18" charset="0"/>
                  </a:rPr>
                  <a:t>This </a:t>
                </a:r>
                <a:r>
                  <a:rPr lang="en-US" sz="1600" dirty="0">
                    <a:ea typeface="Calibri" panose="020F0502020204030204" pitchFamily="34" charset="0"/>
                    <a:cs typeface="Times New Roman" panose="02020603050405020304" pitchFamily="18" charset="0"/>
                  </a:rPr>
                  <a:t>relation establishes a direct connection between the experimentally observed spins of the fragments and the radius of the neck at the moment of rupture, since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ru-RU" sz="1600" i="1">
                            <a:latin typeface="Cambria Math" panose="02040503050406030204" pitchFamily="18" charset="0"/>
                            <a:ea typeface="Calibri" panose="020F0502020204030204" pitchFamily="34" charset="0"/>
                            <a:cs typeface="Times New Roman" panose="02020603050405020304" pitchFamily="18" charset="0"/>
                          </a:rPr>
                          <m:t>0</m:t>
                        </m:r>
                      </m:sub>
                    </m:sSub>
                  </m:oMath>
                </a14:m>
                <a:r>
                  <a:rPr lang="en-US" sz="1600" dirty="0">
                    <a:ea typeface="Calibri" panose="020F0502020204030204" pitchFamily="34" charset="0"/>
                    <a:cs typeface="Times New Roman" panose="02020603050405020304" pitchFamily="18" charset="0"/>
                  </a:rPr>
                  <a:t> clearly depends on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𝑟</m:t>
                        </m:r>
                      </m:e>
                      <m:sub>
                        <m:r>
                          <m:rPr>
                            <m:nor/>
                          </m:rPr>
                          <a:rPr lang="en-US" sz="1600" i="1">
                            <a:ea typeface="Calibri" panose="020F0502020204030204" pitchFamily="34" charset="0"/>
                            <a:cs typeface="Times New Roman" panose="02020603050405020304" pitchFamily="18" charset="0"/>
                          </a:rPr>
                          <m:t>n</m:t>
                        </m:r>
                      </m:sub>
                    </m:sSub>
                  </m:oMath>
                </a14:m>
                <a:r>
                  <a:rPr lang="en-US" sz="1600" dirty="0" smtClean="0">
                    <a:ea typeface="Calibri" panose="020F0502020204030204" pitchFamily="34" charset="0"/>
                    <a:cs typeface="Times New Roman" panose="02020603050405020304" pitchFamily="18" charset="0"/>
                  </a:rPr>
                  <a:t>.</a:t>
                </a:r>
                <a:endParaRPr lang="en-US" sz="1600" dirty="0">
                  <a:ea typeface="Calibri" panose="020F0502020204030204" pitchFamily="34" charset="0"/>
                  <a:cs typeface="Times New Roman" panose="02020603050405020304" pitchFamily="18"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522253" y="2097308"/>
                <a:ext cx="11198290" cy="4244047"/>
              </a:xfrm>
              <a:prstGeom prst="rect">
                <a:avLst/>
              </a:prstGeom>
              <a:blipFill>
                <a:blip r:embed="rId3"/>
                <a:stretch>
                  <a:fillRect l="-327" r="-272" b="-431"/>
                </a:stretch>
              </a:blipFill>
            </p:spPr>
            <p:txBody>
              <a:bodyPr/>
              <a:lstStyle/>
              <a:p>
                <a:r>
                  <a:rPr lang="ru-RU">
                    <a:noFill/>
                  </a:rPr>
                  <a:t> </a:t>
                </a:r>
              </a:p>
            </p:txBody>
          </p:sp>
        </mc:Fallback>
      </mc:AlternateContent>
      <p:sp>
        <p:nvSpPr>
          <p:cNvPr id="6" name="TextBox 5"/>
          <p:cNvSpPr txBox="1"/>
          <p:nvPr/>
        </p:nvSpPr>
        <p:spPr>
          <a:xfrm>
            <a:off x="-1" y="6424711"/>
            <a:ext cx="11989837" cy="369332"/>
          </a:xfrm>
          <a:prstGeom prst="rect">
            <a:avLst/>
          </a:prstGeom>
          <a:noFill/>
        </p:spPr>
        <p:txBody>
          <a:bodyPr wrap="square" rtlCol="0">
            <a:spAutoFit/>
          </a:bodyPr>
          <a:lstStyle/>
          <a:p>
            <a:pPr algn="r"/>
            <a:r>
              <a:rPr lang="en-US" dirty="0" smtClean="0"/>
              <a:t>9</a:t>
            </a:r>
            <a:endParaRPr lang="ru-RU" dirty="0"/>
          </a:p>
        </p:txBody>
      </p:sp>
      <p:sp>
        <p:nvSpPr>
          <p:cNvPr id="8" name="Прямоугольник 7"/>
          <p:cNvSpPr/>
          <p:nvPr/>
        </p:nvSpPr>
        <p:spPr>
          <a:xfrm>
            <a:off x="522252" y="6226589"/>
            <a:ext cx="5887615" cy="615553"/>
          </a:xfrm>
          <a:prstGeom prst="rect">
            <a:avLst/>
          </a:prstGeom>
        </p:spPr>
        <p:txBody>
          <a:bodyPr wrap="square">
            <a:spAutoFit/>
          </a:bodyPr>
          <a:lstStyle/>
          <a:p>
            <a:pPr lvl="0">
              <a:spcAft>
                <a:spcPts val="0"/>
              </a:spcAft>
            </a:pPr>
            <a:r>
              <a:rPr lang="en-US" sz="1600" dirty="0" smtClean="0">
                <a:solidFill>
                  <a:srgbClr val="C00000"/>
                </a:solidFill>
                <a:ea typeface="Times New Roman" panose="02020603050405020304" pitchFamily="18" charset="0"/>
                <a:cs typeface="Times New Roman" panose="02020603050405020304" pitchFamily="18" charset="0"/>
              </a:rPr>
              <a:t>[1] </a:t>
            </a:r>
            <a:r>
              <a:rPr lang="ru-RU" sz="1600" dirty="0" err="1" smtClean="0">
                <a:solidFill>
                  <a:srgbClr val="C00000"/>
                </a:solidFill>
                <a:ea typeface="Times New Roman" panose="02020603050405020304" pitchFamily="18" charset="0"/>
                <a:cs typeface="Times New Roman" panose="02020603050405020304" pitchFamily="18" charset="0"/>
              </a:rPr>
              <a:t>Shneidman</a:t>
            </a:r>
            <a:r>
              <a:rPr lang="ru-RU" sz="1600" dirty="0" smtClean="0">
                <a:solidFill>
                  <a:srgbClr val="C00000"/>
                </a:solidFill>
                <a:ea typeface="Times New Roman" panose="02020603050405020304" pitchFamily="18" charset="0"/>
                <a:cs typeface="Times New Roman" panose="02020603050405020304" pitchFamily="18" charset="0"/>
              </a:rPr>
              <a:t> T.M. </a:t>
            </a:r>
            <a:r>
              <a:rPr lang="ru-RU" sz="1600" dirty="0" err="1" smtClean="0">
                <a:solidFill>
                  <a:srgbClr val="C00000"/>
                </a:solidFill>
                <a:ea typeface="Times New Roman" panose="02020603050405020304" pitchFamily="18" charset="0"/>
                <a:cs typeface="Times New Roman" panose="02020603050405020304" pitchFamily="18" charset="0"/>
              </a:rPr>
              <a:t>et</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al</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Phys</a:t>
            </a:r>
            <a:r>
              <a:rPr lang="ru-RU" sz="1600" dirty="0" smtClean="0">
                <a:solidFill>
                  <a:srgbClr val="C00000"/>
                </a:solidFill>
                <a:ea typeface="Times New Roman" panose="02020603050405020304" pitchFamily="18" charset="0"/>
                <a:cs typeface="Times New Roman" panose="02020603050405020304" pitchFamily="18" charset="0"/>
              </a:rPr>
              <a:t>. </a:t>
            </a:r>
            <a:r>
              <a:rPr lang="ru-RU" sz="1600" dirty="0" err="1" smtClean="0">
                <a:solidFill>
                  <a:srgbClr val="C00000"/>
                </a:solidFill>
                <a:ea typeface="Times New Roman" panose="02020603050405020304" pitchFamily="18" charset="0"/>
                <a:cs typeface="Times New Roman" panose="02020603050405020304" pitchFamily="18" charset="0"/>
              </a:rPr>
              <a:t>Rev</a:t>
            </a:r>
            <a:r>
              <a:rPr lang="ru-RU" sz="1600" dirty="0" smtClean="0">
                <a:solidFill>
                  <a:srgbClr val="C00000"/>
                </a:solidFill>
                <a:ea typeface="Times New Roman" panose="02020603050405020304" pitchFamily="18" charset="0"/>
                <a:cs typeface="Times New Roman" panose="02020603050405020304" pitchFamily="18" charset="0"/>
              </a:rPr>
              <a:t>. C </a:t>
            </a:r>
            <a:r>
              <a:rPr lang="ru-RU" sz="1600" b="1" dirty="0" smtClean="0">
                <a:solidFill>
                  <a:srgbClr val="C00000"/>
                </a:solidFill>
                <a:ea typeface="Times New Roman" panose="02020603050405020304" pitchFamily="18" charset="0"/>
                <a:cs typeface="Times New Roman" panose="02020603050405020304" pitchFamily="18" charset="0"/>
              </a:rPr>
              <a:t>65</a:t>
            </a:r>
            <a:r>
              <a:rPr lang="ru-RU" sz="1600" dirty="0" smtClean="0">
                <a:solidFill>
                  <a:srgbClr val="C00000"/>
                </a:solidFill>
                <a:ea typeface="Times New Roman" panose="02020603050405020304" pitchFamily="18" charset="0"/>
                <a:cs typeface="Times New Roman" panose="02020603050405020304" pitchFamily="18" charset="0"/>
              </a:rPr>
              <a:t>. № 6. 064302 (2002)</a:t>
            </a:r>
          </a:p>
          <a:p>
            <a:pPr lvl="0">
              <a:spcAft>
                <a:spcPts val="0"/>
              </a:spcAft>
            </a:pPr>
            <a:r>
              <a:rPr lang="en-US" sz="1600" dirty="0" smtClean="0">
                <a:solidFill>
                  <a:srgbClr val="C00000"/>
                </a:solidFill>
                <a:ea typeface="Times New Roman" panose="02020603050405020304" pitchFamily="18" charset="0"/>
              </a:rPr>
              <a:t>[2] </a:t>
            </a:r>
            <a:r>
              <a:rPr lang="ru-RU" sz="1600" dirty="0" err="1" smtClean="0">
                <a:solidFill>
                  <a:srgbClr val="C00000"/>
                </a:solidFill>
                <a:ea typeface="Times New Roman" panose="02020603050405020304" pitchFamily="18" charset="0"/>
              </a:rPr>
              <a:t>Adamian</a:t>
            </a:r>
            <a:r>
              <a:rPr lang="ru-RU" sz="1600" dirty="0" smtClean="0">
                <a:solidFill>
                  <a:srgbClr val="C00000"/>
                </a:solidFill>
                <a:ea typeface="Times New Roman" panose="02020603050405020304" pitchFamily="18" charset="0"/>
              </a:rPr>
              <a:t> G.G. </a:t>
            </a:r>
            <a:r>
              <a:rPr lang="ru-RU" sz="1600" dirty="0" err="1" smtClean="0">
                <a:solidFill>
                  <a:srgbClr val="C00000"/>
                </a:solidFill>
                <a:ea typeface="Times New Roman" panose="02020603050405020304" pitchFamily="18" charset="0"/>
              </a:rPr>
              <a:t>et</a:t>
            </a:r>
            <a:r>
              <a:rPr lang="ru-RU" sz="1600" dirty="0" smtClean="0">
                <a:solidFill>
                  <a:srgbClr val="C00000"/>
                </a:solidFill>
                <a:ea typeface="Times New Roman" panose="02020603050405020304" pitchFamily="18" charset="0"/>
              </a:rPr>
              <a:t> </a:t>
            </a:r>
            <a:r>
              <a:rPr lang="ru-RU" sz="1600" dirty="0" err="1" smtClean="0">
                <a:solidFill>
                  <a:srgbClr val="C00000"/>
                </a:solidFill>
                <a:ea typeface="Times New Roman" panose="02020603050405020304" pitchFamily="18" charset="0"/>
              </a:rPr>
              <a:t>al</a:t>
            </a:r>
            <a:r>
              <a:rPr lang="ru-RU" sz="1600" dirty="0" smtClean="0">
                <a:solidFill>
                  <a:srgbClr val="C00000"/>
                </a:solidFill>
                <a:ea typeface="Times New Roman" panose="02020603050405020304" pitchFamily="18" charset="0"/>
              </a:rPr>
              <a:t>. </a:t>
            </a:r>
            <a:r>
              <a:rPr lang="ru-RU" sz="1600" dirty="0" err="1" smtClean="0">
                <a:solidFill>
                  <a:srgbClr val="C00000"/>
                </a:solidFill>
                <a:ea typeface="Times New Roman" panose="02020603050405020304" pitchFamily="18" charset="0"/>
              </a:rPr>
              <a:t>Phys</a:t>
            </a:r>
            <a:r>
              <a:rPr lang="ru-RU" sz="1600" dirty="0" smtClean="0">
                <a:solidFill>
                  <a:srgbClr val="C00000"/>
                </a:solidFill>
                <a:ea typeface="Times New Roman" panose="02020603050405020304" pitchFamily="18" charset="0"/>
              </a:rPr>
              <a:t>. </a:t>
            </a:r>
            <a:r>
              <a:rPr lang="ru-RU" sz="1600" dirty="0" err="1" smtClean="0">
                <a:solidFill>
                  <a:srgbClr val="C00000"/>
                </a:solidFill>
                <a:ea typeface="Times New Roman" panose="02020603050405020304" pitchFamily="18" charset="0"/>
              </a:rPr>
              <a:t>of</a:t>
            </a:r>
            <a:r>
              <a:rPr lang="ru-RU" sz="1600" dirty="0" smtClean="0">
                <a:solidFill>
                  <a:srgbClr val="C00000"/>
                </a:solidFill>
                <a:ea typeface="Times New Roman" panose="02020603050405020304" pitchFamily="18" charset="0"/>
              </a:rPr>
              <a:t> </a:t>
            </a:r>
            <a:r>
              <a:rPr lang="ru-RU" sz="1600" dirty="0" err="1" smtClean="0">
                <a:solidFill>
                  <a:srgbClr val="C00000"/>
                </a:solidFill>
                <a:ea typeface="Times New Roman" panose="02020603050405020304" pitchFamily="18" charset="0"/>
              </a:rPr>
              <a:t>At</a:t>
            </a:r>
            <a:r>
              <a:rPr lang="ru-RU" sz="1600" dirty="0" smtClean="0">
                <a:solidFill>
                  <a:srgbClr val="C00000"/>
                </a:solidFill>
                <a:ea typeface="Times New Roman" panose="02020603050405020304" pitchFamily="18" charset="0"/>
              </a:rPr>
              <a:t>. </a:t>
            </a:r>
            <a:r>
              <a:rPr lang="ru-RU" sz="1600" dirty="0" err="1" smtClean="0">
                <a:solidFill>
                  <a:srgbClr val="C00000"/>
                </a:solidFill>
                <a:ea typeface="Times New Roman" panose="02020603050405020304" pitchFamily="18" charset="0"/>
              </a:rPr>
              <a:t>Nucl</a:t>
            </a:r>
            <a:r>
              <a:rPr lang="ru-RU" sz="1600" dirty="0" smtClean="0">
                <a:solidFill>
                  <a:srgbClr val="C00000"/>
                </a:solidFill>
                <a:ea typeface="Times New Roman" panose="02020603050405020304" pitchFamily="18" charset="0"/>
              </a:rPr>
              <a:t>. </a:t>
            </a:r>
            <a:r>
              <a:rPr lang="ru-RU" sz="1600" b="1" dirty="0" smtClean="0">
                <a:solidFill>
                  <a:srgbClr val="C00000"/>
                </a:solidFill>
                <a:ea typeface="Times New Roman" panose="02020603050405020304" pitchFamily="18" charset="0"/>
              </a:rPr>
              <a:t>67</a:t>
            </a:r>
            <a:r>
              <a:rPr lang="ru-RU" sz="1600" dirty="0" smtClean="0">
                <a:solidFill>
                  <a:srgbClr val="C00000"/>
                </a:solidFill>
                <a:ea typeface="Times New Roman" panose="02020603050405020304" pitchFamily="18" charset="0"/>
              </a:rPr>
              <a:t>. 1701 (</a:t>
            </a:r>
            <a:r>
              <a:rPr lang="ru-RU" dirty="0" smtClean="0">
                <a:solidFill>
                  <a:srgbClr val="C00000"/>
                </a:solidFill>
                <a:ea typeface="Times New Roman" panose="02020603050405020304" pitchFamily="18" charset="0"/>
              </a:rPr>
              <a:t>2004)</a:t>
            </a:r>
            <a:endParaRPr lang="ru-RU" dirty="0">
              <a:solidFill>
                <a:srgbClr val="C00000"/>
              </a:solidFill>
            </a:endParaRPr>
          </a:p>
        </p:txBody>
      </p:sp>
      <mc:AlternateContent xmlns:mc="http://schemas.openxmlformats.org/markup-compatibility/2006" xmlns:a14="http://schemas.microsoft.com/office/drawing/2010/main">
        <mc:Choice Requires="a14">
          <p:sp>
            <p:nvSpPr>
              <p:cNvPr id="9" name="Прямоугольник 8"/>
              <p:cNvSpPr/>
              <p:nvPr/>
            </p:nvSpPr>
            <p:spPr>
              <a:xfrm>
                <a:off x="5637242" y="4641067"/>
                <a:ext cx="5629275" cy="844334"/>
              </a:xfrm>
              <a:prstGeom prst="rect">
                <a:avLst/>
              </a:prstGeom>
            </p:spPr>
            <p:txBody>
              <a:bodyPr wrap="square">
                <a:spAutoFit/>
              </a:bodyPr>
              <a:lstStyle/>
              <a:p>
                <a:pPr algn="just"/>
                <a:r>
                  <a:rPr lang="en-US" sz="1600" dirty="0">
                    <a:ea typeface="Calibri" panose="020F0502020204030204" pitchFamily="34" charset="0"/>
                    <a:cs typeface="Times New Roman" panose="02020603050405020304" pitchFamily="18" charset="0"/>
                  </a:rPr>
                  <a:t>where</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𝑑</m:t>
                        </m:r>
                      </m:e>
                      <m:sub>
                        <m:r>
                          <a:rPr lang="en-US" sz="1600" i="1">
                            <a:latin typeface="Cambria Math" panose="02040503050406030204" pitchFamily="18" charset="0"/>
                            <a:ea typeface="Calibri" panose="020F0502020204030204" pitchFamily="34" charset="0"/>
                            <a:cs typeface="Times New Roman" panose="02020603050405020304" pitchFamily="18" charset="0"/>
                          </a:rPr>
                          <m:t>𝑖</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Sup>
                      <m:sSub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bSup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𝑖</m:t>
                        </m:r>
                      </m:sub>
                      <m:sup>
                        <m:r>
                          <a:rPr lang="ru-RU" sz="1600" i="1">
                            <a:latin typeface="Cambria Math" panose="02040503050406030204" pitchFamily="18" charset="0"/>
                            <a:ea typeface="Calibri" panose="020F0502020204030204" pitchFamily="34" charset="0"/>
                            <a:cs typeface="Times New Roman" panose="02020603050405020304" pitchFamily="18" charset="0"/>
                          </a:rPr>
                          <m:t>2</m:t>
                        </m:r>
                      </m:sup>
                    </m:sSubSup>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𝐶</m:t>
                        </m:r>
                      </m:e>
                      <m:sub>
                        <m:r>
                          <a:rPr lang="en-US" sz="1600" i="1">
                            <a:latin typeface="Cambria Math" panose="02040503050406030204" pitchFamily="18" charset="0"/>
                            <a:ea typeface="Calibri" panose="020F0502020204030204" pitchFamily="34" charset="0"/>
                            <a:cs typeface="Times New Roman" panose="02020603050405020304" pitchFamily="18" charset="0"/>
                          </a:rPr>
                          <m:t>𝑤</m:t>
                        </m:r>
                      </m:sub>
                    </m:sSub>
                    <m:sSup>
                      <m:sSupPr>
                        <m:ctrlPr>
                          <a:rPr lang="ru-RU" sz="1600" i="1">
                            <a:latin typeface="Cambria Math" panose="02040503050406030204" pitchFamily="18" charset="0"/>
                            <a:ea typeface="Calibri" panose="020F0502020204030204" pitchFamily="34" charset="0"/>
                            <a:cs typeface="Times New Roman" panose="02020603050405020304" pitchFamily="18" charset="0"/>
                          </a:rPr>
                        </m:ctrlPr>
                      </m:sSupPr>
                      <m:e>
                        <m:d>
                          <m:dPr>
                            <m:ctrlPr>
                              <a:rPr lang="ru-RU" sz="16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ru-RU" sz="1600" i="1">
                                    <a:latin typeface="Cambria Math" panose="02040503050406030204" pitchFamily="18" charset="0"/>
                                    <a:ea typeface="Calibri" panose="020F0502020204030204" pitchFamily="34" charset="0"/>
                                    <a:cs typeface="Times New Roman" panose="02020603050405020304" pitchFamily="18" charset="0"/>
                                  </a:rPr>
                                  <m:t>1</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ru-RU" sz="1600" i="1">
                                    <a:latin typeface="Cambria Math" panose="02040503050406030204" pitchFamily="18" charset="0"/>
                                    <a:ea typeface="Calibri" panose="020F0502020204030204" pitchFamily="34" charset="0"/>
                                    <a:cs typeface="Times New Roman" panose="02020603050405020304" pitchFamily="18" charset="0"/>
                                  </a:rPr>
                                  <m:t>2</m:t>
                                </m:r>
                              </m:sub>
                            </m:sSub>
                          </m:e>
                        </m:d>
                      </m:e>
                      <m:sup>
                        <m:r>
                          <a:rPr lang="ru-RU" sz="1600" i="1">
                            <a:latin typeface="Cambria Math" panose="02040503050406030204" pitchFamily="18" charset="0"/>
                            <a:ea typeface="Calibri" panose="020F0502020204030204" pitchFamily="34" charset="0"/>
                            <a:cs typeface="Times New Roman" panose="02020603050405020304" pitchFamily="18" charset="0"/>
                          </a:rPr>
                          <m:t>−2</m:t>
                        </m:r>
                      </m:sup>
                    </m:sSup>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𝐶</m:t>
                        </m:r>
                      </m:e>
                      <m:sub>
                        <m:r>
                          <a:rPr lang="en-US" sz="1600" i="1">
                            <a:latin typeface="Cambria Math" panose="02040503050406030204" pitchFamily="18" charset="0"/>
                            <a:ea typeface="Calibri" panose="020F0502020204030204" pitchFamily="34" charset="0"/>
                            <a:cs typeface="Times New Roman" panose="02020603050405020304" pitchFamily="18" charset="0"/>
                          </a:rPr>
                          <m:t>𝑏</m:t>
                        </m:r>
                      </m:sub>
                    </m:sSub>
                  </m:oMath>
                </a14:m>
                <a:r>
                  <a:rPr lang="ru-RU" sz="1600" dirty="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and the parameters</a:t>
                </a:r>
                <a:r>
                  <a:rPr lang="ru-RU" sz="1600" dirty="0">
                    <a:ea typeface="Calibri" panose="020F0502020204030204" pitchFamily="34" charset="0"/>
                    <a:cs typeface="Times New Roman" panose="02020603050405020304" pitchFamily="18" charset="0"/>
                  </a:rPr>
                  <a:t> </a:t>
                </a:r>
                <a14:m>
                  <m:oMath xmlns:m="http://schemas.openxmlformats.org/officeDocument/2006/math">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𝐶</m:t>
                        </m:r>
                      </m:e>
                      <m:sub>
                        <m:r>
                          <a:rPr lang="en-US" sz="1600" i="1">
                            <a:latin typeface="Cambria Math" panose="02040503050406030204" pitchFamily="18" charset="0"/>
                            <a:ea typeface="Calibri" panose="020F0502020204030204" pitchFamily="34" charset="0"/>
                            <a:cs typeface="Times New Roman" panose="02020603050405020304" pitchFamily="18" charset="0"/>
                          </a:rPr>
                          <m:t>𝑘</m:t>
                        </m:r>
                      </m:sub>
                    </m:sSub>
                    <m:r>
                      <a:rPr lang="ru-RU" sz="160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𝐼</m:t>
                        </m:r>
                      </m:e>
                      <m:sub>
                        <m:r>
                          <a:rPr lang="en-US" sz="1600" i="1">
                            <a:latin typeface="Cambria Math" panose="02040503050406030204" pitchFamily="18" charset="0"/>
                            <a:ea typeface="Calibri" panose="020F0502020204030204" pitchFamily="34" charset="0"/>
                            <a:cs typeface="Times New Roman" panose="02020603050405020304" pitchFamily="18" charset="0"/>
                          </a:rPr>
                          <m:t>𝑘</m:t>
                        </m:r>
                      </m:sub>
                    </m:sSub>
                    <m:r>
                      <a:rPr lang="ru-RU" sz="1600">
                        <a:latin typeface="Cambria Math" panose="02040503050406030204" pitchFamily="18" charset="0"/>
                        <a:ea typeface="Calibri" panose="020F0502020204030204" pitchFamily="34" charset="0"/>
                        <a:cs typeface="Times New Roman" panose="02020603050405020304" pitchFamily="18" charset="0"/>
                      </a:rPr>
                      <m:t>ℏ</m:t>
                    </m:r>
                    <m:sSub>
                      <m:sSubPr>
                        <m:ctrlPr>
                          <a:rPr lang="ru-RU" sz="1600" i="1">
                            <a:latin typeface="Cambria Math" panose="02040503050406030204" pitchFamily="18" charset="0"/>
                            <a:ea typeface="Calibri" panose="020F0502020204030204" pitchFamily="34" charset="0"/>
                            <a:cs typeface="Times New Roman" panose="02020603050405020304" pitchFamily="18" charset="0"/>
                          </a:rPr>
                        </m:ctrlPr>
                      </m:sSubPr>
                      <m:e>
                        <m:r>
                          <a:rPr lang="en-US" sz="1600" i="1">
                            <a:latin typeface="Cambria Math" panose="02040503050406030204" pitchFamily="18" charset="0"/>
                            <a:ea typeface="Calibri" panose="020F0502020204030204" pitchFamily="34" charset="0"/>
                            <a:cs typeface="Times New Roman" panose="02020603050405020304" pitchFamily="18" charset="0"/>
                          </a:rPr>
                          <m:t>𝜔</m:t>
                        </m:r>
                      </m:e>
                      <m:sub>
                        <m:r>
                          <a:rPr lang="en-US" sz="1600" i="1">
                            <a:latin typeface="Cambria Math" panose="02040503050406030204" pitchFamily="18" charset="0"/>
                            <a:ea typeface="Calibri" panose="020F0502020204030204" pitchFamily="34" charset="0"/>
                            <a:cs typeface="Times New Roman" panose="02020603050405020304" pitchFamily="18" charset="0"/>
                          </a:rPr>
                          <m:t>𝑘</m:t>
                        </m:r>
                      </m:sub>
                    </m:sSub>
                  </m:oMath>
                </a14:m>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a typeface="Calibri" panose="020F0502020204030204" pitchFamily="34" charset="0"/>
                    <a:cs typeface="Times New Roman" panose="02020603050405020304" pitchFamily="18" charset="0"/>
                  </a:rPr>
                  <a:t>are determined by the moments of inertia and frequencies of the corresponding oscillations. </a:t>
                </a:r>
                <a:endParaRPr lang="ru-RU" sz="1600"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5637242" y="4641067"/>
                <a:ext cx="5629275" cy="844334"/>
              </a:xfrm>
              <a:prstGeom prst="rect">
                <a:avLst/>
              </a:prstGeom>
              <a:blipFill>
                <a:blip r:embed="rId4"/>
                <a:stretch>
                  <a:fillRect l="-650" t="-719" r="-542" b="-7914"/>
                </a:stretch>
              </a:blipFill>
            </p:spPr>
            <p:txBody>
              <a:bodyPr/>
              <a:lstStyle/>
              <a:p>
                <a:r>
                  <a:rPr lang="ru-RU">
                    <a:noFill/>
                  </a:rPr>
                  <a:t> </a:t>
                </a:r>
              </a:p>
            </p:txBody>
          </p:sp>
        </mc:Fallback>
      </mc:AlternateContent>
      <p:sp>
        <p:nvSpPr>
          <p:cNvPr id="11" name="Прямоугольник 10"/>
          <p:cNvSpPr/>
          <p:nvPr/>
        </p:nvSpPr>
        <p:spPr>
          <a:xfrm>
            <a:off x="5869847" y="6226589"/>
            <a:ext cx="5396670" cy="338554"/>
          </a:xfrm>
          <a:prstGeom prst="rect">
            <a:avLst/>
          </a:prstGeom>
        </p:spPr>
        <p:txBody>
          <a:bodyPr wrap="none">
            <a:spAutoFit/>
          </a:bodyPr>
          <a:lstStyle/>
          <a:p>
            <a:r>
              <a:rPr lang="en-US" sz="1600" dirty="0" smtClean="0">
                <a:solidFill>
                  <a:srgbClr val="C00000"/>
                </a:solidFill>
                <a:ea typeface="Calibri" panose="020F0502020204030204" pitchFamily="34" charset="0"/>
                <a:cs typeface="Times New Roman" panose="02020603050405020304" pitchFamily="18" charset="0"/>
              </a:rPr>
              <a:t>[3] </a:t>
            </a:r>
            <a:r>
              <a:rPr lang="en-US" sz="1600" dirty="0" err="1" smtClean="0">
                <a:solidFill>
                  <a:srgbClr val="C00000"/>
                </a:solidFill>
              </a:rPr>
              <a:t>Kadmensky</a:t>
            </a:r>
            <a:r>
              <a:rPr lang="en-US" sz="1600" dirty="0" smtClean="0">
                <a:solidFill>
                  <a:srgbClr val="C00000"/>
                </a:solidFill>
              </a:rPr>
              <a:t> </a:t>
            </a:r>
            <a:r>
              <a:rPr lang="en-US" sz="1600" dirty="0">
                <a:solidFill>
                  <a:srgbClr val="C00000"/>
                </a:solidFill>
              </a:rPr>
              <a:t>S. G. et al.</a:t>
            </a:r>
            <a:r>
              <a:rPr lang="en-US" sz="1600" dirty="0">
                <a:solidFill>
                  <a:srgbClr val="C00000"/>
                </a:solidFill>
                <a:ea typeface="Calibri" panose="020F0502020204030204" pitchFamily="34" charset="0"/>
                <a:cs typeface="Times New Roman" panose="02020603050405020304" pitchFamily="18" charset="0"/>
              </a:rPr>
              <a:t> </a:t>
            </a:r>
            <a:r>
              <a:rPr lang="en-US" sz="1600" dirty="0">
                <a:solidFill>
                  <a:srgbClr val="C00000"/>
                </a:solidFill>
              </a:rPr>
              <a:t>Phys. of At. </a:t>
            </a:r>
            <a:r>
              <a:rPr lang="en-US" sz="1600" dirty="0" err="1">
                <a:solidFill>
                  <a:srgbClr val="C00000"/>
                </a:solidFill>
              </a:rPr>
              <a:t>Nucl</a:t>
            </a:r>
            <a:r>
              <a:rPr lang="en-US" sz="1600" dirty="0">
                <a:solidFill>
                  <a:srgbClr val="C00000"/>
                </a:solidFill>
              </a:rPr>
              <a:t>.</a:t>
            </a:r>
            <a:r>
              <a:rPr lang="ru-RU" sz="1600" dirty="0">
                <a:solidFill>
                  <a:srgbClr val="C00000"/>
                </a:solidFill>
              </a:rPr>
              <a:t> </a:t>
            </a:r>
            <a:r>
              <a:rPr lang="en-US" sz="1600" b="1" dirty="0">
                <a:solidFill>
                  <a:srgbClr val="C00000"/>
                </a:solidFill>
              </a:rPr>
              <a:t>87</a:t>
            </a:r>
            <a:r>
              <a:rPr lang="ru-RU" sz="1600" dirty="0">
                <a:solidFill>
                  <a:srgbClr val="C00000"/>
                </a:solidFill>
              </a:rPr>
              <a:t> №</a:t>
            </a:r>
            <a:r>
              <a:rPr lang="en-US" sz="1600" dirty="0">
                <a:solidFill>
                  <a:srgbClr val="C00000"/>
                </a:solidFill>
              </a:rPr>
              <a:t> 3. 359 (2024</a:t>
            </a:r>
            <a:r>
              <a:rPr lang="en-US" sz="1600" dirty="0" smtClean="0">
                <a:solidFill>
                  <a:srgbClr val="C00000"/>
                </a:solidFill>
              </a:rPr>
              <a:t>)</a:t>
            </a:r>
            <a:endParaRPr lang="ru-RU" sz="1600" dirty="0"/>
          </a:p>
        </p:txBody>
      </p:sp>
    </p:spTree>
    <p:extLst>
      <p:ext uri="{BB962C8B-B14F-4D97-AF65-F5344CB8AC3E}">
        <p14:creationId xmlns:p14="http://schemas.microsoft.com/office/powerpoint/2010/main" val="283085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6146</TotalTime>
  <Words>1966</Words>
  <Application>Microsoft Office PowerPoint</Application>
  <PresentationFormat>Широкоэкранный</PresentationFormat>
  <Paragraphs>171</Paragraphs>
  <Slides>15</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3" baseType="lpstr">
      <vt:lpstr>Arial</vt:lpstr>
      <vt:lpstr>Arial Black</vt:lpstr>
      <vt:lpstr>Calibri</vt:lpstr>
      <vt:lpstr>Calibri Light</vt:lpstr>
      <vt:lpstr>Cambria Math</vt:lpstr>
      <vt:lpstr>Times New Roman</vt:lpstr>
      <vt:lpstr>Тема Office</vt:lpstr>
      <vt:lpstr>Equation</vt:lpstr>
      <vt:lpstr>Презентация PowerPoint</vt:lpstr>
      <vt:lpstr>The aims and objectives of the research:</vt:lpstr>
      <vt:lpstr>The estimation of the neck radius within the  framework of classical approach</vt:lpstr>
      <vt:lpstr>The estimation of the neck radius within the  framework of classical approach</vt:lpstr>
      <vt:lpstr>The estimation of the neck radius within the  framework of modern approaches</vt:lpstr>
      <vt:lpstr>The estimation of the neck radius within the  framework of modern approaches</vt:lpstr>
      <vt:lpstr>The process of binary fission within the framework of the «cold» nuclear fission model.</vt:lpstr>
      <vt:lpstr>On the role of transverse vibrations in the formation of spin distributions of fragments </vt:lpstr>
      <vt:lpstr>Alternative approach for estimating the neck radius  of a fissioning nucleus</vt:lpstr>
      <vt:lpstr>Method of calculating the moment of inertia of nuclei</vt:lpstr>
      <vt:lpstr>Method of calculating the moment of inertia of nuclei</vt:lpstr>
      <vt:lpstr>Preliminary results</vt:lpstr>
      <vt:lpstr>Preliminary results</vt:lpstr>
      <vt:lpstr>Conclusion </vt:lpstr>
      <vt:lpstr>Thank you for attention</vt:lpstr>
    </vt:vector>
  </TitlesOfParts>
  <Company>Mobile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Яна Отводенко</dc:creator>
  <cp:lastModifiedBy>Яна Отводенко</cp:lastModifiedBy>
  <cp:revision>186</cp:revision>
  <cp:lastPrinted>2025-06-28T12:57:30Z</cp:lastPrinted>
  <dcterms:created xsi:type="dcterms:W3CDTF">2017-06-21T13:57:27Z</dcterms:created>
  <dcterms:modified xsi:type="dcterms:W3CDTF">2025-07-05T19:14:11Z</dcterms:modified>
</cp:coreProperties>
</file>