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81" r:id="rId3"/>
    <p:sldId id="262" r:id="rId4"/>
    <p:sldId id="277" r:id="rId5"/>
    <p:sldId id="292" r:id="rId6"/>
    <p:sldId id="259" r:id="rId7"/>
    <p:sldId id="267" r:id="rId8"/>
    <p:sldId id="282" r:id="rId9"/>
    <p:sldId id="260" r:id="rId10"/>
    <p:sldId id="264" r:id="rId11"/>
    <p:sldId id="266" r:id="rId12"/>
    <p:sldId id="261" r:id="rId13"/>
    <p:sldId id="270" r:id="rId14"/>
    <p:sldId id="271" r:id="rId15"/>
    <p:sldId id="272" r:id="rId16"/>
    <p:sldId id="293" r:id="rId17"/>
    <p:sldId id="273" r:id="rId18"/>
    <p:sldId id="274" r:id="rId19"/>
    <p:sldId id="275" r:id="rId20"/>
    <p:sldId id="276" r:id="rId21"/>
    <p:sldId id="288" r:id="rId22"/>
    <p:sldId id="263" r:id="rId23"/>
    <p:sldId id="280" r:id="rId24"/>
    <p:sldId id="278" r:id="rId25"/>
    <p:sldId id="279" r:id="rId26"/>
    <p:sldId id="289" r:id="rId27"/>
    <p:sldId id="290" r:id="rId28"/>
    <p:sldId id="29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/>
    <p:restoredTop sz="94530"/>
  </p:normalViewPr>
  <p:slideViewPr>
    <p:cSldViewPr snapToGrid="0">
      <p:cViewPr varScale="1">
        <p:scale>
          <a:sx n="101" d="100"/>
          <a:sy n="101" d="100"/>
        </p:scale>
        <p:origin x="7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5FF65-17B8-4B46-9A9A-13E4E61233A0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12D38-D69A-764C-8623-D9880078C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30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36A06-4556-9A97-E32F-95F779932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31F07C-314A-BC28-6F6C-48FFC50A0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CBA256-8A0C-D3CC-960A-EA34FBCFB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9706-0EB4-9B43-9E63-41D38C75B56D}" type="datetime1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F60148-C269-2ED7-1D4A-E21C383D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4698DE-BA14-8E4B-8C9F-ABB5C5C79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291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86B59-20DB-D414-BF14-0FCFB3D2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6464F7-E70D-9DDD-7941-9A372F13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345A54-9AB4-5701-EB4D-328D52841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5B0E6-7FE0-CB4D-82E0-EAA536F8FCA7}" type="datetime1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403B7E-D312-68BC-5BCF-6AA056C0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D2016A-1D28-54DE-853F-E89F8B71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56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38D38A-4955-F19D-48D7-1F751BDA8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F51C86-D60F-29E2-1599-70C730FD3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124A2C-6009-19A4-352A-8030D5874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41146-4EC1-D547-8E99-DC32BAE5F87B}" type="datetime1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94627D-7FBF-920F-FFDD-751D94B9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4D5E75-B3D0-083A-D161-254AF1D87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93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F9670-8B35-5E8C-DFD0-A5B09867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670488-07C2-9E67-0361-20AFA86D2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8D8230-4C51-55AC-53CF-B6CB34BF0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0034-99F5-FF49-BC5B-CC0122A75B16}" type="datetime1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3B96A6-7204-640B-6694-DAE35B1CE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D9783C-E0E1-6EE6-0973-87C3DDF19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334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CF023-FB1E-7502-7C23-14F2DACA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9677C4-6C8A-56A5-9F85-A198D6FB1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B3135-4971-6853-BE60-677384FA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3F2CF-E40A-E843-AFBD-1D6D9EA9AB91}" type="datetime1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3B5693-4E8B-3B86-559C-10F95B17F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4F466-3B24-A6DC-CF1B-A6D1530E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14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7C5EF-0AE7-0885-94C3-CB459D5A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0FDC4A-3683-A5EA-B6D9-2E723F2BB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45B856-CD41-EF64-5AD8-B6F51441A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A74592-B6FF-9330-5845-E07C2DBD2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7A61-3277-004A-8F82-7E21C4A4A677}" type="datetime1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3CE1DE-CCBD-03AB-A8BE-4A4C85573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8F06E4-21BB-10DD-38E7-FA16D08A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50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401F4-4B19-1A33-3384-49319AAA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DA8767-C66E-9F5E-3E21-AA2C9C621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12243C-2996-FCF4-A042-250FC20F1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11FDC4-EC9F-A5F0-B98D-BE244B0E7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B84DD4-318F-7C1F-9D2C-934EDF550E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88B1A9-6B71-FAA1-A297-FCCEACB8E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041ED-BD04-8C45-96F8-49EA2D49F8C0}" type="datetime1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A8DFEF-8737-F13A-BC02-B3F453DB7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462101-5995-373A-2379-77B14BBD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97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AF740-4EA1-B4D9-DFA7-AAD325CD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7347E4-ED2F-D32F-4C83-879BF7D5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3798-6C08-614D-929D-3FD505A881DC}" type="datetime1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7EE865-8C73-CBA9-98A3-2850B592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F7E01F-158D-DF46-CE0C-A2DF1179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33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B0D82A-C211-D6B4-E06E-3BB2BE0B6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A2A1-ECB7-DE41-825B-6A733EC7497F}" type="datetime1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D936BB-C752-C9FB-6DA5-9A2807E68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83BC3E-649C-3EF9-267A-43B62F29A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2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9A89A-C172-6EAC-8F56-C69A5B3A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E0E812-FBF8-A578-DF62-8D49D9294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F13092-4E15-8185-8E1B-7126744F1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9F497C-4D27-ED6A-EEBE-55A20039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7784-B7EE-394D-952E-BCF4A97F709D}" type="datetime1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B6031A-B18B-A60F-8F5F-46865B41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D3A62B-5110-93F3-19EE-A74CE3DEA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00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C643F-8D65-7856-A759-1019710A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515423-4E31-2C96-0989-8B852506F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ED3EEC-F6B3-DCF5-0F97-A523B4B59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BAC37B-FC88-EAF5-DDCA-F2A4E34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B5D3E-4ED0-484F-9D34-E6A13A605F07}" type="datetime1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423460-C8A8-0605-0D99-B5E2F8F5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F79378-A59A-DCBB-3DE8-2CC9234E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73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C5544-B22A-797F-CB1F-AEDA5909C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7AB131-D56C-B1F9-FDEC-EF9AB2145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9AB34F-39E7-3887-B542-65D166F8A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21969-C774-764B-AD0E-F14AEF82F1D7}" type="datetime1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5DB1C-4377-4A0B-8334-863780E53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3AD8AF-BFA0-7DDF-1DB3-1B44D909D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6FF95-3E08-4D44-AFBE-7F4438E01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42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B39A7-3483-91B9-1B5A-A3F2005EB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848388"/>
          </a:xfrm>
        </p:spPr>
        <p:txBody>
          <a:bodyPr>
            <a:normAutofit/>
          </a:bodyPr>
          <a:lstStyle/>
          <a:p>
            <a:r>
              <a:rPr lang="ru-RU" sz="3200" b="0" i="0" u="none" strike="noStrike" dirty="0">
                <a:solidFill>
                  <a:srgbClr val="2C2D2E"/>
                </a:solidFill>
                <a:effectLst/>
                <a:latin typeface="Helvetica" pitchFamily="2" charset="0"/>
              </a:rPr>
              <a:t>Расчетные спектры антинейтрино изотопов ядерного топлива, согласованные с экспериментальными</a:t>
            </a:r>
            <a:br>
              <a:rPr lang="en-US" sz="3200" b="0" i="0" u="none" strike="noStrike" dirty="0">
                <a:solidFill>
                  <a:srgbClr val="2C2D2E"/>
                </a:solidFill>
                <a:effectLst/>
                <a:latin typeface="Helvetica" pitchFamily="2" charset="0"/>
              </a:rPr>
            </a:br>
            <a:br>
              <a:rPr lang="en-US" sz="3200" b="0" i="0" u="none" strike="noStrike" dirty="0">
                <a:solidFill>
                  <a:srgbClr val="2C2D2E"/>
                </a:solidFill>
                <a:effectLst/>
                <a:latin typeface="Helvetica" pitchFamily="2" charset="0"/>
              </a:rPr>
            </a:b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E1CFA7-4A57-1C2B-5BA8-5269A8BC9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ru-RU" u="sng" dirty="0"/>
              <a:t>В.В. Синев</a:t>
            </a:r>
            <a:r>
              <a:rPr lang="ru-RU" dirty="0"/>
              <a:t>, П.И. </a:t>
            </a:r>
            <a:r>
              <a:rPr lang="ru-RU" dirty="0" err="1"/>
              <a:t>Альжев</a:t>
            </a:r>
            <a:r>
              <a:rPr lang="ru-RU" dirty="0"/>
              <a:t>, С.В. </a:t>
            </a:r>
            <a:r>
              <a:rPr lang="ru-RU" dirty="0" err="1"/>
              <a:t>Ингерман</a:t>
            </a:r>
            <a:r>
              <a:rPr lang="ru-RU" dirty="0"/>
              <a:t>, П.Ю. Наумов, А.П. Власенко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22918C-2FBA-60BF-1E8B-9A1E54C9BF43}"/>
              </a:ext>
            </a:extLst>
          </p:cNvPr>
          <p:cNvSpPr txBox="1"/>
          <p:nvPr/>
        </p:nvSpPr>
        <p:spPr>
          <a:xfrm>
            <a:off x="1405002" y="5844761"/>
            <a:ext cx="9381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ЯДРО-2025, С.-Петербург, 1 – 6 июля 2025</a:t>
            </a:r>
          </a:p>
        </p:txBody>
      </p:sp>
    </p:spTree>
    <p:extLst>
      <p:ext uri="{BB962C8B-B14F-4D97-AF65-F5344CB8AC3E}">
        <p14:creationId xmlns:p14="http://schemas.microsoft.com/office/powerpoint/2010/main" val="2546008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63708-F961-60F7-36EE-CCB059065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Массовое распределение осколков деления</a:t>
            </a:r>
            <a:endParaRPr lang="ru-RU" dirty="0"/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id="{BDD80F69-B228-126A-E6C4-10B049796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5526" y="1228725"/>
            <a:ext cx="7811311" cy="440055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2CDDE4-3731-D2E5-B242-FE7687B13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4685" y="6356350"/>
            <a:ext cx="8166970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07E7EE-04B2-E551-A8CE-6D15BA36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414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63708-F961-60F7-36EE-CCB059065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Расчет опирается на базы данных осколков деления, содержащие данные по вероятностям их бета-распада. Насколько точны эти данные?</a:t>
            </a:r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B7B377F1-AD18-285B-FC72-3E7A3C9B3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58" t="11571" r="46452" b="39830"/>
          <a:stretch/>
        </p:blipFill>
        <p:spPr>
          <a:xfrm>
            <a:off x="1957387" y="1353399"/>
            <a:ext cx="8215226" cy="4961965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6872CB13-86EC-D373-0B90-157C46775F0C}"/>
              </a:ext>
            </a:extLst>
          </p:cNvPr>
          <p:cNvSpPr/>
          <p:nvPr/>
        </p:nvSpPr>
        <p:spPr>
          <a:xfrm>
            <a:off x="7524750" y="2678962"/>
            <a:ext cx="857250" cy="900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4BB91EC-7EAE-0E1C-A064-B5EDF6A7154E}"/>
              </a:ext>
            </a:extLst>
          </p:cNvPr>
          <p:cNvCxnSpPr>
            <a:cxnSpLocks/>
          </p:cNvCxnSpPr>
          <p:nvPr/>
        </p:nvCxnSpPr>
        <p:spPr>
          <a:xfrm>
            <a:off x="5962650" y="3901336"/>
            <a:ext cx="400050" cy="4381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787D9CA-D691-D0F6-872F-075CDC850422}"/>
              </a:ext>
            </a:extLst>
          </p:cNvPr>
          <p:cNvCxnSpPr>
            <a:cxnSpLocks/>
          </p:cNvCxnSpPr>
          <p:nvPr/>
        </p:nvCxnSpPr>
        <p:spPr>
          <a:xfrm>
            <a:off x="5010150" y="4339486"/>
            <a:ext cx="400050" cy="4381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3FD1266-AFA2-FA80-D748-B7A2C1A49967}"/>
              </a:ext>
            </a:extLst>
          </p:cNvPr>
          <p:cNvCxnSpPr>
            <a:cxnSpLocks/>
          </p:cNvCxnSpPr>
          <p:nvPr/>
        </p:nvCxnSpPr>
        <p:spPr>
          <a:xfrm flipH="1">
            <a:off x="5410200" y="3253636"/>
            <a:ext cx="2438400" cy="132556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CDC385D-A75B-D2E4-7CEF-1730889B3625}"/>
              </a:ext>
            </a:extLst>
          </p:cNvPr>
          <p:cNvCxnSpPr>
            <a:cxnSpLocks/>
          </p:cNvCxnSpPr>
          <p:nvPr/>
        </p:nvCxnSpPr>
        <p:spPr>
          <a:xfrm flipH="1">
            <a:off x="6096000" y="3253636"/>
            <a:ext cx="1752600" cy="7620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5ABE150-E6CA-1659-448B-626245B151A2}"/>
              </a:ext>
            </a:extLst>
          </p:cNvPr>
          <p:cNvCxnSpPr/>
          <p:nvPr/>
        </p:nvCxnSpPr>
        <p:spPr>
          <a:xfrm flipV="1">
            <a:off x="1733550" y="1353399"/>
            <a:ext cx="0" cy="47386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28C8A51-45E5-D0BF-B116-33E4CFAD721A}"/>
              </a:ext>
            </a:extLst>
          </p:cNvPr>
          <p:cNvCxnSpPr>
            <a:cxnSpLocks/>
          </p:cNvCxnSpPr>
          <p:nvPr/>
        </p:nvCxnSpPr>
        <p:spPr>
          <a:xfrm>
            <a:off x="1885950" y="6320686"/>
            <a:ext cx="8286663" cy="70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7691230-C98A-2F25-A79F-19CAEC0B5552}"/>
              </a:ext>
            </a:extLst>
          </p:cNvPr>
          <p:cNvSpPr txBox="1"/>
          <p:nvPr/>
        </p:nvSpPr>
        <p:spPr>
          <a:xfrm>
            <a:off x="10477500" y="6092086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</a:t>
            </a:r>
            <a:endParaRPr lang="ru-RU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42F6EA-B627-C629-867C-65195A76223F}"/>
              </a:ext>
            </a:extLst>
          </p:cNvPr>
          <p:cNvSpPr txBox="1"/>
          <p:nvPr/>
        </p:nvSpPr>
        <p:spPr>
          <a:xfrm>
            <a:off x="1028700" y="1396261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</a:t>
            </a:r>
            <a:endParaRPr lang="ru-RU" sz="2800" dirty="0"/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777C002A-ED59-C94E-1A6D-5B92F6472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00450">
            <a:off x="4019700" y="4834452"/>
            <a:ext cx="3885900" cy="157638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03BBE8D-BD38-48AF-2C87-0086E0125FD2}"/>
              </a:ext>
            </a:extLst>
          </p:cNvPr>
          <p:cNvSpPr txBox="1">
            <a:spLocks/>
          </p:cNvSpPr>
          <p:nvPr/>
        </p:nvSpPr>
        <p:spPr>
          <a:xfrm>
            <a:off x="8443695" y="2678962"/>
            <a:ext cx="1986092" cy="1858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Делящиеся ядра</a:t>
            </a:r>
            <a:endParaRPr lang="ru-RU" sz="28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33D817E-7498-3682-2AF1-994C41B7BA91}"/>
              </a:ext>
            </a:extLst>
          </p:cNvPr>
          <p:cNvSpPr txBox="1">
            <a:spLocks/>
          </p:cNvSpPr>
          <p:nvPr/>
        </p:nvSpPr>
        <p:spPr>
          <a:xfrm>
            <a:off x="6424395" y="3848156"/>
            <a:ext cx="1986092" cy="968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Осколки</a:t>
            </a:r>
            <a:endParaRPr lang="ru-RU" sz="2800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A14F33D5-541C-AF5D-F21B-B72CBA32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784" y="6356350"/>
            <a:ext cx="7290148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9AE0B7B7-2576-02AA-0A7E-D3A3ACDE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313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6CF8B-609B-F31B-2FBE-CBDFC25B8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5691"/>
            <a:ext cx="10515600" cy="4026617"/>
          </a:xfrm>
        </p:spPr>
        <p:txBody>
          <a:bodyPr>
            <a:noAutofit/>
          </a:bodyPr>
          <a:lstStyle/>
          <a:p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показал, что в базах данных только треть всех осколков имеет полностью известные схемы распада. 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 треть является полностью неизвестной, и еще одна треть имеет схемы распада, основанные на расчете по известным моделям ядра.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67871B-A343-56CB-7B34-63D0FF64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0570" y="6356350"/>
            <a:ext cx="7290148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DD06F-4E66-2972-E2A9-17BE799F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8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DD1C7FB-4C64-CD51-B7F5-99009913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194" y="150813"/>
            <a:ext cx="5775642" cy="2035175"/>
          </a:xfrm>
        </p:spPr>
        <p:txBody>
          <a:bodyPr>
            <a:noAutofit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example of charge chain with mass 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= 60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7FE64-FE19-2C9B-12B6-1EB30CF7919C}"/>
              </a:ext>
            </a:extLst>
          </p:cNvPr>
          <p:cNvSpPr txBox="1"/>
          <p:nvPr/>
        </p:nvSpPr>
        <p:spPr>
          <a:xfrm>
            <a:off x="1416843" y="889843"/>
            <a:ext cx="610076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/>
              <a:t>Cr</a:t>
            </a:r>
            <a:r>
              <a:rPr lang="ru-RU" sz="1200" dirty="0"/>
              <a:t> 60 24 0.49 </a:t>
            </a:r>
            <a:r>
              <a:rPr lang="ru-RU" sz="1200" dirty="0" err="1"/>
              <a:t>s</a:t>
            </a:r>
            <a:r>
              <a:rPr lang="ru-RU" sz="1200" dirty="0"/>
              <a:t> 0 0 2.6138e-12 1.0211e-11 3 1 2</a:t>
            </a:r>
          </a:p>
          <a:p>
            <a:r>
              <a:rPr lang="ru-RU" sz="1200" dirty="0"/>
              <a:t>5701 0.102</a:t>
            </a:r>
          </a:p>
          <a:p>
            <a:r>
              <a:rPr lang="ru-RU" sz="1200" dirty="0"/>
              <a:t>6059 0.886</a:t>
            </a:r>
          </a:p>
          <a:p>
            <a:r>
              <a:rPr lang="ru-RU" sz="1200" dirty="0"/>
              <a:t>6111 0.012</a:t>
            </a:r>
          </a:p>
          <a:p>
            <a:r>
              <a:rPr lang="ru-RU" sz="1200" dirty="0" err="1"/>
              <a:t>Mn</a:t>
            </a:r>
            <a:r>
              <a:rPr lang="ru-RU" sz="1200" dirty="0"/>
              <a:t> 60 25 1.77 </a:t>
            </a:r>
            <a:r>
              <a:rPr lang="ru-RU" sz="1200" dirty="0" err="1"/>
              <a:t>s</a:t>
            </a:r>
            <a:r>
              <a:rPr lang="ru-RU" sz="1200" dirty="0"/>
              <a:t> 0 0 2.7318e-12 5.2985e-12 8 0.885 1</a:t>
            </a:r>
          </a:p>
          <a:p>
            <a:r>
              <a:rPr lang="ru-RU" sz="1200" dirty="0"/>
              <a:t>5217 0.00503</a:t>
            </a:r>
          </a:p>
          <a:p>
            <a:r>
              <a:rPr lang="ru-RU" sz="1200" dirty="0"/>
              <a:t>5229 0.0302</a:t>
            </a:r>
          </a:p>
          <a:p>
            <a:r>
              <a:rPr lang="ru-RU" sz="1200" dirty="0"/>
              <a:t>5362 0.00591</a:t>
            </a:r>
          </a:p>
          <a:p>
            <a:r>
              <a:rPr lang="ru-RU" sz="1200" dirty="0"/>
              <a:t>5522 0.02391</a:t>
            </a:r>
          </a:p>
          <a:p>
            <a:r>
              <a:rPr lang="ru-RU" sz="1200" dirty="0"/>
              <a:t>5643 0.03523</a:t>
            </a:r>
          </a:p>
          <a:p>
            <a:r>
              <a:rPr lang="ru-RU" sz="1200" dirty="0"/>
              <a:t>5923 0.81792</a:t>
            </a:r>
          </a:p>
          <a:p>
            <a:r>
              <a:rPr lang="ru-RU" sz="1200" dirty="0"/>
              <a:t>6416 0.05537</a:t>
            </a:r>
          </a:p>
          <a:p>
            <a:r>
              <a:rPr lang="ru-RU" sz="1200" dirty="0"/>
              <a:t>6601 0.02643</a:t>
            </a:r>
          </a:p>
          <a:p>
            <a:r>
              <a:rPr lang="ru-RU" sz="1200" dirty="0" err="1"/>
              <a:t>Mn</a:t>
            </a:r>
            <a:r>
              <a:rPr lang="ru-RU" sz="1200" dirty="0"/>
              <a:t> 60 25 0.28 </a:t>
            </a:r>
            <a:r>
              <a:rPr lang="ru-RU" sz="1200" dirty="0" err="1"/>
              <a:t>s</a:t>
            </a:r>
            <a:r>
              <a:rPr lang="ru-RU" sz="1200" dirty="0"/>
              <a:t> 0 0 3.0759e-13 5.9658e-13 4 1 1</a:t>
            </a:r>
          </a:p>
          <a:p>
            <a:r>
              <a:rPr lang="ru-RU" sz="1200" dirty="0"/>
              <a:t>6088 0.02994</a:t>
            </a:r>
          </a:p>
          <a:p>
            <a:r>
              <a:rPr lang="ru-RU" sz="1200" dirty="0"/>
              <a:t>6470 0.0499</a:t>
            </a:r>
          </a:p>
          <a:p>
            <a:r>
              <a:rPr lang="ru-RU" sz="1200" dirty="0"/>
              <a:t>7621 0.04192</a:t>
            </a:r>
          </a:p>
          <a:p>
            <a:r>
              <a:rPr lang="ru-RU" sz="1200" dirty="0"/>
              <a:t>8445 0.87824</a:t>
            </a:r>
          </a:p>
          <a:p>
            <a:r>
              <a:rPr lang="ru-RU" sz="1200" dirty="0"/>
              <a:t>Fe 60 26 2.62e+06 </a:t>
            </a:r>
            <a:r>
              <a:rPr lang="ru-RU" sz="1200" dirty="0" err="1"/>
              <a:t>y</a:t>
            </a:r>
            <a:r>
              <a:rPr lang="ru-RU" sz="1200" dirty="0"/>
              <a:t> 0 0 0 0 1 1 1</a:t>
            </a:r>
          </a:p>
          <a:p>
            <a:r>
              <a:rPr lang="ru-RU" sz="1200" dirty="0"/>
              <a:t>178 1</a:t>
            </a:r>
          </a:p>
          <a:p>
            <a:r>
              <a:rPr lang="ru-RU" sz="1200" dirty="0"/>
              <a:t>Co 60 27 10.467 </a:t>
            </a:r>
            <a:r>
              <a:rPr lang="ru-RU" sz="1200" dirty="0" err="1"/>
              <a:t>m</a:t>
            </a:r>
            <a:r>
              <a:rPr lang="ru-RU" sz="1200" dirty="0"/>
              <a:t> 0 0 0 0 2 0.0025 1</a:t>
            </a:r>
          </a:p>
          <a:p>
            <a:r>
              <a:rPr lang="ru-RU" sz="1200" dirty="0"/>
              <a:t>722.78 0.03459</a:t>
            </a:r>
          </a:p>
          <a:p>
            <a:r>
              <a:rPr lang="ru-RU" sz="1200" dirty="0"/>
              <a:t>1548.88 0.95641</a:t>
            </a:r>
          </a:p>
          <a:p>
            <a:r>
              <a:rPr lang="ru-RU" sz="1200" dirty="0"/>
              <a:t>Co 60 27 1925.28 </a:t>
            </a:r>
            <a:r>
              <a:rPr lang="ru-RU" sz="1200" dirty="0" err="1"/>
              <a:t>d</a:t>
            </a:r>
            <a:r>
              <a:rPr lang="ru-RU" sz="1200" dirty="0"/>
              <a:t> 0 0 0 0 2 1 1</a:t>
            </a:r>
          </a:p>
          <a:p>
            <a:r>
              <a:rPr lang="ru-RU" sz="1200" dirty="0"/>
              <a:t>317.88 0.9988</a:t>
            </a:r>
          </a:p>
          <a:p>
            <a:r>
              <a:rPr lang="ru-RU" sz="1200" dirty="0"/>
              <a:t>1492 0.12</a:t>
            </a:r>
          </a:p>
          <a:p>
            <a:r>
              <a:rPr lang="ru-RU" sz="1200" dirty="0"/>
              <a:t>Ni 60 28 1e+30 </a:t>
            </a:r>
            <a:r>
              <a:rPr lang="ru-RU" sz="1200" dirty="0" err="1"/>
              <a:t>y</a:t>
            </a:r>
            <a:r>
              <a:rPr lang="ru-RU" sz="1200" dirty="0"/>
              <a:t> 0 0 0 0 0 0 1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1E1470-4ADC-5B95-4330-1804A8293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690" b="10175"/>
          <a:stretch/>
        </p:blipFill>
        <p:spPr>
          <a:xfrm>
            <a:off x="5297366" y="1724176"/>
            <a:ext cx="5775642" cy="4363474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030739F-329D-1D54-44FC-2E447FCD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7757" y="6356350"/>
            <a:ext cx="7380017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4719FC-0E35-F3C8-375F-01ACB1987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144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DD1C7FB-4C64-CD51-B7F5-99009913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118" y="431865"/>
            <a:ext cx="9306838" cy="2035175"/>
          </a:xfrm>
        </p:spPr>
        <p:txBody>
          <a:bodyPr>
            <a:noAutofit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data base contains information on beta-decays of nuclei with masses 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= 58 до А = 191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total more than 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1000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nuclei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235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U, 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238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U, 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239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 and 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 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ADBFEF-241E-B96C-6795-A587EBEED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65" t="23288" r="30970" b="11978"/>
          <a:stretch/>
        </p:blipFill>
        <p:spPr>
          <a:xfrm>
            <a:off x="2981194" y="2780191"/>
            <a:ext cx="3945699" cy="3144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998DAF-AF11-34E3-0B13-C5C48E55A749}"/>
              </a:ext>
            </a:extLst>
          </p:cNvPr>
          <p:cNvSpPr txBox="1"/>
          <p:nvPr/>
        </p:nvSpPr>
        <p:spPr>
          <a:xfrm>
            <a:off x="7127309" y="3429000"/>
            <a:ext cx="4208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Трехмерная картинка кумулятивных выходов ядер – осколков при делении тяжелых ядер, содержащиеся в базе </a:t>
            </a:r>
            <a:r>
              <a:rPr lang="en-US" dirty="0"/>
              <a:t>Live Chart of Nuclides.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BDD7615-C2CB-1BD9-A319-1B62D140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9737" y="6356350"/>
            <a:ext cx="7377830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8C110C-6683-A0E5-D0DC-75E4DF6D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236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DD1C7FB-4C64-CD51-B7F5-99009913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26" y="644808"/>
            <a:ext cx="10108503" cy="5167269"/>
          </a:xfrm>
        </p:spPr>
        <p:txBody>
          <a:bodyPr>
            <a:noAutofit/>
          </a:bodyPr>
          <a:lstStyle/>
          <a:p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Предлагаемый метод расчета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включает в себя варьирование вероятностей бета-распада при сравнении с экспериментальным спектром. 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Варьируются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вероятности 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осколков с неизвестными схемами распада.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method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vary the probabilities of beta-decay branches to fit experimental antineutrino spectrum</a:t>
            </a:r>
            <a:endParaRPr lang="ru-RU" sz="280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0C21422-2FBD-13C0-4593-27B2A728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5830" y="6356350"/>
            <a:ext cx="7265096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830E42-F122-6996-94B1-49FDBF1E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523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3A8C2C-13C7-AC5C-3140-2FF17313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8" r="538"/>
          <a:stretch/>
        </p:blipFill>
        <p:spPr>
          <a:xfrm>
            <a:off x="1649260" y="886208"/>
            <a:ext cx="8371561" cy="5289124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8EA2223-29CA-4FEA-B540-EFB5DE86B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7627" y="6356350"/>
            <a:ext cx="7553194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EA12C3-8FE2-D7F2-BE11-38DDAA19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740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DD1C7FB-4C64-CD51-B7F5-99009913A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48" y="218924"/>
            <a:ext cx="10108503" cy="1259148"/>
          </a:xfrm>
        </p:spPr>
        <p:txBody>
          <a:bodyPr>
            <a:no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Пример варьирования вероятностей распада для </a:t>
            </a:r>
            <a:r>
              <a:rPr lang="ru-RU" sz="28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44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Ba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F24970-342C-EB6D-108D-3B466A12C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76" r="55111" b="20838"/>
          <a:stretch/>
        </p:blipFill>
        <p:spPr>
          <a:xfrm>
            <a:off x="609600" y="1365336"/>
            <a:ext cx="4249148" cy="35368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BB0894-9CF3-5491-A80D-B967EEAEF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2" t="9259" r="31991" b="15963"/>
          <a:stretch/>
        </p:blipFill>
        <p:spPr>
          <a:xfrm>
            <a:off x="5047988" y="1052187"/>
            <a:ext cx="5912111" cy="4264954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1733760-345B-6929-0A8A-A2F236BD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3409" y="6356350"/>
            <a:ext cx="7240044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12B5BC-6717-7266-B50C-D152E936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116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3A8C2C-13C7-AC5C-3140-2FF173133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03" r="21945" b="9493"/>
          <a:stretch/>
        </p:blipFill>
        <p:spPr>
          <a:xfrm>
            <a:off x="1649260" y="886208"/>
            <a:ext cx="8371561" cy="5289124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8EA2223-29CA-4FEA-B540-EFB5DE86B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7627" y="6356350"/>
            <a:ext cx="7553194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EA12C3-8FE2-D7F2-BE11-38DDAA19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552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A34542-9B76-8ADC-1A40-741AADFD7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501" y="1673528"/>
            <a:ext cx="5477092" cy="3719401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75D4881-2F53-F65A-7CFF-ADBC9C7B7F5B}"/>
              </a:ext>
            </a:extLst>
          </p:cNvPr>
          <p:cNvCxnSpPr>
            <a:cxnSpLocks/>
          </p:cNvCxnSpPr>
          <p:nvPr/>
        </p:nvCxnSpPr>
        <p:spPr>
          <a:xfrm>
            <a:off x="6607277" y="2893512"/>
            <a:ext cx="795605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5980477-8D24-FF1D-2C6B-7E87383278DB}"/>
              </a:ext>
            </a:extLst>
          </p:cNvPr>
          <p:cNvCxnSpPr>
            <a:cxnSpLocks/>
          </p:cNvCxnSpPr>
          <p:nvPr/>
        </p:nvCxnSpPr>
        <p:spPr>
          <a:xfrm flipH="1">
            <a:off x="4509369" y="2880986"/>
            <a:ext cx="87682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4C02DDB-3523-B2DF-39DD-9E1616AB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48" y="394097"/>
            <a:ext cx="10108503" cy="1279432"/>
          </a:xfrm>
        </p:spPr>
        <p:txBody>
          <a:bodyPr>
            <a:noAutofit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change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 the array of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beta-decays</a:t>
            </a:r>
            <a:endParaRPr lang="ru-RU" sz="2800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D4B5FDB-8239-8995-FA4C-246C3B0F18CE}"/>
              </a:ext>
            </a:extLst>
          </p:cNvPr>
          <p:cNvSpPr txBox="1">
            <a:spLocks/>
          </p:cNvSpPr>
          <p:nvPr/>
        </p:nvSpPr>
        <p:spPr>
          <a:xfrm>
            <a:off x="7158961" y="5169724"/>
            <a:ext cx="1308632" cy="5283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endParaRPr lang="ru-RU" sz="28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B0571E8-F4FE-5A5F-4280-407F25B7B872}"/>
              </a:ext>
            </a:extLst>
          </p:cNvPr>
          <p:cNvSpPr txBox="1">
            <a:spLocks/>
          </p:cNvSpPr>
          <p:nvPr/>
        </p:nvSpPr>
        <p:spPr>
          <a:xfrm>
            <a:off x="2975753" y="1955415"/>
            <a:ext cx="357383" cy="5283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lang="ru-RU" sz="2800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98B5A80C-71C7-1BA8-2198-7815EC78F20F}"/>
              </a:ext>
            </a:extLst>
          </p:cNvPr>
          <p:cNvSpPr txBox="1">
            <a:spLocks/>
          </p:cNvSpPr>
          <p:nvPr/>
        </p:nvSpPr>
        <p:spPr>
          <a:xfrm flipH="1">
            <a:off x="8023123" y="4905566"/>
            <a:ext cx="459218" cy="5283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endParaRPr lang="ru-RU" sz="280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FBE8DC3-64D2-978C-5466-B06986D1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4997" y="6356350"/>
            <a:ext cx="7440461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F6500A-75E9-1462-7404-C43BC7F4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200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0C461-1E69-883B-AA41-1BE2DD1D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307"/>
            <a:ext cx="10515600" cy="586218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Определения: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Спектр антинейтрино ядерного реактора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сумма энергетических спектров антинейтрино, испускаемых всеми осколками деления (ядрами, перегруженными нейтронами), находящимися в активной зоне ядерного реактора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Спектр антинейтрино делящегося изотопа 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235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U,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238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U,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239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Pu,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241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Pu) –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сумма спектров антинейтрино, испускаемых осколками деления только от </a:t>
            </a:r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данного изотопа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Прямой выход осколка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(ядра) – вероятность возникновения ядра непосредственно при делении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Кумулятивный выход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сумма прямого выхода и выходов предыдущих </a:t>
            </a:r>
            <a:r>
              <a:rPr lang="ru-RU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распадчиков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образующих цепочку бета-распадов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CBC6682-B53E-18C4-7427-72B41030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3721" y="6356350"/>
            <a:ext cx="7252569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B05C24-276C-2784-57D4-94AAC581A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369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459BF-0708-319C-19A8-C159ECF56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48" y="394097"/>
            <a:ext cx="10108503" cy="127943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Методика расчета спектра антинейтрино с варьированием спектров неизвестных осколков</a:t>
            </a:r>
            <a:endParaRPr lang="ru-R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9F0906-3B7A-86E6-9FC9-AB204A2BD455}"/>
                  </a:ext>
                </a:extLst>
              </p:cNvPr>
              <p:cNvSpPr txBox="1"/>
              <p:nvPr/>
            </p:nvSpPr>
            <p:spPr>
              <a:xfrm>
                <a:off x="3131507" y="2245651"/>
                <a:ext cx="4809994" cy="1080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ru-RU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ru-R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26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ru-RU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ru-RU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𝑒𝑥𝑝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𝑐𝑎𝑙𝑐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ru-RU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ru-RU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ru-RU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ru-RU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9F0906-3B7A-86E6-9FC9-AB204A2BD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507" y="2245651"/>
                <a:ext cx="4809994" cy="1080104"/>
              </a:xfrm>
              <a:prstGeom prst="rect">
                <a:avLst/>
              </a:prstGeom>
              <a:blipFill>
                <a:blip r:embed="rId2"/>
                <a:stretch>
                  <a:fillRect t="-109195" b="-1632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276016-9E49-CEF5-2271-963AC4ECB2E9}"/>
                  </a:ext>
                </a:extLst>
              </p:cNvPr>
              <p:cNvSpPr txBox="1"/>
              <p:nvPr/>
            </p:nvSpPr>
            <p:spPr>
              <a:xfrm>
                <a:off x="4550285" y="3780577"/>
                <a:ext cx="1660263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|&lt;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276016-9E49-CEF5-2271-963AC4ECB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285" y="3780577"/>
                <a:ext cx="1660263" cy="287964"/>
              </a:xfrm>
              <a:prstGeom prst="rect">
                <a:avLst/>
              </a:prstGeom>
              <a:blipFill>
                <a:blip r:embed="rId3"/>
                <a:stretch>
                  <a:fillRect l="-4545" r="-758" b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1BFF7E4-BE30-0EFB-A992-D46D73207F4A}"/>
              </a:ext>
            </a:extLst>
          </p:cNvPr>
          <p:cNvSpPr txBox="1">
            <a:spLocks/>
          </p:cNvSpPr>
          <p:nvPr/>
        </p:nvSpPr>
        <p:spPr>
          <a:xfrm>
            <a:off x="1041748" y="4304305"/>
            <a:ext cx="10695140" cy="1279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– runs through antineutrino spectra (</a:t>
            </a:r>
            <a:r>
              <a:rPr lang="en-US" sz="28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235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U, </a:t>
            </a:r>
            <a:r>
              <a:rPr lang="en-US" sz="28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238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U, </a:t>
            </a:r>
            <a:r>
              <a:rPr lang="en-US" sz="28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239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Pu , </a:t>
            </a:r>
            <a:r>
              <a:rPr lang="en-US" sz="28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241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Pu)</a:t>
            </a:r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en" sz="2800" i="1" dirty="0">
                <a:latin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– runs through experimental spectrum bins</a:t>
            </a:r>
            <a:endParaRPr lang="ru-RU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– runs through A charge chains</a:t>
            </a:r>
            <a:endParaRPr lang="ru-RU" sz="280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D0B6D4-ED20-158C-8618-27802DD3E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5518" y="6356350"/>
            <a:ext cx="7377830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93DFD20-7E67-269D-C759-4842E194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994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459BF-0708-319C-19A8-C159ECF56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48" y="394097"/>
            <a:ext cx="10108503" cy="127943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Функционал для минимизирования</a:t>
            </a:r>
            <a:endParaRPr lang="ru-R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9F0906-3B7A-86E6-9FC9-AB204A2BD455}"/>
                  </a:ext>
                </a:extLst>
              </p:cNvPr>
              <p:cNvSpPr txBox="1"/>
              <p:nvPr/>
            </p:nvSpPr>
            <p:spPr>
              <a:xfrm>
                <a:off x="787400" y="2245650"/>
                <a:ext cx="10695140" cy="7776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𝐷𝐶</m:t>
                        </m:r>
                      </m:sub>
                      <m:sup/>
                      <m:e>
                        <m:f>
                          <m:fPr>
                            <m:ctrlPr>
                              <a:rPr lang="ru-RU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ru-RU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𝑒𝑥𝑝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𝑐𝑎𝑙𝑐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nary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ru-RU" sz="2400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𝐷𝐵</m:t>
                        </m:r>
                      </m:sub>
                      <m:sup/>
                      <m:e>
                        <m:f>
                          <m:fPr>
                            <m:ctrlPr>
                              <a:rPr lang="ru-RU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ru-RU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𝑒𝑥𝑝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𝑐𝑎𝑙𝑐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ru-RU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𝑅𝐸𝑁𝑂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ru-RU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ru-RU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𝑒𝑥𝑝</m:t>
                                            </m:r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𝑐𝑎𝑙𝑐</m:t>
                                            </m:r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Sup>
                                  <m:sSubSup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  <m:sup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 </m:t>
                            </m:r>
                          </m:e>
                        </m:nary>
                      </m:e>
                    </m:nary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9F0906-3B7A-86E6-9FC9-AB204A2BD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00" y="2245650"/>
                <a:ext cx="10695140" cy="777649"/>
              </a:xfrm>
              <a:prstGeom prst="rect">
                <a:avLst/>
              </a:prstGeom>
              <a:blipFill>
                <a:blip r:embed="rId2"/>
                <a:stretch>
                  <a:fillRect l="-948" t="-52381" b="-952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276016-9E49-CEF5-2271-963AC4ECB2E9}"/>
                  </a:ext>
                </a:extLst>
              </p:cNvPr>
              <p:cNvSpPr txBox="1"/>
              <p:nvPr/>
            </p:nvSpPr>
            <p:spPr>
              <a:xfrm>
                <a:off x="4601881" y="4944021"/>
                <a:ext cx="1660263" cy="2879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|&lt;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276016-9E49-CEF5-2271-963AC4ECB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881" y="4944021"/>
                <a:ext cx="1660263" cy="287964"/>
              </a:xfrm>
              <a:prstGeom prst="rect">
                <a:avLst/>
              </a:prstGeom>
              <a:blipFill>
                <a:blip r:embed="rId3"/>
                <a:stretch>
                  <a:fillRect l="-4580" t="-4348" r="-1527" b="-391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1BFF7E4-BE30-0EFB-A992-D46D73207F4A}"/>
              </a:ext>
            </a:extLst>
          </p:cNvPr>
          <p:cNvSpPr txBox="1">
            <a:spLocks/>
          </p:cNvSpPr>
          <p:nvPr/>
        </p:nvSpPr>
        <p:spPr>
          <a:xfrm>
            <a:off x="1041748" y="4304305"/>
            <a:ext cx="10695140" cy="1279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D0B6D4-ED20-158C-8618-27802DD3E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5518" y="6356350"/>
            <a:ext cx="7377830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70AB11-7326-D2AC-4807-EA32231B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21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2553F0-8223-C4DD-5551-F7604F2D62A3}"/>
                  </a:ext>
                </a:extLst>
              </p:cNvPr>
              <p:cNvSpPr txBox="1"/>
              <p:nvPr/>
            </p:nvSpPr>
            <p:spPr>
              <a:xfrm>
                <a:off x="939451" y="3165581"/>
                <a:ext cx="10210800" cy="15048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/>
                  <a:t>+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𝑅𝑜𝑣𝑛𝑜</m:t>
                        </m:r>
                      </m:sub>
                      <m:sup/>
                      <m:e>
                        <m:f>
                          <m:fPr>
                            <m:ctrlPr>
                              <a:rPr lang="ru-RU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ru-RU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𝑒𝑥𝑝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𝑐𝑎𝑙𝑐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𝐷𝐶</m:t>
                                </m:r>
                              </m:sub>
                              <m:sup/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𝑐𝑎𝑙𝑐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𝐷𝐶</m:t>
                                </m:r>
                              </m:sub>
                              <m:sup/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𝐷𝐶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  <m:sup/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𝑐𝑎𝑙𝑐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  <m:sup/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𝑅𝐸𝑁𝑂</m:t>
                                </m:r>
                              </m:sub>
                              <m:sup/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𝑐𝑎𝑙𝑐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𝑅𝐸𝑁𝑂</m:t>
                                </m:r>
                              </m:sub>
                              <m:sup/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𝑅𝐸𝑁𝑂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𝐵𝑢𝑔𝑒𝑦</m:t>
                                </m:r>
                              </m:sub>
                              <m:sup/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𝑐𝑎𝑙𝑐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𝐵𝑢𝑔𝑒𝑦</m:t>
                                </m:r>
                              </m:sub>
                              <m:sup/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𝐵𝑢𝑔𝑒𝑦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2553F0-8223-C4DD-5551-F7604F2D6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51" y="3165581"/>
                <a:ext cx="10210800" cy="1504836"/>
              </a:xfrm>
              <a:prstGeom prst="rect">
                <a:avLst/>
              </a:prstGeom>
              <a:blipFill>
                <a:blip r:embed="rId4"/>
                <a:stretch>
                  <a:fillRect l="-3230" t="-27731" b="-50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9328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2266E-C7A0-F4B4-F69E-C88918C3C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880"/>
            <a:ext cx="10515600" cy="3633788"/>
          </a:xfrm>
        </p:spPr>
        <p:txBody>
          <a:bodyPr>
            <a:noAutofit/>
          </a:bodyPr>
          <a:lstStyle/>
          <a:p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удалось согласовать экспериментальный и расчетный спектры антинейтрино. Новые спектры антинейтрино (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235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U, 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238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U, 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239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Pu, 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241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хорошо описывают измеренные с наилучшей точностью сечения реакции обратного бета-распада из </a:t>
            </a:r>
            <a:r>
              <a:rPr lang="ru-RU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высокостатистичных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экспериментов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Chooz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RENO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Bay,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также долгое время бывшее самым точным сечение из эксперимента </a:t>
            </a:r>
            <a:r>
              <a:rPr lang="ru-RU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ugey-3.</a:t>
            </a:r>
            <a:endParaRPr lang="ru-RU" sz="280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A106D0-10AA-A66A-9196-2C10ABA2D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0569" y="6356350"/>
            <a:ext cx="7302675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0E8696-895C-0DA5-F094-850D241F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770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E0A5B-4356-D5B4-B666-BC30ACF05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673219" cy="906358"/>
          </a:xfrm>
        </p:spPr>
        <p:txBody>
          <a:bodyPr/>
          <a:lstStyle/>
          <a:p>
            <a:r>
              <a:rPr lang="ru-RU" dirty="0"/>
              <a:t>Что такое экспериментальное сечение ОБР?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7A1D25-7345-5AFC-009F-0EF2C82E0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7836" y="6356350"/>
            <a:ext cx="7465512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52DBCE-AF39-D599-E40A-02C494171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058" y="1181280"/>
            <a:ext cx="6118765" cy="4154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4E60BA-0C83-DFA3-AA15-1A870D764A72}"/>
                  </a:ext>
                </a:extLst>
              </p:cNvPr>
              <p:cNvSpPr txBox="1"/>
              <p:nvPr/>
            </p:nvSpPr>
            <p:spPr>
              <a:xfrm>
                <a:off x="2567836" y="5267313"/>
                <a:ext cx="6839211" cy="818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𝑑𝑛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4E60BA-0C83-DFA3-AA15-1A870D764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836" y="5267313"/>
                <a:ext cx="6839211" cy="818814"/>
              </a:xfrm>
              <a:prstGeom prst="rect">
                <a:avLst/>
              </a:prstGeom>
              <a:blipFill>
                <a:blip r:embed="rId3"/>
                <a:stretch>
                  <a:fillRect t="-128788" b="-186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FB04574-DCEB-F294-54B6-1EFE2A1F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553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61A98-D9A7-E9DD-5D09-364E05928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sections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04A9687-CB6F-18A1-84AC-90450F2FE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479178"/>
              </p:ext>
            </p:extLst>
          </p:nvPr>
        </p:nvGraphicFramePr>
        <p:xfrm>
          <a:off x="2085387" y="1416744"/>
          <a:ext cx="7311072" cy="3317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6099">
                  <a:extLst>
                    <a:ext uri="{9D8B030D-6E8A-4147-A177-3AD203B41FA5}">
                      <a16:colId xmlns:a16="http://schemas.microsoft.com/office/drawing/2014/main" val="1078501680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287410335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637849646"/>
                    </a:ext>
                  </a:extLst>
                </a:gridCol>
                <a:gridCol w="923609">
                  <a:extLst>
                    <a:ext uri="{9D8B030D-6E8A-4147-A177-3AD203B41FA5}">
                      <a16:colId xmlns:a16="http://schemas.microsoft.com/office/drawing/2014/main" val="3069513149"/>
                    </a:ext>
                  </a:extLst>
                </a:gridCol>
                <a:gridCol w="955991">
                  <a:extLst>
                    <a:ext uri="{9D8B030D-6E8A-4147-A177-3AD203B41FA5}">
                      <a16:colId xmlns:a16="http://schemas.microsoft.com/office/drawing/2014/main" val="3418108226"/>
                    </a:ext>
                  </a:extLst>
                </a:gridCol>
                <a:gridCol w="1443673">
                  <a:extLst>
                    <a:ext uri="{9D8B030D-6E8A-4147-A177-3AD203B41FA5}">
                      <a16:colId xmlns:a16="http://schemas.microsoft.com/office/drawing/2014/main" val="1646977412"/>
                    </a:ext>
                  </a:extLst>
                </a:gridCol>
              </a:tblGrid>
              <a:tr h="4086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30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30000">
                          <a:effectLst/>
                        </a:rPr>
                        <a:t>235</a:t>
                      </a:r>
                      <a:r>
                        <a:rPr lang="en-US" sz="2000">
                          <a:effectLst/>
                        </a:rPr>
                        <a:t>U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30000">
                          <a:effectLst/>
                        </a:rPr>
                        <a:t>23</a:t>
                      </a:r>
                      <a:r>
                        <a:rPr lang="ru-RU" sz="2000" baseline="30000">
                          <a:effectLst/>
                        </a:rPr>
                        <a:t>8</a:t>
                      </a:r>
                      <a:r>
                        <a:rPr lang="en-US" sz="2000">
                          <a:effectLst/>
                        </a:rPr>
                        <a:t>U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30000">
                          <a:effectLst/>
                        </a:rPr>
                        <a:t>239</a:t>
                      </a:r>
                      <a:r>
                        <a:rPr lang="en-US" sz="2000">
                          <a:effectLst/>
                        </a:rPr>
                        <a:t>Pu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30000">
                          <a:effectLst/>
                        </a:rPr>
                        <a:t>2</a:t>
                      </a:r>
                      <a:r>
                        <a:rPr lang="ru-RU" sz="2000" baseline="30000">
                          <a:effectLst/>
                        </a:rPr>
                        <a:t>41</a:t>
                      </a:r>
                      <a:r>
                        <a:rPr lang="en-US" sz="2000">
                          <a:effectLst/>
                        </a:rPr>
                        <a:t>Pu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DC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1663482"/>
                  </a:ext>
                </a:extLst>
              </a:tr>
              <a:tr h="4086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This work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5.820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7365813"/>
                  </a:ext>
                </a:extLst>
              </a:tr>
              <a:tr h="4086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ILL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6.426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8.</a:t>
                      </a:r>
                      <a:r>
                        <a:rPr lang="ru-RU" sz="2000" dirty="0">
                          <a:effectLst/>
                        </a:rPr>
                        <a:t>9</a:t>
                      </a:r>
                      <a:r>
                        <a:rPr lang="en-US" sz="2000" dirty="0">
                          <a:effectLst/>
                        </a:rPr>
                        <a:t>29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4.204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5.79</a:t>
                      </a:r>
                      <a:r>
                        <a:rPr lang="ru-RU" sz="2000" dirty="0">
                          <a:effectLst/>
                        </a:rPr>
                        <a:t>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5.866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3314291"/>
                  </a:ext>
                </a:extLst>
              </a:tr>
              <a:tr h="4086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Vogel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6.502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9.109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4.526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6.515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6.072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3403991"/>
                  </a:ext>
                </a:extLst>
              </a:tr>
              <a:tr h="4086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err="1">
                          <a:effectLst/>
                        </a:rPr>
                        <a:t>MEPhI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6.395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9.213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4.3</a:t>
                      </a:r>
                      <a:r>
                        <a:rPr lang="ru-RU" sz="2000" dirty="0">
                          <a:effectLst/>
                        </a:rPr>
                        <a:t>8</a:t>
                      </a:r>
                      <a:r>
                        <a:rPr lang="en-US" sz="20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6.478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5.977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1057804"/>
                  </a:ext>
                </a:extLst>
              </a:tr>
              <a:tr h="866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Huber &amp; Mueller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6.681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10.</a:t>
                      </a:r>
                      <a:r>
                        <a:rPr lang="ru-RU" sz="2000" dirty="0">
                          <a:effectLst/>
                        </a:rPr>
                        <a:t>12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4.3</a:t>
                      </a:r>
                      <a:r>
                        <a:rPr lang="ru-RU" sz="2000" dirty="0">
                          <a:effectLst/>
                        </a:rPr>
                        <a:t>87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6.0</a:t>
                      </a:r>
                      <a:r>
                        <a:rPr lang="ru-RU" sz="2000" dirty="0">
                          <a:effectLst/>
                        </a:rPr>
                        <a:t>8</a:t>
                      </a:r>
                      <a:r>
                        <a:rPr lang="en-US" sz="20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6.180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2717438"/>
                  </a:ext>
                </a:extLst>
              </a:tr>
              <a:tr h="4086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err="1">
                          <a:effectLst/>
                        </a:rPr>
                        <a:t>Kopeikin</a:t>
                      </a:r>
                      <a:r>
                        <a:rPr lang="en-US" sz="2000" dirty="0">
                          <a:effectLst/>
                        </a:rPr>
                        <a:t> et al.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6.308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9.395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4.33</a:t>
                      </a:r>
                      <a:r>
                        <a:rPr lang="en-US" sz="2000" baseline="30000" dirty="0">
                          <a:effectLst/>
                        </a:rPr>
                        <a:t>*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6.01</a:t>
                      </a:r>
                      <a:r>
                        <a:rPr lang="en-US" sz="2000" baseline="30000" dirty="0">
                          <a:effectLst/>
                        </a:rPr>
                        <a:t>*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5.900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34172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50BFC62-C442-23AC-B564-8E89302F9296}"/>
              </a:ext>
            </a:extLst>
          </p:cNvPr>
          <p:cNvSpPr txBox="1"/>
          <p:nvPr/>
        </p:nvSpPr>
        <p:spPr>
          <a:xfrm>
            <a:off x="1123167" y="4971355"/>
            <a:ext cx="99456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Double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Chooz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5.71 ± 0.06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)・10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/fission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 от порога ОБР до 9 МэВ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ADB495-A9F0-1E62-3BAD-14B8BF3E9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3096" y="6356350"/>
            <a:ext cx="7240044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420D9A-8247-C1E1-141A-BBA07397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944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D4E25-682B-02BE-6C7C-C915FEE0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Comparison of experimental and calculated cross sections through our </a:t>
            </a:r>
            <a:r>
              <a:rPr lang="en-US" sz="36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235</a:t>
            </a:r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U, </a:t>
            </a:r>
            <a:r>
              <a:rPr lang="en-US" sz="36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238</a:t>
            </a:r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U, </a:t>
            </a:r>
            <a:r>
              <a:rPr lang="en-US" sz="36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239</a:t>
            </a:r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Pu , </a:t>
            </a:r>
            <a:r>
              <a:rPr lang="en-US" sz="36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241</a:t>
            </a:r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Pu  </a:t>
            </a:r>
            <a:r>
              <a:rPr lang="en-US" sz="3600" dirty="0"/>
              <a:t>individual spectra</a:t>
            </a:r>
            <a:endParaRPr lang="ru-RU" sz="36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4D97B20-AAD1-C177-DE28-F2C5FCA27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205560"/>
              </p:ext>
            </p:extLst>
          </p:nvPr>
        </p:nvGraphicFramePr>
        <p:xfrm>
          <a:off x="838200" y="2260600"/>
          <a:ext cx="10160003" cy="3418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796">
                  <a:extLst>
                    <a:ext uri="{9D8B030D-6E8A-4147-A177-3AD203B41FA5}">
                      <a16:colId xmlns:a16="http://schemas.microsoft.com/office/drawing/2014/main" val="3038110564"/>
                    </a:ext>
                  </a:extLst>
                </a:gridCol>
                <a:gridCol w="722947">
                  <a:extLst>
                    <a:ext uri="{9D8B030D-6E8A-4147-A177-3AD203B41FA5}">
                      <a16:colId xmlns:a16="http://schemas.microsoft.com/office/drawing/2014/main" val="2572231931"/>
                    </a:ext>
                  </a:extLst>
                </a:gridCol>
                <a:gridCol w="742485">
                  <a:extLst>
                    <a:ext uri="{9D8B030D-6E8A-4147-A177-3AD203B41FA5}">
                      <a16:colId xmlns:a16="http://schemas.microsoft.com/office/drawing/2014/main" val="3481466728"/>
                    </a:ext>
                  </a:extLst>
                </a:gridCol>
                <a:gridCol w="837635">
                  <a:extLst>
                    <a:ext uri="{9D8B030D-6E8A-4147-A177-3AD203B41FA5}">
                      <a16:colId xmlns:a16="http://schemas.microsoft.com/office/drawing/2014/main" val="2426949489"/>
                    </a:ext>
                  </a:extLst>
                </a:gridCol>
                <a:gridCol w="837635">
                  <a:extLst>
                    <a:ext uri="{9D8B030D-6E8A-4147-A177-3AD203B41FA5}">
                      <a16:colId xmlns:a16="http://schemas.microsoft.com/office/drawing/2014/main" val="2719770779"/>
                    </a:ext>
                  </a:extLst>
                </a:gridCol>
                <a:gridCol w="1682560">
                  <a:extLst>
                    <a:ext uri="{9D8B030D-6E8A-4147-A177-3AD203B41FA5}">
                      <a16:colId xmlns:a16="http://schemas.microsoft.com/office/drawing/2014/main" val="485645968"/>
                    </a:ext>
                  </a:extLst>
                </a:gridCol>
                <a:gridCol w="1402915">
                  <a:extLst>
                    <a:ext uri="{9D8B030D-6E8A-4147-A177-3AD203B41FA5}">
                      <a16:colId xmlns:a16="http://schemas.microsoft.com/office/drawing/2014/main" val="1362036766"/>
                    </a:ext>
                  </a:extLst>
                </a:gridCol>
                <a:gridCol w="801665">
                  <a:extLst>
                    <a:ext uri="{9D8B030D-6E8A-4147-A177-3AD203B41FA5}">
                      <a16:colId xmlns:a16="http://schemas.microsoft.com/office/drawing/2014/main" val="2699476365"/>
                    </a:ext>
                  </a:extLst>
                </a:gridCol>
                <a:gridCol w="901874">
                  <a:extLst>
                    <a:ext uri="{9D8B030D-6E8A-4147-A177-3AD203B41FA5}">
                      <a16:colId xmlns:a16="http://schemas.microsoft.com/office/drawing/2014/main" val="3908603954"/>
                    </a:ext>
                  </a:extLst>
                </a:gridCol>
                <a:gridCol w="789491">
                  <a:extLst>
                    <a:ext uri="{9D8B030D-6E8A-4147-A177-3AD203B41FA5}">
                      <a16:colId xmlns:a16="http://schemas.microsoft.com/office/drawing/2014/main" val="3061099937"/>
                    </a:ext>
                  </a:extLst>
                </a:gridCol>
              </a:tblGrid>
              <a:tr h="40266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experiment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Core content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30000" dirty="0" err="1">
                          <a:effectLst/>
                        </a:rPr>
                        <a:t>i</a:t>
                      </a:r>
                      <a:r>
                        <a:rPr lang="en-US" sz="2000" dirty="0" err="1">
                          <a:effectLst/>
                          <a:sym typeface="Symbol" pitchFamily="2" charset="2"/>
                        </a:rPr>
                        <a:t></a:t>
                      </a:r>
                      <a:r>
                        <a:rPr lang="en-US" sz="2000" baseline="-25000" dirty="0" err="1">
                          <a:effectLst/>
                        </a:rPr>
                        <a:t>f</a:t>
                      </a:r>
                      <a:r>
                        <a:rPr lang="en-US" sz="2000" dirty="0">
                          <a:effectLst/>
                        </a:rPr>
                        <a:t> x10</a:t>
                      </a:r>
                      <a:r>
                        <a:rPr lang="en-US" sz="2000" baseline="30000" dirty="0">
                          <a:effectLst/>
                        </a:rPr>
                        <a:t>43</a:t>
                      </a:r>
                      <a:r>
                        <a:rPr lang="en-US" sz="2000" dirty="0">
                          <a:effectLst/>
                        </a:rPr>
                        <a:t> [cm</a:t>
                      </a:r>
                      <a:r>
                        <a:rPr lang="ru-RU" sz="2000" baseline="30000" dirty="0">
                          <a:effectLst/>
                        </a:rPr>
                        <a:t>2</a:t>
                      </a:r>
                      <a:r>
                        <a:rPr lang="ru-RU" sz="2000" dirty="0">
                          <a:effectLst/>
                        </a:rPr>
                        <a:t>/</a:t>
                      </a:r>
                      <a:r>
                        <a:rPr lang="en-US" sz="2000" dirty="0">
                          <a:effectLst/>
                        </a:rPr>
                        <a:t>fission]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30000" dirty="0" err="1">
                          <a:effectLst/>
                        </a:rPr>
                        <a:t>INR</a:t>
                      </a:r>
                      <a:r>
                        <a:rPr lang="en-US" sz="2000" dirty="0" err="1">
                          <a:effectLst/>
                          <a:sym typeface="Symbol" pitchFamily="2" charset="2"/>
                        </a:rPr>
                        <a:t></a:t>
                      </a:r>
                      <a:r>
                        <a:rPr lang="en-US" sz="2000" baseline="-25000" dirty="0" err="1">
                          <a:effectLst/>
                        </a:rPr>
                        <a:t>f</a:t>
                      </a:r>
                      <a:r>
                        <a:rPr lang="en-US" sz="2000" dirty="0">
                          <a:effectLst/>
                        </a:rPr>
                        <a:t> x10</a:t>
                      </a:r>
                      <a:r>
                        <a:rPr lang="en-US" sz="2000" baseline="30000" dirty="0">
                          <a:effectLst/>
                        </a:rPr>
                        <a:t>43</a:t>
                      </a:r>
                      <a:r>
                        <a:rPr lang="en-US" sz="2000" dirty="0">
                          <a:effectLst/>
                        </a:rPr>
                        <a:t> [cm</a:t>
                      </a:r>
                      <a:r>
                        <a:rPr lang="ru-RU" sz="2000" baseline="30000" dirty="0">
                          <a:effectLst/>
                        </a:rPr>
                        <a:t>2</a:t>
                      </a:r>
                      <a:r>
                        <a:rPr lang="ru-RU" sz="2000" dirty="0">
                          <a:effectLst/>
                        </a:rPr>
                        <a:t>/</a:t>
                      </a:r>
                      <a:r>
                        <a:rPr lang="en-US" sz="2000" dirty="0">
                          <a:effectLst/>
                        </a:rPr>
                        <a:t>fission]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R</a:t>
                      </a:r>
                      <a:r>
                        <a:rPr lang="en-US" sz="2000" baseline="-25000" dirty="0">
                          <a:effectLst/>
                        </a:rPr>
                        <a:t>INR</a:t>
                      </a:r>
                      <a:endParaRPr lang="ru-RU" sz="2000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H-M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baseline="-25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H_M</a:t>
                      </a:r>
                      <a:endParaRPr lang="ru-RU" sz="2000" baseline="-25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0881402"/>
                  </a:ext>
                </a:extLst>
              </a:tr>
              <a:tr h="9015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30000">
                          <a:effectLst/>
                        </a:rPr>
                        <a:t>235</a:t>
                      </a:r>
                      <a:r>
                        <a:rPr lang="en-US" sz="2000">
                          <a:effectLst/>
                        </a:rPr>
                        <a:t>U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30000">
                          <a:effectLst/>
                        </a:rPr>
                        <a:t>23</a:t>
                      </a:r>
                      <a:r>
                        <a:rPr lang="ru-RU" sz="2000" baseline="30000">
                          <a:effectLst/>
                        </a:rPr>
                        <a:t>8</a:t>
                      </a:r>
                      <a:r>
                        <a:rPr lang="en-US" sz="2000">
                          <a:effectLst/>
                        </a:rPr>
                        <a:t>U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30000">
                          <a:effectLst/>
                        </a:rPr>
                        <a:t>239</a:t>
                      </a:r>
                      <a:r>
                        <a:rPr lang="en-US" sz="2000">
                          <a:effectLst/>
                        </a:rPr>
                        <a:t>Pu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30000" dirty="0">
                          <a:effectLst/>
                        </a:rPr>
                        <a:t>2</a:t>
                      </a:r>
                      <a:r>
                        <a:rPr lang="ru-RU" sz="2000" baseline="30000" dirty="0">
                          <a:effectLst/>
                        </a:rPr>
                        <a:t>41</a:t>
                      </a:r>
                      <a:r>
                        <a:rPr lang="en-US" sz="2000" dirty="0">
                          <a:effectLst/>
                        </a:rPr>
                        <a:t>Pu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740135"/>
                  </a:ext>
                </a:extLst>
              </a:tr>
              <a:tr h="4026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Double </a:t>
                      </a:r>
                      <a:r>
                        <a:rPr lang="en-US" sz="2000" dirty="0" err="1">
                          <a:effectLst/>
                        </a:rPr>
                        <a:t>Chooz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0.520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0.087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0.333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0.</a:t>
                      </a:r>
                      <a:r>
                        <a:rPr lang="ru-RU" sz="2000" dirty="0">
                          <a:effectLst/>
                        </a:rPr>
                        <a:t>0</a:t>
                      </a:r>
                      <a:r>
                        <a:rPr lang="en-US" sz="2000" dirty="0">
                          <a:effectLst/>
                        </a:rPr>
                        <a:t>60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5.71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US" sz="2000" dirty="0">
                          <a:effectLst/>
                        </a:rPr>
                        <a:t> 0.06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5.82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0.988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6.180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0.924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2701900"/>
                  </a:ext>
                </a:extLst>
              </a:tr>
              <a:tr h="4026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Bugey-4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>
                          <a:effectLst/>
                        </a:rPr>
                        <a:t>0.538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>
                          <a:effectLst/>
                        </a:rPr>
                        <a:t>0.078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>
                          <a:effectLst/>
                        </a:rPr>
                        <a:t>0.328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>
                          <a:effectLst/>
                        </a:rPr>
                        <a:t>0.</a:t>
                      </a:r>
                      <a:r>
                        <a:rPr lang="ru-RU" sz="2000">
                          <a:effectLst/>
                        </a:rPr>
                        <a:t>0</a:t>
                      </a:r>
                      <a:r>
                        <a:rPr lang="en-US" sz="2000">
                          <a:effectLst/>
                        </a:rPr>
                        <a:t>56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5.752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US" sz="2000" dirty="0">
                          <a:effectLst/>
                        </a:rPr>
                        <a:t> 0.081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5.782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0.995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6.163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0.933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1243317"/>
                  </a:ext>
                </a:extLst>
              </a:tr>
              <a:tr h="4026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err="1">
                          <a:effectLst/>
                        </a:rPr>
                        <a:t>Daya</a:t>
                      </a:r>
                      <a:r>
                        <a:rPr lang="en-US" sz="2000" dirty="0">
                          <a:effectLst/>
                        </a:rPr>
                        <a:t> Bay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0.561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0.076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0.307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0.</a:t>
                      </a:r>
                      <a:r>
                        <a:rPr lang="ru-RU" sz="2000" dirty="0">
                          <a:effectLst/>
                        </a:rPr>
                        <a:t>0</a:t>
                      </a:r>
                      <a:r>
                        <a:rPr lang="en-US" sz="2000" dirty="0">
                          <a:effectLst/>
                        </a:rPr>
                        <a:t>56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5.84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US" sz="2000" dirty="0">
                          <a:effectLst/>
                        </a:rPr>
                        <a:t> 0.07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5.804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1.006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6.204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0.927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7174363"/>
                  </a:ext>
                </a:extLst>
              </a:tr>
              <a:tr h="4026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RENO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0.571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</a:rPr>
                        <a:t>0.073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0.300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0.</a:t>
                      </a:r>
                      <a:r>
                        <a:rPr lang="ru-RU" sz="2000" dirty="0">
                          <a:effectLst/>
                        </a:rPr>
                        <a:t>0</a:t>
                      </a:r>
                      <a:r>
                        <a:rPr lang="en-US" sz="2000" dirty="0">
                          <a:effectLst/>
                        </a:rPr>
                        <a:t>56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5.852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US" sz="2000" dirty="0">
                          <a:effectLst/>
                        </a:rPr>
                        <a:t> 0.094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5.801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1.009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6.210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0.926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4970880"/>
                  </a:ext>
                </a:extLst>
              </a:tr>
            </a:tbl>
          </a:graphicData>
        </a:graphic>
      </p:graphicFrame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8D9699-6A34-B7CB-DFCD-D2EFE211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5101" y="6356350"/>
            <a:ext cx="7302674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CBF9A6-9A56-B34F-98CC-D43802A7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569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18E93D-D81E-C006-9E81-FABCDD06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Измеренные спектры антинейтрино и расчетные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AE05BA-0076-366D-E015-7AB54BDAAA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3681" y="1485639"/>
            <a:ext cx="3888561" cy="23097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A66E7F-FAD4-E1CB-CC12-09214ED8E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600" y="1485639"/>
            <a:ext cx="3888561" cy="23097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35225B-2608-54CE-100B-A333C8BF1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741" y="1485639"/>
            <a:ext cx="3888561" cy="2309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FC7FED-96D0-E1DA-21B0-C3B8B2D45082}"/>
              </a:ext>
            </a:extLst>
          </p:cNvPr>
          <p:cNvSpPr txBox="1"/>
          <p:nvPr/>
        </p:nvSpPr>
        <p:spPr>
          <a:xfrm>
            <a:off x="2592888" y="1778696"/>
            <a:ext cx="1352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 </a:t>
            </a:r>
            <a:r>
              <a:rPr lang="en-US" dirty="0" err="1"/>
              <a:t>Chooz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6A6B2-4634-06DA-ECB2-0C323ADA444E}"/>
              </a:ext>
            </a:extLst>
          </p:cNvPr>
          <p:cNvSpPr txBox="1"/>
          <p:nvPr/>
        </p:nvSpPr>
        <p:spPr>
          <a:xfrm>
            <a:off x="6421670" y="1690688"/>
            <a:ext cx="135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Daya</a:t>
            </a:r>
            <a:r>
              <a:rPr lang="en-US" dirty="0"/>
              <a:t> Bay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F8D2B4-94EC-0A44-AD5E-E5A0642FAE7B}"/>
              </a:ext>
            </a:extLst>
          </p:cNvPr>
          <p:cNvSpPr txBox="1"/>
          <p:nvPr/>
        </p:nvSpPr>
        <p:spPr>
          <a:xfrm>
            <a:off x="9973957" y="1732529"/>
            <a:ext cx="135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RENO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C2D220-A070-A51C-AE50-E1DC5C9317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63600" y="3936739"/>
            <a:ext cx="3888561" cy="23097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A0F70A-3474-2DF9-FA15-1C4C0FBF4B2F}"/>
              </a:ext>
            </a:extLst>
          </p:cNvPr>
          <p:cNvSpPr txBox="1"/>
          <p:nvPr/>
        </p:nvSpPr>
        <p:spPr>
          <a:xfrm>
            <a:off x="6285972" y="4293737"/>
            <a:ext cx="135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PROSPECT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BD9B1C-1570-5187-5306-B38207494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41188F-3676-DF4E-EC5E-2FCF857F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74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40D845-D658-A4E0-5036-DE16F0E61E6F}"/>
              </a:ext>
            </a:extLst>
          </p:cNvPr>
          <p:cNvSpPr txBox="1"/>
          <p:nvPr/>
        </p:nvSpPr>
        <p:spPr>
          <a:xfrm>
            <a:off x="903961" y="1027134"/>
            <a:ext cx="103840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/>
            <a:r>
              <a:rPr lang="ru-RU" sz="2000" dirty="0"/>
              <a:t>	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 новый метод расчета спектров антинейтрино делящихся изотопов ядерного топлива энергетических реакторов. Метод основан на многократном расчете спектров антинейтрино суммированием индивидуальных спектров отдельных ядер-осколков деления. Строится ряд расчетных спектров, сходящихся к экспериментально измеренному. Метод является рекуррентным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расчет повторяется до совпадения с экспериментом.</a:t>
            </a:r>
          </a:p>
          <a:p>
            <a:pPr indent="449580"/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ряде работ был измерен спектр антинейтрино, соответствующий стандартному составу ядерного топлива. Предложенный метод был применен для описания этих спектров. В результате была получена новая база данных по схемам распада неизвестных ядер. Метод дает возможность одновременного определения спектров антинейтрино от наборов осколков отдельных делящихся изотопов и получения знаний о схемах распада неизвестных ядер, далеких от линии бета-стабильности.</a:t>
            </a:r>
          </a:p>
          <a:p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Определение точных спектров антинейтрино отдельных делящихся изотопов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235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U, 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238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U, 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239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Pu, 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241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Pu)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открывает возможности для измерения состава активной зоны ядерного реактора прямо во время его работы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2000" dirty="0">
                <a:effectLst/>
              </a:rPr>
              <a:t> </a:t>
            </a:r>
            <a:endParaRPr lang="ru-RU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414A6E-73F4-6EEB-CA38-55F5BC15A19F}"/>
              </a:ext>
            </a:extLst>
          </p:cNvPr>
          <p:cNvSpPr txBox="1"/>
          <p:nvPr/>
        </p:nvSpPr>
        <p:spPr>
          <a:xfrm>
            <a:off x="1716066" y="338203"/>
            <a:ext cx="518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Заключение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B44E34-5132-7481-03C1-283842B2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8653F2-F714-4F1F-1D2A-1FC020F3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076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F4CC04-172F-0D04-5DE9-4404E31B5D94}"/>
              </a:ext>
            </a:extLst>
          </p:cNvPr>
          <p:cNvSpPr txBox="1"/>
          <p:nvPr/>
        </p:nvSpPr>
        <p:spPr>
          <a:xfrm>
            <a:off x="1002081" y="2598003"/>
            <a:ext cx="10384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Спасибо за внимание!</a:t>
            </a:r>
          </a:p>
          <a:p>
            <a:endParaRPr lang="ru-RU" sz="240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C804F2-8277-7503-1842-50C2167BA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8A20E4-2D28-6F47-9E85-2F0F1CAA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50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0C461-1E69-883B-AA41-1BE2DD1D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3661"/>
            <a:ext cx="10515600" cy="2716278"/>
          </a:xfrm>
        </p:spPr>
        <p:txBody>
          <a:bodyPr>
            <a:normAutofit/>
          </a:bodyPr>
          <a:lstStyle/>
          <a:p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 метод расчета спектров антинейтрино, основанный на вариации схем бета-распада неизвестных и оцененных ядер.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метод позволяет находить схемы распада ядер, которые невозможно получить другим путем из-за очень коротких времен периодов полураспада.</a:t>
            </a:r>
            <a:endParaRPr lang="ru-RU" sz="280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CBC6682-B53E-18C4-7427-72B41030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3721" y="6356350"/>
            <a:ext cx="7252569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F8B524-C638-20DA-3E60-9B839844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694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6B998-0270-5E85-E025-0A3CE64B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Спектры антинейтрино четырех экспериментов, взвешенные с сечением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6F4DD6-9E53-08C5-FC58-EDDE47F7A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594" y="1690688"/>
            <a:ext cx="7444655" cy="4422013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AD5198-A757-68D7-63AE-5D000630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ЯДРО-2025, С.-Петербург, 1 – 6 июля 2025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867CF5-E75E-2F49-81F8-EA9BB502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97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63708-F961-60F7-36EE-CCB05906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72" y="1507233"/>
            <a:ext cx="10515600" cy="384353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расчета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основанный на суммировании индивидуальных спектров антинейтрино осколков деления не может описать полученные экспериментально спектры антинейтрино от ядерного реактора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58F059-482C-DA1B-CBEB-DE9980112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2888" y="6356350"/>
            <a:ext cx="7352778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ACC652-1D97-89D3-13A1-C2318A83F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058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63EE3-66E5-E752-6014-897C5DECB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отношения измеренного и расчетного спектров 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Chooz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6BC87F-BD0E-55A5-0699-825612B0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680" y="1392786"/>
            <a:ext cx="5861920" cy="4437528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F75B6E-5C0A-1CD5-86C7-E3E9C39C5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5310" y="6356350"/>
            <a:ext cx="7390356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F7860A-1877-C6C7-6157-0F1F1ED6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6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69F49-4491-3FB8-51BE-75B11DB935B0}"/>
              </a:ext>
            </a:extLst>
          </p:cNvPr>
          <p:cNvSpPr txBox="1"/>
          <p:nvPr/>
        </p:nvSpPr>
        <p:spPr>
          <a:xfrm>
            <a:off x="3467100" y="5930900"/>
            <a:ext cx="586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1            2           3            4            5            6           7   </a:t>
            </a:r>
            <a:r>
              <a:rPr lang="en-US" i="1" dirty="0" err="1"/>
              <a:t>E</a:t>
            </a:r>
            <a:r>
              <a:rPr lang="en-US" baseline="-25000" dirty="0" err="1"/>
              <a:t>vis</a:t>
            </a:r>
            <a:r>
              <a:rPr lang="en-US" dirty="0"/>
              <a:t>, MeV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24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63708-F961-60F7-36EE-CCB05906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72" y="1507233"/>
            <a:ext cx="10515600" cy="384353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Расчет опирается на базы данных осколков деления, содержащие данные по вероятностям их бета-распада.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58F059-482C-DA1B-CBEB-DE9980112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2888" y="6356350"/>
            <a:ext cx="7352778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ACC652-1D97-89D3-13A1-C2318A83F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660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63708-F961-60F7-36EE-CCB05906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2103437"/>
            <a:ext cx="10515600" cy="255428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Расчет опирается на базы данных осколков деления, содержащие данные по вероятностям их бета-распада.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Насколько точны эти данные?</a:t>
            </a:r>
            <a:endParaRPr lang="ru-RU" sz="320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58F059-482C-DA1B-CBEB-DE9980112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2888" y="6356350"/>
            <a:ext cx="7352778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A07FC2-BFDB-3197-3950-E8B8CF382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158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63708-F961-60F7-36EE-CCB05906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938"/>
          </a:xfrm>
        </p:spPr>
        <p:txBody>
          <a:bodyPr>
            <a:normAutofit/>
          </a:bodyPr>
          <a:lstStyle/>
          <a:p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Деление тяжелых ядер происходит на два осколка неравной массы</a:t>
            </a:r>
            <a:endParaRPr lang="ru-RU" sz="2800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B7B377F1-AD18-285B-FC72-3E7A3C9B3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58" t="11571" r="46452" b="39830"/>
          <a:stretch/>
        </p:blipFill>
        <p:spPr>
          <a:xfrm>
            <a:off x="1957387" y="1228139"/>
            <a:ext cx="8215226" cy="4961965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6872CB13-86EC-D373-0B90-157C46775F0C}"/>
              </a:ext>
            </a:extLst>
          </p:cNvPr>
          <p:cNvSpPr/>
          <p:nvPr/>
        </p:nvSpPr>
        <p:spPr>
          <a:xfrm>
            <a:off x="7524750" y="2553702"/>
            <a:ext cx="857250" cy="900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4BB91EC-7EAE-0E1C-A064-B5EDF6A7154E}"/>
              </a:ext>
            </a:extLst>
          </p:cNvPr>
          <p:cNvCxnSpPr>
            <a:cxnSpLocks/>
          </p:cNvCxnSpPr>
          <p:nvPr/>
        </p:nvCxnSpPr>
        <p:spPr>
          <a:xfrm>
            <a:off x="5962650" y="3776076"/>
            <a:ext cx="400050" cy="4381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787D9CA-D691-D0F6-872F-075CDC850422}"/>
              </a:ext>
            </a:extLst>
          </p:cNvPr>
          <p:cNvCxnSpPr>
            <a:cxnSpLocks/>
          </p:cNvCxnSpPr>
          <p:nvPr/>
        </p:nvCxnSpPr>
        <p:spPr>
          <a:xfrm>
            <a:off x="5010150" y="4214226"/>
            <a:ext cx="400050" cy="4381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3FD1266-AFA2-FA80-D748-B7A2C1A49967}"/>
              </a:ext>
            </a:extLst>
          </p:cNvPr>
          <p:cNvCxnSpPr>
            <a:cxnSpLocks/>
          </p:cNvCxnSpPr>
          <p:nvPr/>
        </p:nvCxnSpPr>
        <p:spPr>
          <a:xfrm flipH="1">
            <a:off x="5410200" y="3128376"/>
            <a:ext cx="2438400" cy="132556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CDC385D-A75B-D2E4-7CEF-1730889B3625}"/>
              </a:ext>
            </a:extLst>
          </p:cNvPr>
          <p:cNvCxnSpPr>
            <a:cxnSpLocks/>
          </p:cNvCxnSpPr>
          <p:nvPr/>
        </p:nvCxnSpPr>
        <p:spPr>
          <a:xfrm flipH="1">
            <a:off x="6096000" y="3128376"/>
            <a:ext cx="1752600" cy="7620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5ABE150-E6CA-1659-448B-626245B151A2}"/>
              </a:ext>
            </a:extLst>
          </p:cNvPr>
          <p:cNvCxnSpPr/>
          <p:nvPr/>
        </p:nvCxnSpPr>
        <p:spPr>
          <a:xfrm flipV="1">
            <a:off x="1733550" y="1228139"/>
            <a:ext cx="0" cy="47386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28C8A51-45E5-D0BF-B116-33E4CFAD721A}"/>
              </a:ext>
            </a:extLst>
          </p:cNvPr>
          <p:cNvCxnSpPr>
            <a:cxnSpLocks/>
          </p:cNvCxnSpPr>
          <p:nvPr/>
        </p:nvCxnSpPr>
        <p:spPr>
          <a:xfrm>
            <a:off x="1885950" y="6195426"/>
            <a:ext cx="8286663" cy="708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7691230-C98A-2F25-A79F-19CAEC0B5552}"/>
              </a:ext>
            </a:extLst>
          </p:cNvPr>
          <p:cNvSpPr txBox="1"/>
          <p:nvPr/>
        </p:nvSpPr>
        <p:spPr>
          <a:xfrm>
            <a:off x="10305963" y="5836420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</a:t>
            </a:r>
            <a:endParaRPr lang="ru-RU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42F6EA-B627-C629-867C-65195A76223F}"/>
              </a:ext>
            </a:extLst>
          </p:cNvPr>
          <p:cNvSpPr txBox="1"/>
          <p:nvPr/>
        </p:nvSpPr>
        <p:spPr>
          <a:xfrm>
            <a:off x="1028700" y="1271001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</a:t>
            </a:r>
            <a:endParaRPr lang="ru-RU" sz="28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96DC420-C620-527C-1B37-9C1A92B4302A}"/>
              </a:ext>
            </a:extLst>
          </p:cNvPr>
          <p:cNvSpPr txBox="1">
            <a:spLocks/>
          </p:cNvSpPr>
          <p:nvPr/>
        </p:nvSpPr>
        <p:spPr>
          <a:xfrm>
            <a:off x="8443695" y="2553702"/>
            <a:ext cx="1986092" cy="1858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Делящиеся ядра</a:t>
            </a:r>
            <a:endParaRPr lang="ru-RU" sz="28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FF90FF8-15B1-8417-0525-4074F02EF2F4}"/>
              </a:ext>
            </a:extLst>
          </p:cNvPr>
          <p:cNvSpPr txBox="1">
            <a:spLocks/>
          </p:cNvSpPr>
          <p:nvPr/>
        </p:nvSpPr>
        <p:spPr>
          <a:xfrm>
            <a:off x="5538658" y="3971338"/>
            <a:ext cx="1986092" cy="1858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Осколки</a:t>
            </a:r>
            <a:endParaRPr lang="ru-RU" sz="280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62CB44-1509-07FC-C81A-5E0341B4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4789" y="6331298"/>
            <a:ext cx="8124998" cy="365125"/>
          </a:xfrm>
        </p:spPr>
        <p:txBody>
          <a:bodyPr/>
          <a:lstStyle/>
          <a:p>
            <a:r>
              <a:rPr lang="ru-RU"/>
              <a:t>ЯДРО-2025, С.-Петербург, 1 – 6 июля 2025</a:t>
            </a:r>
            <a:endParaRPr lang="ru-RU" dirty="0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FB40DB45-C920-EE07-EE02-02EAF140F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266748"/>
              </p:ext>
            </p:extLst>
          </p:nvPr>
        </p:nvGraphicFramePr>
        <p:xfrm>
          <a:off x="10248771" y="1562466"/>
          <a:ext cx="1714500" cy="2651760"/>
        </p:xfrm>
        <a:graphic>
          <a:graphicData uri="http://schemas.openxmlformats.org/drawingml/2006/table">
            <a:tbl>
              <a:tblPr/>
              <a:tblGrid>
                <a:gridCol w="1714500">
                  <a:extLst>
                    <a:ext uri="{9D8B030D-6E8A-4147-A177-3AD203B41FA5}">
                      <a16:colId xmlns:a16="http://schemas.microsoft.com/office/drawing/2014/main" val="1746467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40DA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048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alpha </a:t>
                      </a:r>
                    </a:p>
                    <a:p>
                      <a:pPr fontAlgn="t"/>
                      <a:r>
                        <a:rPr lang="en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</a:rPr>
                        <a:t>EC+ beta+ </a:t>
                      </a:r>
                    </a:p>
                    <a:p>
                      <a:pPr fontAlgn="t"/>
                      <a:r>
                        <a:rPr lang="en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beta-</a:t>
                      </a:r>
                      <a:r>
                        <a:rPr lang="en" dirty="0">
                          <a:solidFill>
                            <a:srgbClr val="FFFFFF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</a:p>
                    <a:p>
                      <a:pPr fontAlgn="t"/>
                      <a:r>
                        <a:rPr lang="en" dirty="0">
                          <a:solidFill>
                            <a:schemeClr val="tx1"/>
                          </a:solidFill>
                          <a:effectLst/>
                        </a:rPr>
                        <a:t>p </a:t>
                      </a:r>
                    </a:p>
                    <a:p>
                      <a:pPr fontAlgn="t"/>
                      <a:r>
                        <a:rPr lang="en" dirty="0">
                          <a:solidFill>
                            <a:schemeClr val="tx1"/>
                          </a:solidFill>
                          <a:effectLst/>
                        </a:rPr>
                        <a:t>n </a:t>
                      </a:r>
                    </a:p>
                    <a:p>
                      <a:pPr fontAlgn="t"/>
                      <a:r>
                        <a:rPr lang="en" dirty="0">
                          <a:solidFill>
                            <a:schemeClr val="tx1"/>
                          </a:solidFill>
                          <a:effectLst/>
                        </a:rPr>
                        <a:t>EC </a:t>
                      </a:r>
                    </a:p>
                    <a:p>
                      <a:pPr fontAlgn="t"/>
                      <a:r>
                        <a:rPr lang="en" dirty="0">
                          <a:solidFill>
                            <a:schemeClr val="tx1"/>
                          </a:solidFill>
                          <a:effectLst/>
                          <a:highlight>
                            <a:srgbClr val="FF00FF"/>
                          </a:highlight>
                        </a:rPr>
                        <a:t>SF </a:t>
                      </a:r>
                    </a:p>
                    <a:p>
                      <a:pPr fontAlgn="t"/>
                      <a:r>
                        <a:rPr lang="en" dirty="0">
                          <a:solidFill>
                            <a:schemeClr val="bg1"/>
                          </a:solidFill>
                          <a:effectLst/>
                          <a:highlight>
                            <a:srgbClr val="000000"/>
                          </a:highlight>
                        </a:rPr>
                        <a:t>Stable</a:t>
                      </a:r>
                      <a:r>
                        <a:rPr lang="en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</a:p>
                  </a:txBody>
                  <a:tcPr>
                    <a:lnL w="19050" cap="flat" cmpd="sng" algn="ctr">
                      <a:solidFill>
                        <a:srgbClr val="40DA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40DA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DA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294168"/>
                  </a:ext>
                </a:extLst>
              </a:tr>
            </a:tbl>
          </a:graphicData>
        </a:graphic>
      </p:graphicFrame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E77E075-60C2-1AB2-A2CE-7031E338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FF95-3E08-4D44-AFBE-7F4438E01E5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7140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1454</Words>
  <Application>Microsoft Macintosh PowerPoint</Application>
  <PresentationFormat>Широкоэкранный</PresentationFormat>
  <Paragraphs>244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Helvetica</vt:lpstr>
      <vt:lpstr>Symbol</vt:lpstr>
      <vt:lpstr>Times New Roman</vt:lpstr>
      <vt:lpstr>Тема Office</vt:lpstr>
      <vt:lpstr>Расчетные спектры антинейтрино изотопов ядерного топлива, согласованные с экспериментальными  </vt:lpstr>
      <vt:lpstr>Определения:  Спектр антинейтрино ядерного реактора – сумма энергетических спектров антинейтрино, испускаемых всеми осколками деления (ядрами, перегруженными нейтронами), находящимися в активной зоне ядерного реактора  Спектр антинейтрино делящегося изотопа (235U,238U,239Pu,241Pu) – сумма спектров антинейтрино, испускаемых осколками деления только от данного изотопа  Прямой выход осколка (ядра) – вероятность возникновения ядра непосредственно при делении  Кумулятивный выход – сумма прямого выхода и выходов предыдущих распадчиков, образующих цепочку бета-распадов   </vt:lpstr>
      <vt:lpstr>Предложен метод расчета спектров антинейтрино, основанный на вариации схем бета-распада неизвестных и оцененных ядер. Этот метод позволяет находить схемы распада ядер, которые невозможно получить другим путем из-за очень коротких времен периодов полураспада.</vt:lpstr>
      <vt:lpstr>Спектры антинейтрино четырех экспериментов, взвешенные с сечением</vt:lpstr>
      <vt:lpstr>Метод расчета, основанный на суммировании индивидуальных спектров антинейтрино осколков деления не может описать полученные экспериментально спектры антинейтрино от ядерного реактора     </vt:lpstr>
      <vt:lpstr>Пример отношения измеренного и расчетного спектров  Double Chooz</vt:lpstr>
      <vt:lpstr>Расчет опирается на базы данных осколков деления, содержащие данные по вероятностям их бета-распада.     </vt:lpstr>
      <vt:lpstr>Расчет опирается на базы данных осколков деления, содержащие данные по вероятностям их бета-распада.   Насколько точны эти данные?</vt:lpstr>
      <vt:lpstr>Деление тяжелых ядер происходит на два осколка неравной массы</vt:lpstr>
      <vt:lpstr>Массовое распределение осколков деления</vt:lpstr>
      <vt:lpstr>Расчет опирается на базы данных осколков деления, содержащие данные по вероятностям их бета-распада. Насколько точны эти данные?</vt:lpstr>
      <vt:lpstr>Анализ показал, что в базах данных только треть всех осколков имеет полностью известные схемы распада.  Одна треть является полностью неизвестной, и еще одна треть имеет схемы распада, основанные на расчете по известным моделям ядра.  </vt:lpstr>
      <vt:lpstr>The example of charge chain with mass А = 60</vt:lpstr>
      <vt:lpstr>Our data base contains information on beta-decays of nuclei with masses А = 58 до А = 191 In total more than 1000 nuclei.  for 235U, 238U, 239Pu and 241Pu </vt:lpstr>
      <vt:lpstr>Предлагаемый метод расчета включает в себя варьирование вероятностей бета-распада при сравнении с экспериментальным спектром.  Варьируются вероятности у осколков с неизвестными схемами распада.  Proposed method vary the probabilities of beta-decay branches to fit experimental antineutrino spectrum</vt:lpstr>
      <vt:lpstr>Презентация PowerPoint</vt:lpstr>
      <vt:lpstr>Пример варьирования вероятностей распада для 144Ba</vt:lpstr>
      <vt:lpstr>Презентация PowerPoint</vt:lpstr>
      <vt:lpstr>We change Q the array of Tmax for beta-decays</vt:lpstr>
      <vt:lpstr>Методика расчета спектра антинейтрино с варьированием спектров неизвестных осколков</vt:lpstr>
      <vt:lpstr>Функционал для минимизирования</vt:lpstr>
      <vt:lpstr>В результате удалось согласовать экспериментальный и расчетный спектры антинейтрино. Новые спектры антинейтрино (235U, 238U, 239Pu, 241Pu) хорошо описывают измеренные с наилучшей точностью сечения реакции обратного бета-распада из высокостатистичных экспериментов Double Chooz, RENO и Daya Bay, а также долгое время бывшее самым точным сечение из эксперимента Bugey-3.</vt:lpstr>
      <vt:lpstr>Что такое экспериментальное сечение ОБР? </vt:lpstr>
      <vt:lpstr>Cross sections</vt:lpstr>
      <vt:lpstr>Comparison of experimental and calculated cross sections through our 235U, 238U, 239Pu , 241Pu  individual spectra</vt:lpstr>
      <vt:lpstr>Измеренные спектры антинейтрино и расчетные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 Синев</dc:creator>
  <cp:lastModifiedBy>Валерий Синев</cp:lastModifiedBy>
  <cp:revision>26</cp:revision>
  <dcterms:created xsi:type="dcterms:W3CDTF">2024-11-08T17:35:40Z</dcterms:created>
  <dcterms:modified xsi:type="dcterms:W3CDTF">2025-10-31T17:27:11Z</dcterms:modified>
</cp:coreProperties>
</file>