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3"/>
  </p:notesMasterIdLst>
  <p:sldIdLst>
    <p:sldId id="258" r:id="rId2"/>
    <p:sldId id="257" r:id="rId3"/>
    <p:sldId id="270" r:id="rId4"/>
    <p:sldId id="271" r:id="rId5"/>
    <p:sldId id="259" r:id="rId6"/>
    <p:sldId id="260" r:id="rId7"/>
    <p:sldId id="261" r:id="rId8"/>
    <p:sldId id="262" r:id="rId9"/>
    <p:sldId id="272" r:id="rId10"/>
    <p:sldId id="273" r:id="rId11"/>
    <p:sldId id="269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D0264-E466-4ED8-81CC-C428B8DD1CD5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EF1A3-1F2E-400C-9553-1D0A844C1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6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90113" y="1979719"/>
            <a:ext cx="10537794" cy="190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Medium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90113" y="3881120"/>
            <a:ext cx="10537794" cy="137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6096000" y="5814873"/>
            <a:ext cx="5231907" cy="372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3"/>
          </p:nvPr>
        </p:nvSpPr>
        <p:spPr>
          <a:xfrm>
            <a:off x="790112" y="5814873"/>
            <a:ext cx="5231907" cy="372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526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ой слайд">
  <p:cSld name="Основной слайд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34519" y="1"/>
            <a:ext cx="9379998" cy="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edium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69A0B862-3840-4BFC-B0D8-B5FD909FD91F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34519" y="994099"/>
            <a:ext cx="11705947" cy="337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996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185AF-880C-44D6-A415-B40C270CE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6E08D2-4C99-4860-9181-B452541B1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1F1EA-1CE8-4C41-9B31-0C6EE76A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7B31-EF34-4662-996C-8135A2900A21}" type="datetime1">
              <a:rPr lang="en-GB" smtClean="0"/>
              <a:t>01/07/2025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025E9-C205-4057-8006-4C1B04F6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7526B-18B3-4AEC-A2EA-90551390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862-3840-4BFC-B0D8-B5FD909FD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40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34519" y="1"/>
            <a:ext cx="9379998" cy="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edium"/>
              <a:buNone/>
              <a:defRPr sz="3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34519" y="991125"/>
            <a:ext cx="11776968" cy="243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69A0B862-3840-4BFC-B0D8-B5FD909FD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7430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;p4">
            <a:extLst>
              <a:ext uri="{FF2B5EF4-FFF2-40B4-BE49-F238E27FC236}">
                <a16:creationId xmlns:a16="http://schemas.microsoft.com/office/drawing/2014/main" id="{2C5141A2-F436-4461-A81B-64F6926F01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0112" y="1949110"/>
            <a:ext cx="10723015" cy="72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imes New Roman"/>
              </a:rPr>
              <a:t>Московский государственный университет имени М. В. Ломоносова, </a:t>
            </a:r>
            <a:br>
              <a:rPr lang="ru-RU" sz="2000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imes New Roman"/>
              </a:rPr>
            </a:br>
            <a:r>
              <a:rPr lang="ru-RU" sz="2000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imes New Roman"/>
              </a:rPr>
              <a:t>физический факультет, Москва, Россия</a:t>
            </a:r>
            <a:endParaRPr lang="ru-RU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Times New Roman"/>
            </a:endParaRPr>
          </a:p>
        </p:txBody>
      </p:sp>
      <p:sp>
        <p:nvSpPr>
          <p:cNvPr id="13" name="Google Shape;26;p4">
            <a:extLst>
              <a:ext uri="{FF2B5EF4-FFF2-40B4-BE49-F238E27FC236}">
                <a16:creationId xmlns:a16="http://schemas.microsoft.com/office/drawing/2014/main" id="{7A4733F5-6001-495A-99D9-978364C079B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75333" y="3039871"/>
            <a:ext cx="10537794" cy="101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b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</a:rPr>
              <a:t>ИССЛЕДОВАНИЕ ПРОТОН-ИНДУЦИРОВАННЫХ РЕАКЦИЙ НА СКАНДИИ ПРИ ЭНЕРГИИ ПУЧКА 160 МэВ </a:t>
            </a:r>
            <a:endParaRPr lang="ru-RU" sz="2800" b="1" dirty="0"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B09799-D106-44E7-8B7C-D67AC895C654}"/>
              </a:ext>
            </a:extLst>
          </p:cNvPr>
          <p:cNvSpPr txBox="1"/>
          <p:nvPr/>
        </p:nvSpPr>
        <p:spPr>
          <a:xfrm>
            <a:off x="790112" y="5182369"/>
            <a:ext cx="8150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Желтоножская М. В., </a:t>
            </a:r>
            <a:r>
              <a:rPr lang="ru-RU" sz="2000" u="sng" dirty="0"/>
              <a:t>Адоньев С. Р.</a:t>
            </a:r>
            <a:r>
              <a:rPr lang="ru-RU" sz="2000" dirty="0"/>
              <a:t>, Буданов М.В., Черняев А.П.</a:t>
            </a:r>
          </a:p>
        </p:txBody>
      </p:sp>
    </p:spTree>
    <p:extLst>
      <p:ext uri="{BB962C8B-B14F-4D97-AF65-F5344CB8AC3E}">
        <p14:creationId xmlns:p14="http://schemas.microsoft.com/office/powerpoint/2010/main" val="161824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438A2A-6DAE-456D-AECF-A2C7BA48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862-3840-4BFC-B0D8-B5FD909FD91F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89E27875-B813-4638-AAA6-D6648A203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41048"/>
              </p:ext>
            </p:extLst>
          </p:nvPr>
        </p:nvGraphicFramePr>
        <p:xfrm>
          <a:off x="296863" y="1918611"/>
          <a:ext cx="11598274" cy="4259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5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810">
                <a:tc rowSpan="2">
                  <a:txBody>
                    <a:bodyPr/>
                    <a:lstStyle/>
                    <a:p>
                      <a:pPr marL="432434" marR="195580" indent="-230504">
                        <a:lnSpc>
                          <a:spcPct val="107500"/>
                        </a:lnSpc>
                        <a:spcBef>
                          <a:spcPts val="83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Энергия,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МэВ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Реакция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Сечение,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мбарн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Эксперимент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INCL++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TALYS1.96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45Sc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(p,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n)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45Ti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8.0</a:t>
                      </a:r>
                      <a:r>
                        <a:rPr sz="2400" spc="-15" baseline="3472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0.6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152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0.9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45Sc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(p,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pn)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44Sc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2400" spc="-15" baseline="3472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6.5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93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40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45Sc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(p,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p2n)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43Sc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17.6</a:t>
                      </a:r>
                      <a:r>
                        <a:rPr sz="2400" spc="-15" baseline="3472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1.8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39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45Sc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(p,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3p)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43K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1.63</a:t>
                      </a:r>
                      <a:r>
                        <a:rPr sz="2400" spc="-15" baseline="3472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0.18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83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2.63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45Sc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(p,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3pn)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42K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8.8</a:t>
                      </a:r>
                      <a:r>
                        <a:rPr sz="2400" spc="-15" baseline="3472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5.9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6.4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45Sc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(p,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4pn)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41Ar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0.76</a:t>
                      </a:r>
                      <a:r>
                        <a:rPr sz="2400" spc="-15" baseline="3472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0.39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2.28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45Sc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(p,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5p2n)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39Cl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0.34</a:t>
                      </a:r>
                      <a:r>
                        <a:rPr sz="2400" spc="-15" baseline="3472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0.14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1.38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45Sc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(p,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5p3n)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38Cl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2.2</a:t>
                      </a:r>
                      <a:r>
                        <a:rPr sz="2400" spc="-15" baseline="3472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0.3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0.26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0.5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160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45Sc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(p,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6p2n)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38S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0.0063</a:t>
                      </a:r>
                      <a:r>
                        <a:rPr sz="2400" spc="-15" baseline="3472" dirty="0"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0.001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0.0014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0.016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A15EE5-3633-4B3A-B3D1-AECAA228038F}"/>
              </a:ext>
            </a:extLst>
          </p:cNvPr>
          <p:cNvSpPr txBox="1"/>
          <p:nvPr/>
        </p:nvSpPr>
        <p:spPr>
          <a:xfrm>
            <a:off x="296864" y="1155677"/>
            <a:ext cx="11598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80"/>
              </a:spcBef>
              <a:tabLst>
                <a:tab pos="1332230" algn="l"/>
                <a:tab pos="3633470" algn="l"/>
                <a:tab pos="5055870" algn="l"/>
                <a:tab pos="5323840" algn="l"/>
                <a:tab pos="7030720" algn="l"/>
                <a:tab pos="10425430" algn="l"/>
                <a:tab pos="11473815" algn="l"/>
              </a:tabLst>
            </a:pP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Сравнение экспериментальных результатов и теоретических расчетов выходов некоторых реакций на скандии</a:t>
            </a:r>
          </a:p>
        </p:txBody>
      </p:sp>
      <p:sp>
        <p:nvSpPr>
          <p:cNvPr id="8" name="Google Shape;34;p5">
            <a:extLst>
              <a:ext uri="{FF2B5EF4-FFF2-40B4-BE49-F238E27FC236}">
                <a16:creationId xmlns:a16="http://schemas.microsoft.com/office/drawing/2014/main" id="{8E60C22B-E8BD-4E24-849B-5382302133EF}"/>
              </a:ext>
            </a:extLst>
          </p:cNvPr>
          <p:cNvSpPr txBox="1">
            <a:spLocks/>
          </p:cNvSpPr>
          <p:nvPr/>
        </p:nvSpPr>
        <p:spPr>
          <a:xfrm>
            <a:off x="234519" y="1"/>
            <a:ext cx="9379998" cy="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edium"/>
              <a:buNone/>
              <a:defRPr sz="6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600" b="1" dirty="0">
                <a:latin typeface="Roboto"/>
                <a:ea typeface="Roboto"/>
                <a:sym typeface="Roboto"/>
              </a:rPr>
              <a:t>Анализ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18212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;p5">
            <a:extLst>
              <a:ext uri="{FF2B5EF4-FFF2-40B4-BE49-F238E27FC236}">
                <a16:creationId xmlns:a16="http://schemas.microsoft.com/office/drawing/2014/main" id="{C4216D37-8256-4C23-BBCA-CC4DDDFAB30A}"/>
              </a:ext>
            </a:extLst>
          </p:cNvPr>
          <p:cNvSpPr txBox="1">
            <a:spLocks/>
          </p:cNvSpPr>
          <p:nvPr/>
        </p:nvSpPr>
        <p:spPr>
          <a:xfrm>
            <a:off x="234519" y="1"/>
            <a:ext cx="9379998" cy="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edium"/>
              <a:buNone/>
              <a:defRPr sz="6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600" dirty="0">
                <a:sym typeface="Roboto"/>
              </a:rPr>
              <a:t>Выводы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25FB077-CCE8-401B-B47F-9BBF4746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862-3840-4BFC-B0D8-B5FD909FD91F}" type="slidenum">
              <a:rPr lang="en-GB" smtClean="0"/>
              <a:t>11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62F2F-3314-4DAC-943B-6DC4140DF7BC}"/>
              </a:ext>
            </a:extLst>
          </p:cNvPr>
          <p:cNvSpPr txBox="1"/>
          <p:nvPr/>
        </p:nvSpPr>
        <p:spPr>
          <a:xfrm>
            <a:off x="419470" y="1422777"/>
            <a:ext cx="11157012" cy="2781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>
              <a:spcAft>
                <a:spcPts val="1000"/>
              </a:spcAft>
            </a:pP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В ходе выполнения работы полученные экспериментальные данные по сечениям протон-индуцированных реакций на висмуте и скандии были сопоставлены с расчетными результатами для модели внутриядерного каскада </a:t>
            </a:r>
            <a:r>
              <a:rPr lang="en-GB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INCL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++ и статистической испарительной модели </a:t>
            </a:r>
            <a:r>
              <a:rPr lang="en-GB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TALYS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.</a:t>
            </a:r>
          </a:p>
          <a:p>
            <a:pPr algn="l"/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В случае легких ядер модель внутриядерного каскада можно использовать для оценок сечений с вылетом большого числа нуклонов, в то же время такие доминирующие реакции, как (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p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,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n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), (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p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, 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np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), (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p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, 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p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2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n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</a:rPr>
              <a:t>) значительно лучше описывается в рамках статистических моделей.</a:t>
            </a:r>
            <a:endParaRPr lang="en-GB" sz="2000" dirty="0">
              <a:solidFill>
                <a:srgbClr val="404040"/>
              </a:solidFill>
              <a:latin typeface="Times New Roman" panose="02020603050405020304" pitchFamily="18" charset="0"/>
              <a:ea typeface="Roboto"/>
            </a:endParaRPr>
          </a:p>
          <a:p>
            <a:pPr algn="l"/>
            <a:endParaRPr lang="ru-RU" sz="2000" dirty="0">
              <a:solidFill>
                <a:srgbClr val="404040"/>
              </a:solidFill>
              <a:latin typeface="Times New Roman" panose="02020603050405020304" pitchFamily="18" charset="0"/>
              <a:ea typeface="Roboto"/>
            </a:endParaRPr>
          </a:p>
          <a:p>
            <a:pPr indent="447675" algn="just">
              <a:lnSpc>
                <a:spcPct val="150000"/>
              </a:lnSpc>
              <a:spcAft>
                <a:spcPts val="1000"/>
              </a:spcAft>
            </a:pPr>
            <a:endParaRPr lang="en-GB" sz="2000" dirty="0">
              <a:solidFill>
                <a:srgbClr val="404040"/>
              </a:solidFill>
              <a:latin typeface="Times New Roman" panose="02020603050405020304" pitchFamily="18" charset="0"/>
              <a:ea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5910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;p5">
            <a:extLst>
              <a:ext uri="{FF2B5EF4-FFF2-40B4-BE49-F238E27FC236}">
                <a16:creationId xmlns:a16="http://schemas.microsoft.com/office/drawing/2014/main" id="{539FC402-B7D8-4404-AABC-90793711692A}"/>
              </a:ext>
            </a:extLst>
          </p:cNvPr>
          <p:cNvSpPr txBox="1">
            <a:spLocks/>
          </p:cNvSpPr>
          <p:nvPr/>
        </p:nvSpPr>
        <p:spPr>
          <a:xfrm>
            <a:off x="0" y="54827"/>
            <a:ext cx="10073263" cy="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edium"/>
              <a:buNone/>
              <a:defRPr sz="6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200" b="1" dirty="0">
                <a:latin typeface="Roboto"/>
                <a:ea typeface="Roboto"/>
              </a:rPr>
              <a:t>Использование наночастиц в протонной терапии</a:t>
            </a:r>
            <a:endParaRPr lang="ru-RU" sz="3200" b="1" dirty="0">
              <a:latin typeface="Roboto"/>
              <a:ea typeface="Roboto"/>
              <a:sym typeface="Roboto"/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7AB8766-4FE0-4C0A-AB9A-DFA8DA66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862-3840-4BFC-B0D8-B5FD909FD91F}" type="slidenum">
              <a:rPr lang="en-GB" smtClean="0"/>
              <a:t>2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1908D4-7E15-4758-BD5E-DDAF04C286CD}"/>
              </a:ext>
            </a:extLst>
          </p:cNvPr>
          <p:cNvSpPr txBox="1"/>
          <p:nvPr/>
        </p:nvSpPr>
        <p:spPr>
          <a:xfrm>
            <a:off x="349277" y="1242779"/>
            <a:ext cx="6131422" cy="4837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введении в опухоль наночастицы с высоким атомным номером </a:t>
            </a:r>
            <a:r>
              <a:rPr lang="ru-RU" sz="2000" b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усиливается поглощение энергии</a:t>
            </a:r>
            <a:r>
              <a:rPr lang="en-GB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счет:                                                                                          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ru-RU" sz="20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Вторичного излучения (электроны, Оже-электроны).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Увеличения линейной передачи энергии (ЛПЭ) в целевой области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Наночастицы </a:t>
            </a:r>
            <a:r>
              <a:rPr lang="ru-RU" sz="2000" b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действуют как радиосенсибилизаторы</a:t>
            </a:r>
            <a:r>
              <a:rPr lang="ru-RU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endParaRPr lang="ru-RU" sz="20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Повышают чувствительность опухолевых клеток к излучению.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Индуцируют дополнительный окислительный стресс.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2CF5BD-3F99-4ABD-B6D5-5731EAA6D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706" y="2923807"/>
            <a:ext cx="4431755" cy="32427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72695D-54A7-4D86-8726-9AE3C32F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706" y="1057451"/>
            <a:ext cx="2367232" cy="18663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46E5B4-33E8-41FB-AD85-0602AC4FA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938" y="1057451"/>
            <a:ext cx="2064523" cy="18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0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4;p5">
            <a:extLst>
              <a:ext uri="{FF2B5EF4-FFF2-40B4-BE49-F238E27FC236}">
                <a16:creationId xmlns:a16="http://schemas.microsoft.com/office/drawing/2014/main" id="{F99B989B-6315-4391-8163-91A99C32C0BF}"/>
              </a:ext>
            </a:extLst>
          </p:cNvPr>
          <p:cNvSpPr txBox="1">
            <a:spLocks/>
          </p:cNvSpPr>
          <p:nvPr/>
        </p:nvSpPr>
        <p:spPr>
          <a:xfrm>
            <a:off x="62144" y="0"/>
            <a:ext cx="9774315" cy="7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edium"/>
              <a:buNone/>
              <a:defRPr sz="6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ru-RU" sz="7400" b="1" dirty="0">
              <a:latin typeface="Roboto"/>
              <a:ea typeface="Roboto"/>
            </a:endParaRPr>
          </a:p>
          <a:p>
            <a:pPr algn="l"/>
            <a:r>
              <a:rPr lang="ru-RU" sz="11200" b="1" dirty="0">
                <a:latin typeface="Roboto"/>
                <a:ea typeface="Roboto"/>
              </a:rPr>
              <a:t>Недостатки существующих материалов для наночастиц в протонной терапии</a:t>
            </a:r>
          </a:p>
          <a:p>
            <a:pPr algn="l"/>
            <a:endParaRPr lang="ru-RU" sz="3200" b="1" dirty="0">
              <a:latin typeface="Roboto"/>
              <a:ea typeface="Roboto"/>
              <a:sym typeface="Roboto"/>
            </a:endParaRP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3D5C53C2-4337-497E-822A-6C135145D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08528"/>
              </p:ext>
            </p:extLst>
          </p:nvPr>
        </p:nvGraphicFramePr>
        <p:xfrm>
          <a:off x="1151255" y="2082799"/>
          <a:ext cx="10052049" cy="4645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8748">
                  <a:extLst>
                    <a:ext uri="{9D8B030D-6E8A-4147-A177-3AD203B41FA5}">
                      <a16:colId xmlns:a16="http://schemas.microsoft.com/office/drawing/2014/main" val="3214689863"/>
                    </a:ext>
                  </a:extLst>
                </a:gridCol>
                <a:gridCol w="946831">
                  <a:extLst>
                    <a:ext uri="{9D8B030D-6E8A-4147-A177-3AD203B41FA5}">
                      <a16:colId xmlns:a16="http://schemas.microsoft.com/office/drawing/2014/main" val="3016474557"/>
                    </a:ext>
                  </a:extLst>
                </a:gridCol>
                <a:gridCol w="2671415">
                  <a:extLst>
                    <a:ext uri="{9D8B030D-6E8A-4147-A177-3AD203B41FA5}">
                      <a16:colId xmlns:a16="http://schemas.microsoft.com/office/drawing/2014/main" val="3805235177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val="864756270"/>
                    </a:ext>
                  </a:extLst>
                </a:gridCol>
                <a:gridCol w="1868728">
                  <a:extLst>
                    <a:ext uri="{9D8B030D-6E8A-4147-A177-3AD203B41FA5}">
                      <a16:colId xmlns:a16="http://schemas.microsoft.com/office/drawing/2014/main" val="2338608461"/>
                    </a:ext>
                  </a:extLst>
                </a:gridCol>
              </a:tblGrid>
              <a:tr h="535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/>
                        <a:t>Материал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/>
                        <a:t>Преимущества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/>
                        <a:t>Недостатки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/>
                        <a:t>Статус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35074"/>
                  </a:ext>
                </a:extLst>
              </a:tr>
              <a:tr h="102766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Золото (</a:t>
                      </a:r>
                      <a:r>
                        <a:rPr lang="en-GB" b="1" dirty="0">
                          <a:effectLst/>
                        </a:rPr>
                        <a:t>Au)</a:t>
                      </a:r>
                      <a:endParaRPr lang="en-GB" dirty="0">
                        <a:effectLst/>
                      </a:endParaRPr>
                    </a:p>
                  </a:txBody>
                  <a:tcPr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79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- Максимальное вторичное излучение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- Наибольшая изученность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- Высокая токсичность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- Дороговизна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- Накопление в ретикуло-эндотелиальной системе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Фаза </a:t>
                      </a:r>
                      <a:r>
                        <a:rPr lang="en-GB" dirty="0">
                          <a:effectLst/>
                        </a:rPr>
                        <a:t>I-II </a:t>
                      </a:r>
                      <a:r>
                        <a:rPr lang="ru-RU">
                          <a:effectLst/>
                        </a:rPr>
                        <a:t>клинических испытаний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48334146"/>
                  </a:ext>
                </a:extLst>
              </a:tr>
              <a:tr h="102766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Гадолиний (</a:t>
                      </a:r>
                      <a:r>
                        <a:rPr lang="en-GB" b="1" dirty="0">
                          <a:effectLst/>
                        </a:rPr>
                        <a:t>Gd)</a:t>
                      </a:r>
                      <a:endParaRPr lang="en-GB" dirty="0">
                        <a:effectLst/>
                      </a:endParaRPr>
                    </a:p>
                  </a:txBody>
                  <a:tcPr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64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- Контрастные свойства для МРТ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- Высокий выход вторичных частиц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- Нейротоксичность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- Риск нефрогенного системного фиброза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Доклинические исследования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661776710"/>
                  </a:ext>
                </a:extLst>
              </a:tr>
              <a:tr h="102766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Титан (</a:t>
                      </a:r>
                      <a:r>
                        <a:rPr lang="en-GB" b="1" dirty="0">
                          <a:effectLst/>
                        </a:rPr>
                        <a:t>TiO₂)</a:t>
                      </a:r>
                      <a:endParaRPr lang="en-GB" dirty="0">
                        <a:effectLst/>
                      </a:endParaRPr>
                    </a:p>
                  </a:txBody>
                  <a:tcPr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22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- Полная биосовместимость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- Низкая стоимость производства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- Слабое взаимодействие с протонными пучками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Доклинические испытания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81589588"/>
                  </a:ext>
                </a:extLst>
              </a:tr>
              <a:tr h="102766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Висмут (</a:t>
                      </a:r>
                      <a:r>
                        <a:rPr lang="en-GB" b="1" dirty="0">
                          <a:effectLst/>
                        </a:rPr>
                        <a:t>Bi)</a:t>
                      </a:r>
                      <a:endParaRPr lang="en-GB" dirty="0">
                        <a:effectLst/>
                      </a:endParaRPr>
                    </a:p>
                  </a:txBody>
                  <a:tcPr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83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- Максимальный атомный номер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- Высокая эффективность радиосенсибилизации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- Выраженная токсичность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- Проблемы с коллоидной стабильностью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Экспериментальные исследования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44871571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0632DCC-952F-4F00-BD31-3D9387BD5EF1}"/>
              </a:ext>
            </a:extLst>
          </p:cNvPr>
          <p:cNvSpPr txBox="1"/>
          <p:nvPr/>
        </p:nvSpPr>
        <p:spPr>
          <a:xfrm>
            <a:off x="447040" y="916718"/>
            <a:ext cx="11460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Ни один из существующих материалов не удовлетворяет всем требованиям идеального радиосенсибилизатора: высокой эффективности, безопасности и технологичности. Это обосновывает необходимость поиска новых решений.</a:t>
            </a:r>
            <a:endParaRPr lang="en-GB" sz="2000" dirty="0">
              <a:solidFill>
                <a:srgbClr val="40404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6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982997-C335-4F16-BA7F-A3243062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862-3840-4BFC-B0D8-B5FD909FD91F}" type="slidenum">
              <a:rPr lang="en-GB" smtClean="0"/>
              <a:t>4</a:t>
            </a:fld>
            <a:endParaRPr lang="en-GB"/>
          </a:p>
        </p:txBody>
      </p:sp>
      <p:sp>
        <p:nvSpPr>
          <p:cNvPr id="5" name="Google Shape;34;p5">
            <a:extLst>
              <a:ext uri="{FF2B5EF4-FFF2-40B4-BE49-F238E27FC236}">
                <a16:creationId xmlns:a16="http://schemas.microsoft.com/office/drawing/2014/main" id="{A855F50A-A155-4138-91D9-BACB20FD0540}"/>
              </a:ext>
            </a:extLst>
          </p:cNvPr>
          <p:cNvSpPr txBox="1">
            <a:spLocks/>
          </p:cNvSpPr>
          <p:nvPr/>
        </p:nvSpPr>
        <p:spPr>
          <a:xfrm>
            <a:off x="0" y="54827"/>
            <a:ext cx="10073263" cy="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edium"/>
              <a:buNone/>
              <a:defRPr sz="6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200" b="1" dirty="0">
                <a:latin typeface="Roboto"/>
                <a:ea typeface="Roboto"/>
              </a:rPr>
              <a:t>Преимущества скандия</a:t>
            </a:r>
            <a:endParaRPr lang="ru-RU" sz="3200" b="1" dirty="0">
              <a:latin typeface="Roboto"/>
              <a:ea typeface="Roboto"/>
              <a:sym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B8AFBA-0E22-4D52-9081-C5758EA4A9FD}"/>
              </a:ext>
            </a:extLst>
          </p:cNvPr>
          <p:cNvSpPr txBox="1"/>
          <p:nvPr/>
        </p:nvSpPr>
        <p:spPr>
          <a:xfrm>
            <a:off x="289433" y="3313083"/>
            <a:ext cx="6442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Физические характеристики радиоизотопов Sc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7F052839-D6A7-4FE2-8B24-80FB8F716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08182"/>
              </p:ext>
            </p:extLst>
          </p:nvPr>
        </p:nvGraphicFramePr>
        <p:xfrm>
          <a:off x="392975" y="3831082"/>
          <a:ext cx="6859853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81">
                  <a:extLst>
                    <a:ext uri="{9D8B030D-6E8A-4147-A177-3AD203B41FA5}">
                      <a16:colId xmlns:a16="http://schemas.microsoft.com/office/drawing/2014/main" val="1702139143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1283647409"/>
                    </a:ext>
                  </a:extLst>
                </a:gridCol>
                <a:gridCol w="1580225">
                  <a:extLst>
                    <a:ext uri="{9D8B030D-6E8A-4147-A177-3AD203B41FA5}">
                      <a16:colId xmlns:a16="http://schemas.microsoft.com/office/drawing/2014/main" val="1893072828"/>
                    </a:ext>
                  </a:extLst>
                </a:gridCol>
                <a:gridCol w="2163566">
                  <a:extLst>
                    <a:ext uri="{9D8B030D-6E8A-4147-A177-3AD203B41FA5}">
                      <a16:colId xmlns:a16="http://schemas.microsoft.com/office/drawing/2014/main" val="272251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</a:rPr>
                        <a:t>Радионуклид</a:t>
                      </a:r>
                    </a:p>
                  </a:txBody>
                  <a:tcPr marR="7620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effectLst/>
                        </a:rPr>
                        <a:t>Период полураспада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</a:rPr>
                        <a:t>Тип распада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effectLst/>
                        </a:rPr>
                        <a:t>Энергия частиц/фотонов (кэВ)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3721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effectLst/>
                        </a:rPr>
                        <a:t>⁴³Sc</a:t>
                      </a:r>
                      <a:endParaRPr lang="en-GB" dirty="0">
                        <a:effectLst/>
                      </a:endParaRPr>
                    </a:p>
                  </a:txBody>
                  <a:tcPr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3.89 ч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effectLst/>
                        </a:rPr>
                        <a:t>β⁺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l-GR">
                          <a:effectLst/>
                        </a:rPr>
                        <a:t>1198, 825 (β⁺)</a:t>
                      </a:r>
                      <a:br>
                        <a:rPr lang="el-GR">
                          <a:effectLst/>
                        </a:rPr>
                      </a:br>
                      <a:r>
                        <a:rPr lang="el-GR">
                          <a:effectLst/>
                        </a:rPr>
                        <a:t>372 (γ)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44107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⁴⁴Sc</a:t>
                      </a:r>
                      <a:endParaRPr lang="en-GB">
                        <a:effectLst/>
                      </a:endParaRPr>
                    </a:p>
                  </a:txBody>
                  <a:tcPr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3.97 ч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effectLst/>
                        </a:rPr>
                        <a:t>β⁺, γ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effectLst/>
                        </a:rPr>
                        <a:t>1475 (β⁺)</a:t>
                      </a:r>
                      <a:br>
                        <a:rPr lang="el-GR" dirty="0">
                          <a:effectLst/>
                        </a:rPr>
                      </a:br>
                      <a:r>
                        <a:rPr lang="el-GR" dirty="0">
                          <a:effectLst/>
                        </a:rPr>
                        <a:t>1157 (γ)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5326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⁴⁶Sc</a:t>
                      </a:r>
                      <a:endParaRPr lang="en-GB">
                        <a:effectLst/>
                      </a:endParaRPr>
                    </a:p>
                  </a:txBody>
                  <a:tcPr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83.79 дн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effectLst/>
                        </a:rPr>
                        <a:t>β⁻, γ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l-GR">
                          <a:effectLst/>
                        </a:rPr>
                        <a:t>357 (β⁻)</a:t>
                      </a:r>
                      <a:br>
                        <a:rPr lang="el-GR">
                          <a:effectLst/>
                        </a:rPr>
                      </a:br>
                      <a:r>
                        <a:rPr lang="el-GR">
                          <a:effectLst/>
                        </a:rPr>
                        <a:t>889, 1121 (γ)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803688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⁴⁷Sc</a:t>
                      </a:r>
                      <a:endParaRPr lang="en-GB">
                        <a:effectLst/>
                      </a:endParaRPr>
                    </a:p>
                  </a:txBody>
                  <a:tcPr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3.35 дн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effectLst/>
                        </a:rPr>
                        <a:t>β⁻, γ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effectLst/>
                        </a:rPr>
                        <a:t>600, 439 (β⁻)</a:t>
                      </a:r>
                      <a:br>
                        <a:rPr lang="el-GR" dirty="0">
                          <a:effectLst/>
                        </a:rPr>
                      </a:br>
                      <a:r>
                        <a:rPr lang="el-GR" dirty="0">
                          <a:effectLst/>
                        </a:rPr>
                        <a:t>153, 1120 (γ)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544846988"/>
                  </a:ext>
                </a:extLst>
              </a:tr>
            </a:tbl>
          </a:graphicData>
        </a:graphic>
      </p:graphicFrame>
      <p:pic>
        <p:nvPicPr>
          <p:cNvPr id="3074" name="Picture 2" descr="Scandium Oxide Nanoparticles / Nanopowder | CAS 12060-08-1 | Sc2O3 |  AMERICAN ELEMENTS ®">
            <a:extLst>
              <a:ext uri="{FF2B5EF4-FFF2-40B4-BE49-F238E27FC236}">
                <a16:creationId xmlns:a16="http://schemas.microsoft.com/office/drawing/2014/main" id="{E3B457B3-71C0-4DB7-88A5-32ED1D13F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33" y="3429000"/>
            <a:ext cx="3611323" cy="28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25D2DC-2599-4ADC-9D8A-565DCBDCF778}"/>
              </a:ext>
            </a:extLst>
          </p:cNvPr>
          <p:cNvSpPr txBox="1"/>
          <p:nvPr/>
        </p:nvSpPr>
        <p:spPr>
          <a:xfrm>
            <a:off x="8054534" y="6321365"/>
            <a:ext cx="3611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Наночастицы оксида скандия</a:t>
            </a:r>
            <a:r>
              <a:rPr lang="en-GB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F44F0-C30B-4CAB-9A6C-830427C6750E}"/>
              </a:ext>
            </a:extLst>
          </p:cNvPr>
          <p:cNvSpPr txBox="1"/>
          <p:nvPr/>
        </p:nvSpPr>
        <p:spPr>
          <a:xfrm>
            <a:off x="289433" y="930384"/>
            <a:ext cx="11352783" cy="2249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отличие от золота или гадолиния, скандий имеет относительно небольшой атомный номер, значительно менее токсичен и лучше выводится из организма. </a:t>
            </a: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ru-RU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облучении скандия протонами образуются позитрон излучающие радионуклиды, которые, в том числе, применяются в ПЭТ. Например, ⁴³Sc и ⁴⁴Sc с периодами полураспада около 4 часов — они усиливают радиационное воздействие за счёт генерации вторичных частиц.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сечения ядерных реакций с протонами.</a:t>
            </a:r>
            <a:endParaRPr lang="en-GB" sz="18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8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;p5">
            <a:extLst>
              <a:ext uri="{FF2B5EF4-FFF2-40B4-BE49-F238E27FC236}">
                <a16:creationId xmlns:a16="http://schemas.microsoft.com/office/drawing/2014/main" id="{898D0C2C-6A1B-4771-A012-8663C4AF9D13}"/>
              </a:ext>
            </a:extLst>
          </p:cNvPr>
          <p:cNvSpPr txBox="1">
            <a:spLocks/>
          </p:cNvSpPr>
          <p:nvPr/>
        </p:nvSpPr>
        <p:spPr>
          <a:xfrm>
            <a:off x="234519" y="1"/>
            <a:ext cx="9379998" cy="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edium"/>
              <a:buNone/>
              <a:defRPr sz="6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600" b="1" dirty="0">
                <a:latin typeface="Roboto"/>
                <a:ea typeface="Roboto"/>
              </a:rPr>
              <a:t>Методы эксперимента</a:t>
            </a:r>
            <a:endParaRPr lang="ru-RU" sz="3600" b="1" dirty="0">
              <a:latin typeface="Roboto"/>
              <a:ea typeface="Roboto"/>
              <a:sym typeface="Roboto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AFF209-65A3-4A3A-BD88-78B78A7DC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08" y="3591518"/>
            <a:ext cx="7938665" cy="2265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57FFC9-1685-4CD8-8667-022448DB6F42}"/>
              </a:ext>
            </a:extLst>
          </p:cNvPr>
          <p:cNvSpPr txBox="1"/>
          <p:nvPr/>
        </p:nvSpPr>
        <p:spPr>
          <a:xfrm>
            <a:off x="1393024" y="3115562"/>
            <a:ext cx="53983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Технические характеристики синхротрона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82A16-FE28-49D6-B308-00F6262C974A}"/>
              </a:ext>
            </a:extLst>
          </p:cNvPr>
          <p:cNvSpPr txBox="1"/>
          <p:nvPr/>
        </p:nvSpPr>
        <p:spPr>
          <a:xfrm>
            <a:off x="367108" y="1648759"/>
            <a:ext cx="1146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Проводилось облучение мишеней скандия-45 в центре коллективного пользования комплекса протонной терапии «Прометеус» (Протвино) на пучке протонов с энергией </a:t>
            </a:r>
            <a:r>
              <a:rPr lang="en-GB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160 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МэВ.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FE4483-093B-4E9B-A1D4-0E0855511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61"/>
          <a:stretch/>
        </p:blipFill>
        <p:spPr>
          <a:xfrm>
            <a:off x="8721649" y="3603356"/>
            <a:ext cx="2957566" cy="2253299"/>
          </a:xfrm>
          <a:prstGeom prst="rect">
            <a:avLst/>
          </a:prstGeom>
        </p:spPr>
      </p:pic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301BF6D6-9CDE-4B60-B26C-FAC7659A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862-3840-4BFC-B0D8-B5FD909FD9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6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;p5">
            <a:extLst>
              <a:ext uri="{FF2B5EF4-FFF2-40B4-BE49-F238E27FC236}">
                <a16:creationId xmlns:a16="http://schemas.microsoft.com/office/drawing/2014/main" id="{7EC94D91-F609-45C7-B67B-888A8D5A7472}"/>
              </a:ext>
            </a:extLst>
          </p:cNvPr>
          <p:cNvSpPr txBox="1">
            <a:spLocks/>
          </p:cNvSpPr>
          <p:nvPr/>
        </p:nvSpPr>
        <p:spPr>
          <a:xfrm>
            <a:off x="234519" y="1"/>
            <a:ext cx="9379998" cy="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edium"/>
              <a:buNone/>
              <a:defRPr sz="6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600" b="1" dirty="0">
                <a:latin typeface="Roboto"/>
                <a:ea typeface="Roboto"/>
              </a:rPr>
              <a:t>Методы эксперимента</a:t>
            </a:r>
            <a:endParaRPr lang="ru-RU" sz="3600" b="1" dirty="0">
              <a:latin typeface="Roboto"/>
              <a:ea typeface="Roboto"/>
              <a:sym typeface="Roboto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E6E9CD9-A112-4CC4-A26C-B0C57E70E110}"/>
              </a:ext>
            </a:extLst>
          </p:cNvPr>
          <p:cNvSpPr txBox="1">
            <a:spLocks/>
          </p:cNvSpPr>
          <p:nvPr/>
        </p:nvSpPr>
        <p:spPr>
          <a:xfrm>
            <a:off x="817738" y="1310720"/>
            <a:ext cx="5485408" cy="487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l"/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Arial"/>
                <a:sym typeface="Arial"/>
              </a:rPr>
              <a:t>Мишень представляла собой металлическую гранулу массой в 1-2 грамма, завернутую в алюминиевую фольгу. Пучок протонов был ускорен до энергии160 МэВ. </a:t>
            </a:r>
          </a:p>
          <a:p>
            <a:pPr algn="l"/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Arial"/>
                <a:sym typeface="Arial"/>
              </a:rPr>
              <a:t>Облучение мишеней проводилось методом активного сканирования узко сфокусированным протонным пучком с гауссовым профилем (σ = 3,5 мм). Поле облучения составило 38х38 мм</a:t>
            </a:r>
            <a:r>
              <a:rPr lang="ru-RU" sz="2000" baseline="30000" dirty="0">
                <a:solidFill>
                  <a:srgbClr val="404040"/>
                </a:solidFill>
                <a:latin typeface="Times New Roman" panose="02020603050405020304" pitchFamily="18" charset="0"/>
                <a:cs typeface="Arial"/>
                <a:sym typeface="Arial"/>
              </a:rPr>
              <a:t>2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Arial"/>
                <a:sym typeface="Arial"/>
              </a:rPr>
              <a:t>, плотность потока протонов на мишени- Фp = 10</a:t>
            </a:r>
            <a:r>
              <a:rPr lang="ru-RU" sz="2000" baseline="30000" dirty="0">
                <a:solidFill>
                  <a:srgbClr val="404040"/>
                </a:solidFill>
                <a:latin typeface="Times New Roman" panose="02020603050405020304" pitchFamily="18" charset="0"/>
                <a:cs typeface="Arial"/>
                <a:sym typeface="Arial"/>
              </a:rPr>
              <a:t>11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Arial"/>
                <a:sym typeface="Arial"/>
              </a:rPr>
              <a:t> p см</a:t>
            </a:r>
            <a:r>
              <a:rPr lang="ru-RU" sz="2000" baseline="30000" dirty="0">
                <a:solidFill>
                  <a:srgbClr val="404040"/>
                </a:solidFill>
                <a:latin typeface="Times New Roman" panose="02020603050405020304" pitchFamily="18" charset="0"/>
                <a:cs typeface="Arial"/>
                <a:sym typeface="Arial"/>
              </a:rPr>
              <a:t>-2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Arial"/>
                <a:sym typeface="Arial"/>
              </a:rPr>
              <a:t>, время облучения– 60 мин. </a:t>
            </a:r>
          </a:p>
          <a:p>
            <a:pPr algn="l"/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Arial"/>
                <a:sym typeface="Arial"/>
              </a:rPr>
              <a:t>Мишень размещалась таким образом, чтобы образец полностью находился в поле пучка протонов.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51D0B0C-3575-44AB-9F32-F0B627F38F86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7052839" y="1201089"/>
            <a:ext cx="3589435" cy="2759351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74DAC766-F341-476D-8588-BF67A351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862-3840-4BFC-B0D8-B5FD909FD91F}" type="slidenum">
              <a:rPr lang="en-GB" smtClean="0"/>
              <a:t>6</a:t>
            </a:fld>
            <a:endParaRPr lang="en-GB"/>
          </a:p>
        </p:txBody>
      </p:sp>
      <p:pic>
        <p:nvPicPr>
          <p:cNvPr id="9" name="object 8">
            <a:extLst>
              <a:ext uri="{FF2B5EF4-FFF2-40B4-BE49-F238E27FC236}">
                <a16:creationId xmlns:a16="http://schemas.microsoft.com/office/drawing/2014/main" id="{C2DED539-CEA5-476D-8A97-6479176898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2914" y="4129054"/>
            <a:ext cx="2269286" cy="20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7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;p5">
            <a:extLst>
              <a:ext uri="{FF2B5EF4-FFF2-40B4-BE49-F238E27FC236}">
                <a16:creationId xmlns:a16="http://schemas.microsoft.com/office/drawing/2014/main" id="{E3F890AD-AB10-4448-AFF6-6E38D3F5070D}"/>
              </a:ext>
            </a:extLst>
          </p:cNvPr>
          <p:cNvSpPr txBox="1">
            <a:spLocks/>
          </p:cNvSpPr>
          <p:nvPr/>
        </p:nvSpPr>
        <p:spPr>
          <a:xfrm>
            <a:off x="234519" y="1"/>
            <a:ext cx="9379998" cy="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edium"/>
              <a:buNone/>
              <a:defRPr sz="6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600" b="1" dirty="0">
                <a:latin typeface="Roboto"/>
                <a:ea typeface="Roboto"/>
              </a:rPr>
              <a:t>Методы эксперимента</a:t>
            </a:r>
            <a:endParaRPr lang="ru-RU" sz="3600" b="1" dirty="0">
              <a:latin typeface="Roboto"/>
              <a:ea typeface="Roboto"/>
              <a:sym typeface="Robot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84B03-DD0A-4E60-B7D4-24603D265B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20" y="1324053"/>
            <a:ext cx="3784959" cy="4509856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FFAA8E8-FE34-478C-8DF9-08DF4D17D963}"/>
              </a:ext>
            </a:extLst>
          </p:cNvPr>
          <p:cNvSpPr txBox="1">
            <a:spLocks/>
          </p:cNvSpPr>
          <p:nvPr/>
        </p:nvSpPr>
        <p:spPr>
          <a:xfrm>
            <a:off x="234519" y="1253331"/>
            <a:ext cx="40820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Arial"/>
              </a:rPr>
              <a:t>После облучения образец пересыпался в чашку Петри диаметром 35 мм и измерялся на полупроводниковом спектрометре Canberra® с  детектором  из  сверхчистого  германия  большого  объема.  Энергетическое разрешение  спектрометра  было  2.1  кэВ  по  гамма-линии  60Co.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59B9F-C7AC-428B-A940-6B77A8448DA1}"/>
              </a:ext>
            </a:extLst>
          </p:cNvPr>
          <p:cNvSpPr txBox="1"/>
          <p:nvPr/>
        </p:nvSpPr>
        <p:spPr>
          <a:xfrm>
            <a:off x="8163646" y="1324053"/>
            <a:ext cx="37849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Для калибровки спектрометра по эффективности в этой геометрии был изготовлен смешанный калибровочный источник геометрии чашки Петри, содержащий активности 60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Co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, 133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Ba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, 137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Cs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, 152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Eu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 и 241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Am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 с насыпной плотностью 1.2 г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Symbol" panose="05050102010706020507" pitchFamily="18" charset="2"/>
              </a:rPr>
              <a:t>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см–2, близкой к насыпной плотности образца кальция. 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1FE71B0-7509-45BE-8756-419178C6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862-3840-4BFC-B0D8-B5FD909FD9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8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;p5">
            <a:extLst>
              <a:ext uri="{FF2B5EF4-FFF2-40B4-BE49-F238E27FC236}">
                <a16:creationId xmlns:a16="http://schemas.microsoft.com/office/drawing/2014/main" id="{6BA45E4B-E4F0-4D1F-8868-3792188E9ED2}"/>
              </a:ext>
            </a:extLst>
          </p:cNvPr>
          <p:cNvSpPr txBox="1">
            <a:spLocks/>
          </p:cNvSpPr>
          <p:nvPr/>
        </p:nvSpPr>
        <p:spPr>
          <a:xfrm>
            <a:off x="234519" y="1"/>
            <a:ext cx="9379998" cy="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edium"/>
              <a:buNone/>
              <a:defRPr sz="6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600" b="1" dirty="0">
                <a:latin typeface="Roboto"/>
                <a:ea typeface="Roboto"/>
              </a:rPr>
              <a:t>Результаты эксперимента</a:t>
            </a:r>
            <a:endParaRPr lang="ru-RU" sz="3600" b="1" dirty="0">
              <a:latin typeface="Roboto"/>
              <a:ea typeface="Roboto"/>
              <a:sym typeface="Roboto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A960DA28-C1D6-4E47-B4BF-53E16501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B862-3840-4BFC-B0D8-B5FD909FD91F}" type="slidenum">
              <a:rPr lang="en-GB" smtClean="0"/>
              <a:t>8</a:t>
            </a:fld>
            <a:endParaRPr lang="en-GB"/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id="{C04D23E0-3476-4CA2-81AE-2DE5DD7DB04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44208" y="1479928"/>
            <a:ext cx="7390410" cy="5241547"/>
          </a:xfrm>
          <a:prstGeom prst="rect">
            <a:avLst/>
          </a:prstGeom>
          <a:ln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16A4E2-6343-4D94-A7D8-AF2808CC5D80}"/>
              </a:ext>
            </a:extLst>
          </p:cNvPr>
          <p:cNvSpPr txBox="1"/>
          <p:nvPr/>
        </p:nvSpPr>
        <p:spPr>
          <a:xfrm>
            <a:off x="1647058" y="957159"/>
            <a:ext cx="88978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</a:rPr>
              <a:t>Гамма-спектр облученной мишени Скандия-45, энергия протонов 160 МэВ.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1381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;p5">
            <a:extLst>
              <a:ext uri="{FF2B5EF4-FFF2-40B4-BE49-F238E27FC236}">
                <a16:creationId xmlns:a16="http://schemas.microsoft.com/office/drawing/2014/main" id="{F9EB426F-3505-4869-BDAE-76B0A8E38944}"/>
              </a:ext>
            </a:extLst>
          </p:cNvPr>
          <p:cNvSpPr txBox="1">
            <a:spLocks/>
          </p:cNvSpPr>
          <p:nvPr/>
        </p:nvSpPr>
        <p:spPr>
          <a:xfrm>
            <a:off x="234519" y="1"/>
            <a:ext cx="9379998" cy="8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edium"/>
              <a:buNone/>
              <a:defRPr sz="6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600" b="1" dirty="0">
                <a:latin typeface="Roboto"/>
                <a:ea typeface="Roboto"/>
              </a:rPr>
              <a:t>Моделирование</a:t>
            </a:r>
            <a:endParaRPr lang="ru-RU" sz="3600" b="1" dirty="0">
              <a:latin typeface="Roboto"/>
              <a:ea typeface="Roboto"/>
              <a:sym typeface="Roboto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8F0393-B437-4A46-83B0-D8CFC2040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67" y="1159047"/>
            <a:ext cx="5546202" cy="46819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CF27AC-27FC-42CD-AA85-86BE4BD219B1}"/>
              </a:ext>
            </a:extLst>
          </p:cNvPr>
          <p:cNvSpPr txBox="1"/>
          <p:nvPr/>
        </p:nvSpPr>
        <p:spPr>
          <a:xfrm>
            <a:off x="6376385" y="5857764"/>
            <a:ext cx="53948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Модель внутриядерного каскада, использующаяся в </a:t>
            </a:r>
            <a:r>
              <a:rPr lang="en-GB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INCL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 </a:t>
            </a:r>
            <a:endParaRPr lang="en-GB" sz="2000" dirty="0">
              <a:solidFill>
                <a:srgbClr val="404040"/>
              </a:solidFill>
              <a:latin typeface="Times New Roman" panose="02020603050405020304" pitchFamily="18" charset="0"/>
              <a:ea typeface="Roboto"/>
              <a:sym typeface="Roboto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8810C6-602C-4BA7-B070-580318700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19" y="1643914"/>
            <a:ext cx="5861481" cy="42138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24FA53-97A0-444E-AA74-654D2F2C6CE7}"/>
              </a:ext>
            </a:extLst>
          </p:cNvPr>
          <p:cNvSpPr txBox="1"/>
          <p:nvPr/>
        </p:nvSpPr>
        <p:spPr>
          <a:xfrm>
            <a:off x="340092" y="5857764"/>
            <a:ext cx="53948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Модели ядерных реакций, реализующиеся в </a:t>
            </a:r>
            <a:r>
              <a:rPr lang="en-GB" sz="2000" dirty="0">
                <a:solidFill>
                  <a:srgbClr val="404040"/>
                </a:solidFill>
                <a:latin typeface="Times New Roman" panose="02020603050405020304" pitchFamily="18" charset="0"/>
                <a:ea typeface="Roboto"/>
                <a:sym typeface="Roboto"/>
              </a:rPr>
              <a:t>Talys 1.96</a:t>
            </a:r>
            <a:endParaRPr lang="en-GB" sz="2000" dirty="0">
              <a:solidFill>
                <a:srgbClr val="404040"/>
              </a:solidFill>
              <a:latin typeface="Times New Roman" panose="02020603050405020304" pitchFamily="18" charset="0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59199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3F3F3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E7ACD5AD-C8B4-4447-933D-FF96DA8A8321}" vid="{D23E69E5-38CF-4464-977C-9626A82986C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980</TotalTime>
  <Words>858</Words>
  <Application>Microsoft Office PowerPoint</Application>
  <PresentationFormat>Широкоэкранный</PresentationFormat>
  <Paragraphs>148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Roboto</vt:lpstr>
      <vt:lpstr>Roboto Medium</vt:lpstr>
      <vt:lpstr>Symbol</vt:lpstr>
      <vt:lpstr>Times New Roman</vt:lpstr>
      <vt:lpstr>Тема1</vt:lpstr>
      <vt:lpstr> ИССЛЕДОВАНИЕ ПРОТОН-ИНДУЦИРОВАННЫХ РЕАКЦИЙ НА СКАНДИИ ПРИ ЭНЕРГИИ ПУЧКА 160 МэВ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дозы от позитрон излучающих радионуклидов при проведении протонной терапии</dc:title>
  <dc:creator>Stepan A</dc:creator>
  <cp:lastModifiedBy>Stepan A</cp:lastModifiedBy>
  <cp:revision>60</cp:revision>
  <dcterms:created xsi:type="dcterms:W3CDTF">2025-05-12T17:15:35Z</dcterms:created>
  <dcterms:modified xsi:type="dcterms:W3CDTF">2025-07-01T17:22:01Z</dcterms:modified>
</cp:coreProperties>
</file>