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94" r:id="rId2"/>
  </p:sldIdLst>
  <p:sldSz cx="30240288" cy="21240750"/>
  <p:notesSz cx="9144000" cy="6858000"/>
  <p:defaultTextStyle>
    <a:defPPr>
      <a:defRPr lang="uz-Cyrl-UZ"/>
    </a:defPPr>
    <a:lvl1pPr algn="l" rtl="0"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1pPr>
    <a:lvl2pPr marL="1470858" algn="l" rtl="0"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2pPr>
    <a:lvl3pPr marL="2941716" algn="l" rtl="0"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3pPr>
    <a:lvl4pPr marL="4412574" algn="l" rtl="0"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4pPr>
    <a:lvl5pPr marL="5883432" algn="l" rtl="0" fontAlgn="base">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5pPr>
    <a:lvl6pPr marL="7354291" algn="l" defTabSz="2941716" rtl="0" eaLnBrk="1" latinLnBrk="0" hangingPunct="1">
      <a:defRPr kern="1200">
        <a:solidFill>
          <a:schemeClr val="tx1"/>
        </a:solidFill>
        <a:latin typeface="Times New Roman" panose="02020603050405020304" pitchFamily="18" charset="0"/>
        <a:ea typeface="+mn-ea"/>
        <a:cs typeface="Arial" panose="020B0604020202020204" pitchFamily="34" charset="0"/>
      </a:defRPr>
    </a:lvl6pPr>
    <a:lvl7pPr marL="8825149" algn="l" defTabSz="2941716" rtl="0" eaLnBrk="1" latinLnBrk="0" hangingPunct="1">
      <a:defRPr kern="1200">
        <a:solidFill>
          <a:schemeClr val="tx1"/>
        </a:solidFill>
        <a:latin typeface="Times New Roman" panose="02020603050405020304" pitchFamily="18" charset="0"/>
        <a:ea typeface="+mn-ea"/>
        <a:cs typeface="Arial" panose="020B0604020202020204" pitchFamily="34" charset="0"/>
      </a:defRPr>
    </a:lvl7pPr>
    <a:lvl8pPr marL="10296007" algn="l" defTabSz="2941716" rtl="0" eaLnBrk="1" latinLnBrk="0" hangingPunct="1">
      <a:defRPr kern="1200">
        <a:solidFill>
          <a:schemeClr val="tx1"/>
        </a:solidFill>
        <a:latin typeface="Times New Roman" panose="02020603050405020304" pitchFamily="18" charset="0"/>
        <a:ea typeface="+mn-ea"/>
        <a:cs typeface="Arial" panose="020B0604020202020204" pitchFamily="34" charset="0"/>
      </a:defRPr>
    </a:lvl8pPr>
    <a:lvl9pPr marL="11766865" algn="l" defTabSz="2941716" rtl="0" eaLnBrk="1" latinLnBrk="0" hangingPunct="1">
      <a:defRPr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6690" userDrawn="1">
          <p15:clr>
            <a:srgbClr val="A4A3A4"/>
          </p15:clr>
        </p15:guide>
        <p15:guide id="2" pos="95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00000"/>
    <a:srgbClr val="000000"/>
    <a:srgbClr val="990000"/>
    <a:srgbClr val="E2FEE9"/>
    <a:srgbClr val="FFFFFF"/>
    <a:srgbClr val="99FF99"/>
    <a:srgbClr val="9FF97F"/>
    <a:srgbClr val="C3F9D1"/>
    <a:srgbClr val="B7EC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Средний стиль 3 — акцент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339" autoAdjust="0"/>
    <p:restoredTop sz="94533" autoAdjust="0"/>
  </p:normalViewPr>
  <p:slideViewPr>
    <p:cSldViewPr>
      <p:cViewPr>
        <p:scale>
          <a:sx n="40" d="100"/>
          <a:sy n="40" d="100"/>
        </p:scale>
        <p:origin x="-264" y="300"/>
      </p:cViewPr>
      <p:guideLst>
        <p:guide orient="horz" pos="6690"/>
        <p:guide pos="9525"/>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cs typeface="Arial" charset="0"/>
              </a:defRPr>
            </a:lvl1pPr>
          </a:lstStyle>
          <a:p>
            <a:pPr>
              <a:defRPr/>
            </a:pPr>
            <a:endParaRPr lang="ru-RU"/>
          </a:p>
        </p:txBody>
      </p:sp>
      <p:sp>
        <p:nvSpPr>
          <p:cNvPr id="3" name="Дата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cs typeface="Arial" charset="0"/>
              </a:defRPr>
            </a:lvl1pPr>
          </a:lstStyle>
          <a:p>
            <a:pPr>
              <a:defRPr/>
            </a:pPr>
            <a:fld id="{12284F7A-8D15-4925-B98D-F391D3C37D83}" type="datetimeFigureOut">
              <a:rPr lang="ru-RU"/>
              <a:pPr>
                <a:defRPr/>
              </a:pPr>
              <a:t>30.06.2025</a:t>
            </a:fld>
            <a:endParaRPr lang="ru-RU"/>
          </a:p>
        </p:txBody>
      </p:sp>
      <p:sp>
        <p:nvSpPr>
          <p:cNvPr id="4" name="Образ слайда 3"/>
          <p:cNvSpPr>
            <a:spLocks noGrp="1" noRot="1" noChangeAspect="1"/>
          </p:cNvSpPr>
          <p:nvPr>
            <p:ph type="sldImg" idx="2"/>
          </p:nvPr>
        </p:nvSpPr>
        <p:spPr>
          <a:xfrm>
            <a:off x="2741613" y="514350"/>
            <a:ext cx="3660775" cy="257175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cs typeface="Arial" charset="0"/>
              </a:defRPr>
            </a:lvl1pPr>
          </a:lstStyle>
          <a:p>
            <a:pPr>
              <a:defRPr/>
            </a:pPr>
            <a:endParaRPr lang="ru-RU"/>
          </a:p>
        </p:txBody>
      </p:sp>
      <p:sp>
        <p:nvSpPr>
          <p:cNvPr id="7" name="Номер слайда 6"/>
          <p:cNvSpPr>
            <a:spLocks noGrp="1"/>
          </p:cNvSpPr>
          <p:nvPr>
            <p:ph type="sldNum" sz="quarter" idx="5"/>
          </p:nvPr>
        </p:nvSpPr>
        <p:spPr>
          <a:xfrm>
            <a:off x="5179484" y="6513910"/>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1523241-7997-4058-AD35-4912A6AA0125}" type="slidenum">
              <a:rPr lang="ru-RU" altLang="ru-RU"/>
              <a:pPr/>
              <a:t>‹#›</a:t>
            </a:fld>
            <a:endParaRPr lang="ru-RU" altLang="ru-RU"/>
          </a:p>
        </p:txBody>
      </p:sp>
    </p:spTree>
    <p:extLst>
      <p:ext uri="{BB962C8B-B14F-4D97-AF65-F5344CB8AC3E}">
        <p14:creationId xmlns:p14="http://schemas.microsoft.com/office/powerpoint/2010/main" val="9258889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3861" kern="1200">
        <a:solidFill>
          <a:schemeClr val="tx1"/>
        </a:solidFill>
        <a:latin typeface="+mn-lt"/>
        <a:ea typeface="+mn-ea"/>
        <a:cs typeface="+mn-cs"/>
      </a:defRPr>
    </a:lvl1pPr>
    <a:lvl2pPr marL="1470858" algn="l" rtl="0" eaLnBrk="0" fontAlgn="base" hangingPunct="0">
      <a:spcBef>
        <a:spcPct val="30000"/>
      </a:spcBef>
      <a:spcAft>
        <a:spcPct val="0"/>
      </a:spcAft>
      <a:defRPr sz="3861" kern="1200">
        <a:solidFill>
          <a:schemeClr val="tx1"/>
        </a:solidFill>
        <a:latin typeface="+mn-lt"/>
        <a:ea typeface="+mn-ea"/>
        <a:cs typeface="+mn-cs"/>
      </a:defRPr>
    </a:lvl2pPr>
    <a:lvl3pPr marL="2941716" algn="l" rtl="0" eaLnBrk="0" fontAlgn="base" hangingPunct="0">
      <a:spcBef>
        <a:spcPct val="30000"/>
      </a:spcBef>
      <a:spcAft>
        <a:spcPct val="0"/>
      </a:spcAft>
      <a:defRPr sz="3861" kern="1200">
        <a:solidFill>
          <a:schemeClr val="tx1"/>
        </a:solidFill>
        <a:latin typeface="+mn-lt"/>
        <a:ea typeface="+mn-ea"/>
        <a:cs typeface="+mn-cs"/>
      </a:defRPr>
    </a:lvl3pPr>
    <a:lvl4pPr marL="4412574" algn="l" rtl="0" eaLnBrk="0" fontAlgn="base" hangingPunct="0">
      <a:spcBef>
        <a:spcPct val="30000"/>
      </a:spcBef>
      <a:spcAft>
        <a:spcPct val="0"/>
      </a:spcAft>
      <a:defRPr sz="3861" kern="1200">
        <a:solidFill>
          <a:schemeClr val="tx1"/>
        </a:solidFill>
        <a:latin typeface="+mn-lt"/>
        <a:ea typeface="+mn-ea"/>
        <a:cs typeface="+mn-cs"/>
      </a:defRPr>
    </a:lvl4pPr>
    <a:lvl5pPr marL="5883432" algn="l" rtl="0" eaLnBrk="0" fontAlgn="base" hangingPunct="0">
      <a:spcBef>
        <a:spcPct val="30000"/>
      </a:spcBef>
      <a:spcAft>
        <a:spcPct val="0"/>
      </a:spcAft>
      <a:defRPr sz="3861" kern="1200">
        <a:solidFill>
          <a:schemeClr val="tx1"/>
        </a:solidFill>
        <a:latin typeface="+mn-lt"/>
        <a:ea typeface="+mn-ea"/>
        <a:cs typeface="+mn-cs"/>
      </a:defRPr>
    </a:lvl5pPr>
    <a:lvl6pPr marL="7354291" algn="l" defTabSz="2941716" rtl="0" eaLnBrk="1" latinLnBrk="0" hangingPunct="1">
      <a:defRPr sz="3861" kern="1200">
        <a:solidFill>
          <a:schemeClr val="tx1"/>
        </a:solidFill>
        <a:latin typeface="+mn-lt"/>
        <a:ea typeface="+mn-ea"/>
        <a:cs typeface="+mn-cs"/>
      </a:defRPr>
    </a:lvl6pPr>
    <a:lvl7pPr marL="8825149" algn="l" defTabSz="2941716" rtl="0" eaLnBrk="1" latinLnBrk="0" hangingPunct="1">
      <a:defRPr sz="3861" kern="1200">
        <a:solidFill>
          <a:schemeClr val="tx1"/>
        </a:solidFill>
        <a:latin typeface="+mn-lt"/>
        <a:ea typeface="+mn-ea"/>
        <a:cs typeface="+mn-cs"/>
      </a:defRPr>
    </a:lvl7pPr>
    <a:lvl8pPr marL="10296007" algn="l" defTabSz="2941716" rtl="0" eaLnBrk="1" latinLnBrk="0" hangingPunct="1">
      <a:defRPr sz="3861" kern="1200">
        <a:solidFill>
          <a:schemeClr val="tx1"/>
        </a:solidFill>
        <a:latin typeface="+mn-lt"/>
        <a:ea typeface="+mn-ea"/>
        <a:cs typeface="+mn-cs"/>
      </a:defRPr>
    </a:lvl8pPr>
    <a:lvl9pPr marL="11766865" algn="l" defTabSz="2941716" rtl="0" eaLnBrk="1" latinLnBrk="0" hangingPunct="1">
      <a:defRPr sz="386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F1523241-7997-4058-AD35-4912A6AA0125}" type="slidenum">
              <a:rPr lang="ru-RU" altLang="ru-RU" smtClean="0"/>
              <a:pPr/>
              <a:t>1</a:t>
            </a:fld>
            <a:endParaRPr lang="ru-RU" altLang="ru-RU"/>
          </a:p>
        </p:txBody>
      </p:sp>
    </p:spTree>
    <p:extLst>
      <p:ext uri="{BB962C8B-B14F-4D97-AF65-F5344CB8AC3E}">
        <p14:creationId xmlns:p14="http://schemas.microsoft.com/office/powerpoint/2010/main" val="3151017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68021" y="6598402"/>
            <a:ext cx="25704246" cy="4552994"/>
          </a:xfrm>
        </p:spPr>
        <p:txBody>
          <a:bodyPr/>
          <a:lstStyle/>
          <a:p>
            <a:r>
              <a:rPr lang="ru-RU"/>
              <a:t>Образец заголовка</a:t>
            </a:r>
            <a:endParaRPr lang="uz-Cyrl-UZ"/>
          </a:p>
        </p:txBody>
      </p:sp>
      <p:sp>
        <p:nvSpPr>
          <p:cNvPr id="3" name="Подзаголовок 2"/>
          <p:cNvSpPr>
            <a:spLocks noGrp="1"/>
          </p:cNvSpPr>
          <p:nvPr>
            <p:ph type="subTitle" idx="1"/>
          </p:nvPr>
        </p:nvSpPr>
        <p:spPr>
          <a:xfrm>
            <a:off x="4536044" y="12036425"/>
            <a:ext cx="21168202" cy="5428192"/>
          </a:xfrm>
        </p:spPr>
        <p:txBody>
          <a:bodyPr/>
          <a:lstStyle>
            <a:lvl1pPr marL="0" indent="0" algn="ctr">
              <a:buNone/>
              <a:defRPr>
                <a:solidFill>
                  <a:schemeClr val="tx1">
                    <a:tint val="75000"/>
                  </a:schemeClr>
                </a:solidFill>
              </a:defRPr>
            </a:lvl1pPr>
            <a:lvl2pPr marL="1512012" indent="0" algn="ctr">
              <a:buNone/>
              <a:defRPr>
                <a:solidFill>
                  <a:schemeClr val="tx1">
                    <a:tint val="75000"/>
                  </a:schemeClr>
                </a:solidFill>
              </a:defRPr>
            </a:lvl2pPr>
            <a:lvl3pPr marL="3024024" indent="0" algn="ctr">
              <a:buNone/>
              <a:defRPr>
                <a:solidFill>
                  <a:schemeClr val="tx1">
                    <a:tint val="75000"/>
                  </a:schemeClr>
                </a:solidFill>
              </a:defRPr>
            </a:lvl3pPr>
            <a:lvl4pPr marL="4536036" indent="0" algn="ctr">
              <a:buNone/>
              <a:defRPr>
                <a:solidFill>
                  <a:schemeClr val="tx1">
                    <a:tint val="75000"/>
                  </a:schemeClr>
                </a:solidFill>
              </a:defRPr>
            </a:lvl4pPr>
            <a:lvl5pPr marL="6048048" indent="0" algn="ctr">
              <a:buNone/>
              <a:defRPr>
                <a:solidFill>
                  <a:schemeClr val="tx1">
                    <a:tint val="75000"/>
                  </a:schemeClr>
                </a:solidFill>
              </a:defRPr>
            </a:lvl5pPr>
            <a:lvl6pPr marL="7560059" indent="0" algn="ctr">
              <a:buNone/>
              <a:defRPr>
                <a:solidFill>
                  <a:schemeClr val="tx1">
                    <a:tint val="75000"/>
                  </a:schemeClr>
                </a:solidFill>
              </a:defRPr>
            </a:lvl6pPr>
            <a:lvl7pPr marL="9072071" indent="0" algn="ctr">
              <a:buNone/>
              <a:defRPr>
                <a:solidFill>
                  <a:schemeClr val="tx1">
                    <a:tint val="75000"/>
                  </a:schemeClr>
                </a:solidFill>
              </a:defRPr>
            </a:lvl7pPr>
            <a:lvl8pPr marL="10584083" indent="0" algn="ctr">
              <a:buNone/>
              <a:defRPr>
                <a:solidFill>
                  <a:schemeClr val="tx1">
                    <a:tint val="75000"/>
                  </a:schemeClr>
                </a:solidFill>
              </a:defRPr>
            </a:lvl8pPr>
            <a:lvl9pPr marL="12096095" indent="0" algn="ctr">
              <a:buNone/>
              <a:defRPr>
                <a:solidFill>
                  <a:schemeClr val="tx1">
                    <a:tint val="75000"/>
                  </a:schemeClr>
                </a:solidFill>
              </a:defRPr>
            </a:lvl9pPr>
          </a:lstStyle>
          <a:p>
            <a:r>
              <a:rPr lang="ru-RU"/>
              <a:t>Образец подзаголовка</a:t>
            </a:r>
            <a:endParaRPr lang="uz-Cyrl-UZ"/>
          </a:p>
        </p:txBody>
      </p:sp>
      <p:sp>
        <p:nvSpPr>
          <p:cNvPr id="4" name="Дата 3"/>
          <p:cNvSpPr>
            <a:spLocks noGrp="1"/>
          </p:cNvSpPr>
          <p:nvPr>
            <p:ph type="dt" sz="half" idx="10"/>
          </p:nvPr>
        </p:nvSpPr>
        <p:spPr/>
        <p:txBody>
          <a:bodyPr/>
          <a:lstStyle>
            <a:lvl1pPr>
              <a:defRPr/>
            </a:lvl1pPr>
          </a:lstStyle>
          <a:p>
            <a:pPr>
              <a:defRPr/>
            </a:pPr>
            <a:fld id="{0630763A-B94E-4D08-A2FC-FEBB0BE47931}" type="datetime1">
              <a:rPr lang="uz-Cyrl-UZ"/>
              <a:pPr>
                <a:defRPr/>
              </a:pPr>
              <a:t>30.06.2025</a:t>
            </a:fld>
            <a:endParaRPr lang="uz-Cyrl-UZ"/>
          </a:p>
        </p:txBody>
      </p:sp>
      <p:sp>
        <p:nvSpPr>
          <p:cNvPr id="5" name="Нижний колонтитул 4"/>
          <p:cNvSpPr>
            <a:spLocks noGrp="1"/>
          </p:cNvSpPr>
          <p:nvPr>
            <p:ph type="ftr" sz="quarter" idx="11"/>
          </p:nvPr>
        </p:nvSpPr>
        <p:spPr/>
        <p:txBody>
          <a:bodyPr/>
          <a:lstStyle>
            <a:lvl1pPr>
              <a:defRPr/>
            </a:lvl1pPr>
          </a:lstStyle>
          <a:p>
            <a:pPr>
              <a:defRPr/>
            </a:pPr>
            <a:endParaRPr lang="uz-Cyrl-UZ"/>
          </a:p>
        </p:txBody>
      </p:sp>
      <p:sp>
        <p:nvSpPr>
          <p:cNvPr id="6" name="Номер слайда 5"/>
          <p:cNvSpPr>
            <a:spLocks noGrp="1"/>
          </p:cNvSpPr>
          <p:nvPr>
            <p:ph type="sldNum" sz="quarter" idx="12"/>
          </p:nvPr>
        </p:nvSpPr>
        <p:spPr/>
        <p:txBody>
          <a:bodyPr/>
          <a:lstStyle>
            <a:lvl1pPr>
              <a:defRPr/>
            </a:lvl1pPr>
          </a:lstStyle>
          <a:p>
            <a:fld id="{D4B3709D-BFB3-44AF-85CF-2BC377EE0479}" type="slidenum">
              <a:rPr lang="uz-Cyrl-UZ" altLang="ru-RU"/>
              <a:pPr/>
              <a:t>‹#›</a:t>
            </a:fld>
            <a:endParaRPr lang="uz-Cyrl-UZ" altLang="ru-RU"/>
          </a:p>
        </p:txBody>
      </p:sp>
    </p:spTree>
    <p:extLst>
      <p:ext uri="{BB962C8B-B14F-4D97-AF65-F5344CB8AC3E}">
        <p14:creationId xmlns:p14="http://schemas.microsoft.com/office/powerpoint/2010/main" val="3666652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z-Cyrl-UZ"/>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z-Cyrl-UZ"/>
          </a:p>
        </p:txBody>
      </p:sp>
      <p:sp>
        <p:nvSpPr>
          <p:cNvPr id="4" name="Дата 3"/>
          <p:cNvSpPr>
            <a:spLocks noGrp="1"/>
          </p:cNvSpPr>
          <p:nvPr>
            <p:ph type="dt" sz="half" idx="10"/>
          </p:nvPr>
        </p:nvSpPr>
        <p:spPr/>
        <p:txBody>
          <a:bodyPr/>
          <a:lstStyle>
            <a:lvl1pPr>
              <a:defRPr/>
            </a:lvl1pPr>
          </a:lstStyle>
          <a:p>
            <a:pPr>
              <a:defRPr/>
            </a:pPr>
            <a:fld id="{E3FB6510-AE40-4A3A-ABE1-8C49B29B085D}" type="datetime1">
              <a:rPr lang="uz-Cyrl-UZ"/>
              <a:pPr>
                <a:defRPr/>
              </a:pPr>
              <a:t>30.06.2025</a:t>
            </a:fld>
            <a:endParaRPr lang="uz-Cyrl-UZ"/>
          </a:p>
        </p:txBody>
      </p:sp>
      <p:sp>
        <p:nvSpPr>
          <p:cNvPr id="5" name="Нижний колонтитул 4"/>
          <p:cNvSpPr>
            <a:spLocks noGrp="1"/>
          </p:cNvSpPr>
          <p:nvPr>
            <p:ph type="ftr" sz="quarter" idx="11"/>
          </p:nvPr>
        </p:nvSpPr>
        <p:spPr/>
        <p:txBody>
          <a:bodyPr/>
          <a:lstStyle>
            <a:lvl1pPr>
              <a:defRPr/>
            </a:lvl1pPr>
          </a:lstStyle>
          <a:p>
            <a:pPr>
              <a:defRPr/>
            </a:pPr>
            <a:endParaRPr lang="uz-Cyrl-UZ"/>
          </a:p>
        </p:txBody>
      </p:sp>
      <p:sp>
        <p:nvSpPr>
          <p:cNvPr id="6" name="Номер слайда 5"/>
          <p:cNvSpPr>
            <a:spLocks noGrp="1"/>
          </p:cNvSpPr>
          <p:nvPr>
            <p:ph type="sldNum" sz="quarter" idx="12"/>
          </p:nvPr>
        </p:nvSpPr>
        <p:spPr/>
        <p:txBody>
          <a:bodyPr/>
          <a:lstStyle>
            <a:lvl1pPr>
              <a:defRPr/>
            </a:lvl1pPr>
          </a:lstStyle>
          <a:p>
            <a:fld id="{CDCB812B-FB55-4786-9C90-0D542B9A5B8C}" type="slidenum">
              <a:rPr lang="uz-Cyrl-UZ" altLang="ru-RU"/>
              <a:pPr/>
              <a:t>‹#›</a:t>
            </a:fld>
            <a:endParaRPr lang="uz-Cyrl-UZ" altLang="ru-RU"/>
          </a:p>
        </p:txBody>
      </p:sp>
    </p:spTree>
    <p:extLst>
      <p:ext uri="{BB962C8B-B14F-4D97-AF65-F5344CB8AC3E}">
        <p14:creationId xmlns:p14="http://schemas.microsoft.com/office/powerpoint/2010/main" val="509351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21924210" y="850617"/>
            <a:ext cx="6804065" cy="18123473"/>
          </a:xfrm>
        </p:spPr>
        <p:txBody>
          <a:bodyPr vert="eaVert"/>
          <a:lstStyle/>
          <a:p>
            <a:r>
              <a:rPr lang="ru-RU"/>
              <a:t>Образец заголовка</a:t>
            </a:r>
            <a:endParaRPr lang="uz-Cyrl-UZ"/>
          </a:p>
        </p:txBody>
      </p:sp>
      <p:sp>
        <p:nvSpPr>
          <p:cNvPr id="3" name="Вертикальный текст 2"/>
          <p:cNvSpPr>
            <a:spLocks noGrp="1"/>
          </p:cNvSpPr>
          <p:nvPr>
            <p:ph type="body" orient="vert" idx="1"/>
          </p:nvPr>
        </p:nvSpPr>
        <p:spPr>
          <a:xfrm>
            <a:off x="1512014" y="850617"/>
            <a:ext cx="19908190" cy="18123473"/>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z-Cyrl-UZ"/>
          </a:p>
        </p:txBody>
      </p:sp>
      <p:sp>
        <p:nvSpPr>
          <p:cNvPr id="4" name="Дата 3"/>
          <p:cNvSpPr>
            <a:spLocks noGrp="1"/>
          </p:cNvSpPr>
          <p:nvPr>
            <p:ph type="dt" sz="half" idx="10"/>
          </p:nvPr>
        </p:nvSpPr>
        <p:spPr/>
        <p:txBody>
          <a:bodyPr/>
          <a:lstStyle>
            <a:lvl1pPr>
              <a:defRPr/>
            </a:lvl1pPr>
          </a:lstStyle>
          <a:p>
            <a:pPr>
              <a:defRPr/>
            </a:pPr>
            <a:fld id="{33A7FB3B-F727-43F2-A660-6E648694C58A}" type="datetime1">
              <a:rPr lang="uz-Cyrl-UZ"/>
              <a:pPr>
                <a:defRPr/>
              </a:pPr>
              <a:t>30.06.2025</a:t>
            </a:fld>
            <a:endParaRPr lang="uz-Cyrl-UZ"/>
          </a:p>
        </p:txBody>
      </p:sp>
      <p:sp>
        <p:nvSpPr>
          <p:cNvPr id="5" name="Нижний колонтитул 4"/>
          <p:cNvSpPr>
            <a:spLocks noGrp="1"/>
          </p:cNvSpPr>
          <p:nvPr>
            <p:ph type="ftr" sz="quarter" idx="11"/>
          </p:nvPr>
        </p:nvSpPr>
        <p:spPr/>
        <p:txBody>
          <a:bodyPr/>
          <a:lstStyle>
            <a:lvl1pPr>
              <a:defRPr/>
            </a:lvl1pPr>
          </a:lstStyle>
          <a:p>
            <a:pPr>
              <a:defRPr/>
            </a:pPr>
            <a:endParaRPr lang="uz-Cyrl-UZ"/>
          </a:p>
        </p:txBody>
      </p:sp>
      <p:sp>
        <p:nvSpPr>
          <p:cNvPr id="6" name="Номер слайда 5"/>
          <p:cNvSpPr>
            <a:spLocks noGrp="1"/>
          </p:cNvSpPr>
          <p:nvPr>
            <p:ph type="sldNum" sz="quarter" idx="12"/>
          </p:nvPr>
        </p:nvSpPr>
        <p:spPr/>
        <p:txBody>
          <a:bodyPr/>
          <a:lstStyle>
            <a:lvl1pPr>
              <a:defRPr/>
            </a:lvl1pPr>
          </a:lstStyle>
          <a:p>
            <a:fld id="{C17BB15B-A267-4EB9-A997-E7F1DD39B5B8}" type="slidenum">
              <a:rPr lang="uz-Cyrl-UZ" altLang="ru-RU"/>
              <a:pPr/>
              <a:t>‹#›</a:t>
            </a:fld>
            <a:endParaRPr lang="uz-Cyrl-UZ" altLang="ru-RU"/>
          </a:p>
        </p:txBody>
      </p:sp>
    </p:spTree>
    <p:extLst>
      <p:ext uri="{BB962C8B-B14F-4D97-AF65-F5344CB8AC3E}">
        <p14:creationId xmlns:p14="http://schemas.microsoft.com/office/powerpoint/2010/main" val="4013247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1512016" y="850617"/>
            <a:ext cx="27216259" cy="181234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z-Cyrl-UZ"/>
          </a:p>
        </p:txBody>
      </p:sp>
      <p:sp>
        <p:nvSpPr>
          <p:cNvPr id="3" name="Дата 3"/>
          <p:cNvSpPr>
            <a:spLocks noGrp="1"/>
          </p:cNvSpPr>
          <p:nvPr>
            <p:ph type="dt" sz="half" idx="10"/>
          </p:nvPr>
        </p:nvSpPr>
        <p:spPr/>
        <p:txBody>
          <a:bodyPr/>
          <a:lstStyle>
            <a:lvl1pPr>
              <a:defRPr/>
            </a:lvl1pPr>
          </a:lstStyle>
          <a:p>
            <a:pPr>
              <a:defRPr/>
            </a:pPr>
            <a:fld id="{93AC9FAC-E983-4A6A-9BBF-AF5AE3FB08E8}" type="datetime1">
              <a:rPr lang="uz-Cyrl-UZ"/>
              <a:pPr>
                <a:defRPr/>
              </a:pPr>
              <a:t>30.06.2025</a:t>
            </a:fld>
            <a:endParaRPr lang="uz-Cyrl-UZ"/>
          </a:p>
        </p:txBody>
      </p:sp>
      <p:sp>
        <p:nvSpPr>
          <p:cNvPr id="4" name="Нижний колонтитул 4"/>
          <p:cNvSpPr>
            <a:spLocks noGrp="1"/>
          </p:cNvSpPr>
          <p:nvPr>
            <p:ph type="ftr" sz="quarter" idx="11"/>
          </p:nvPr>
        </p:nvSpPr>
        <p:spPr/>
        <p:txBody>
          <a:bodyPr/>
          <a:lstStyle>
            <a:lvl1pPr>
              <a:defRPr/>
            </a:lvl1pPr>
          </a:lstStyle>
          <a:p>
            <a:pPr>
              <a:defRPr/>
            </a:pPr>
            <a:endParaRPr lang="uz-Cyrl-UZ"/>
          </a:p>
        </p:txBody>
      </p:sp>
      <p:sp>
        <p:nvSpPr>
          <p:cNvPr id="5" name="Номер слайда 5"/>
          <p:cNvSpPr>
            <a:spLocks noGrp="1"/>
          </p:cNvSpPr>
          <p:nvPr>
            <p:ph type="sldNum" sz="quarter" idx="12"/>
          </p:nvPr>
        </p:nvSpPr>
        <p:spPr/>
        <p:txBody>
          <a:bodyPr/>
          <a:lstStyle>
            <a:lvl1pPr>
              <a:defRPr/>
            </a:lvl1pPr>
          </a:lstStyle>
          <a:p>
            <a:fld id="{3A111400-A279-44B9-B183-CDBFEACF04BD}" type="slidenum">
              <a:rPr lang="uz-Cyrl-UZ" altLang="ru-RU"/>
              <a:pPr/>
              <a:t>‹#›</a:t>
            </a:fld>
            <a:endParaRPr lang="uz-Cyrl-UZ" altLang="ru-RU"/>
          </a:p>
        </p:txBody>
      </p:sp>
    </p:spTree>
    <p:extLst>
      <p:ext uri="{BB962C8B-B14F-4D97-AF65-F5344CB8AC3E}">
        <p14:creationId xmlns:p14="http://schemas.microsoft.com/office/powerpoint/2010/main" val="3827279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z-Cyrl-UZ"/>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z-Cyrl-UZ"/>
          </a:p>
        </p:txBody>
      </p:sp>
      <p:sp>
        <p:nvSpPr>
          <p:cNvPr id="4" name="Дата 3"/>
          <p:cNvSpPr>
            <a:spLocks noGrp="1"/>
          </p:cNvSpPr>
          <p:nvPr>
            <p:ph type="dt" sz="half" idx="10"/>
          </p:nvPr>
        </p:nvSpPr>
        <p:spPr/>
        <p:txBody>
          <a:bodyPr/>
          <a:lstStyle>
            <a:lvl1pPr>
              <a:defRPr/>
            </a:lvl1pPr>
          </a:lstStyle>
          <a:p>
            <a:pPr>
              <a:defRPr/>
            </a:pPr>
            <a:fld id="{28126779-4977-4B37-B1B2-0F695733C80F}" type="datetime1">
              <a:rPr lang="uz-Cyrl-UZ"/>
              <a:pPr>
                <a:defRPr/>
              </a:pPr>
              <a:t>30.06.2025</a:t>
            </a:fld>
            <a:endParaRPr lang="uz-Cyrl-UZ"/>
          </a:p>
        </p:txBody>
      </p:sp>
      <p:sp>
        <p:nvSpPr>
          <p:cNvPr id="5" name="Нижний колонтитул 4"/>
          <p:cNvSpPr>
            <a:spLocks noGrp="1"/>
          </p:cNvSpPr>
          <p:nvPr>
            <p:ph type="ftr" sz="quarter" idx="11"/>
          </p:nvPr>
        </p:nvSpPr>
        <p:spPr/>
        <p:txBody>
          <a:bodyPr/>
          <a:lstStyle>
            <a:lvl1pPr>
              <a:defRPr/>
            </a:lvl1pPr>
          </a:lstStyle>
          <a:p>
            <a:pPr>
              <a:defRPr/>
            </a:pPr>
            <a:endParaRPr lang="uz-Cyrl-UZ"/>
          </a:p>
        </p:txBody>
      </p:sp>
      <p:sp>
        <p:nvSpPr>
          <p:cNvPr id="6" name="Номер слайда 5"/>
          <p:cNvSpPr>
            <a:spLocks noGrp="1"/>
          </p:cNvSpPr>
          <p:nvPr>
            <p:ph type="sldNum" sz="quarter" idx="12"/>
          </p:nvPr>
        </p:nvSpPr>
        <p:spPr/>
        <p:txBody>
          <a:bodyPr/>
          <a:lstStyle>
            <a:lvl1pPr>
              <a:defRPr/>
            </a:lvl1pPr>
          </a:lstStyle>
          <a:p>
            <a:fld id="{DC89BC7A-571A-4B31-8490-8D3A21E2A29D}" type="slidenum">
              <a:rPr lang="uz-Cyrl-UZ" altLang="ru-RU"/>
              <a:pPr/>
              <a:t>‹#›</a:t>
            </a:fld>
            <a:endParaRPr lang="uz-Cyrl-UZ" altLang="ru-RU"/>
          </a:p>
        </p:txBody>
      </p:sp>
    </p:spTree>
    <p:extLst>
      <p:ext uri="{BB962C8B-B14F-4D97-AF65-F5344CB8AC3E}">
        <p14:creationId xmlns:p14="http://schemas.microsoft.com/office/powerpoint/2010/main" val="84091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8774" y="13649150"/>
            <a:ext cx="25704246" cy="4218649"/>
          </a:xfrm>
        </p:spPr>
        <p:txBody>
          <a:bodyPr anchor="t"/>
          <a:lstStyle>
            <a:lvl1pPr algn="l">
              <a:defRPr sz="13229" b="1" cap="all"/>
            </a:lvl1pPr>
          </a:lstStyle>
          <a:p>
            <a:r>
              <a:rPr lang="ru-RU"/>
              <a:t>Образец заголовка</a:t>
            </a:r>
            <a:endParaRPr lang="uz-Cyrl-UZ"/>
          </a:p>
        </p:txBody>
      </p:sp>
      <p:sp>
        <p:nvSpPr>
          <p:cNvPr id="3" name="Текст 2"/>
          <p:cNvSpPr>
            <a:spLocks noGrp="1"/>
          </p:cNvSpPr>
          <p:nvPr>
            <p:ph type="body" idx="1"/>
          </p:nvPr>
        </p:nvSpPr>
        <p:spPr>
          <a:xfrm>
            <a:off x="2388774" y="9002737"/>
            <a:ext cx="25704246" cy="4646413"/>
          </a:xfrm>
        </p:spPr>
        <p:txBody>
          <a:bodyPr anchor="b"/>
          <a:lstStyle>
            <a:lvl1pPr marL="0" indent="0">
              <a:buNone/>
              <a:defRPr sz="6615">
                <a:solidFill>
                  <a:schemeClr val="tx1">
                    <a:tint val="75000"/>
                  </a:schemeClr>
                </a:solidFill>
              </a:defRPr>
            </a:lvl1pPr>
            <a:lvl2pPr marL="1512012" indent="0">
              <a:buNone/>
              <a:defRPr sz="5952">
                <a:solidFill>
                  <a:schemeClr val="tx1">
                    <a:tint val="75000"/>
                  </a:schemeClr>
                </a:solidFill>
              </a:defRPr>
            </a:lvl2pPr>
            <a:lvl3pPr marL="3024024" indent="0">
              <a:buNone/>
              <a:defRPr sz="5292">
                <a:solidFill>
                  <a:schemeClr val="tx1">
                    <a:tint val="75000"/>
                  </a:schemeClr>
                </a:solidFill>
              </a:defRPr>
            </a:lvl3pPr>
            <a:lvl4pPr marL="4536036" indent="0">
              <a:buNone/>
              <a:defRPr sz="4630">
                <a:solidFill>
                  <a:schemeClr val="tx1">
                    <a:tint val="75000"/>
                  </a:schemeClr>
                </a:solidFill>
              </a:defRPr>
            </a:lvl4pPr>
            <a:lvl5pPr marL="6048048" indent="0">
              <a:buNone/>
              <a:defRPr sz="4630">
                <a:solidFill>
                  <a:schemeClr val="tx1">
                    <a:tint val="75000"/>
                  </a:schemeClr>
                </a:solidFill>
              </a:defRPr>
            </a:lvl5pPr>
            <a:lvl6pPr marL="7560059" indent="0">
              <a:buNone/>
              <a:defRPr sz="4630">
                <a:solidFill>
                  <a:schemeClr val="tx1">
                    <a:tint val="75000"/>
                  </a:schemeClr>
                </a:solidFill>
              </a:defRPr>
            </a:lvl6pPr>
            <a:lvl7pPr marL="9072071" indent="0">
              <a:buNone/>
              <a:defRPr sz="4630">
                <a:solidFill>
                  <a:schemeClr val="tx1">
                    <a:tint val="75000"/>
                  </a:schemeClr>
                </a:solidFill>
              </a:defRPr>
            </a:lvl7pPr>
            <a:lvl8pPr marL="10584083" indent="0">
              <a:buNone/>
              <a:defRPr sz="4630">
                <a:solidFill>
                  <a:schemeClr val="tx1">
                    <a:tint val="75000"/>
                  </a:schemeClr>
                </a:solidFill>
              </a:defRPr>
            </a:lvl8pPr>
            <a:lvl9pPr marL="12096095" indent="0">
              <a:buNone/>
              <a:defRPr sz="463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pPr>
              <a:defRPr/>
            </a:pPr>
            <a:fld id="{2E945F7B-8569-47AC-AE47-EE078CCDB425}" type="datetime1">
              <a:rPr lang="uz-Cyrl-UZ"/>
              <a:pPr>
                <a:defRPr/>
              </a:pPr>
              <a:t>30.06.2025</a:t>
            </a:fld>
            <a:endParaRPr lang="uz-Cyrl-UZ"/>
          </a:p>
        </p:txBody>
      </p:sp>
      <p:sp>
        <p:nvSpPr>
          <p:cNvPr id="5" name="Нижний колонтитул 4"/>
          <p:cNvSpPr>
            <a:spLocks noGrp="1"/>
          </p:cNvSpPr>
          <p:nvPr>
            <p:ph type="ftr" sz="quarter" idx="11"/>
          </p:nvPr>
        </p:nvSpPr>
        <p:spPr/>
        <p:txBody>
          <a:bodyPr/>
          <a:lstStyle>
            <a:lvl1pPr>
              <a:defRPr/>
            </a:lvl1pPr>
          </a:lstStyle>
          <a:p>
            <a:pPr>
              <a:defRPr/>
            </a:pPr>
            <a:endParaRPr lang="uz-Cyrl-UZ"/>
          </a:p>
        </p:txBody>
      </p:sp>
      <p:sp>
        <p:nvSpPr>
          <p:cNvPr id="6" name="Номер слайда 5"/>
          <p:cNvSpPr>
            <a:spLocks noGrp="1"/>
          </p:cNvSpPr>
          <p:nvPr>
            <p:ph type="sldNum" sz="quarter" idx="12"/>
          </p:nvPr>
        </p:nvSpPr>
        <p:spPr/>
        <p:txBody>
          <a:bodyPr/>
          <a:lstStyle>
            <a:lvl1pPr>
              <a:defRPr/>
            </a:lvl1pPr>
          </a:lstStyle>
          <a:p>
            <a:fld id="{07119982-7E32-4751-ADC0-D08B8249CEEE}" type="slidenum">
              <a:rPr lang="uz-Cyrl-UZ" altLang="ru-RU"/>
              <a:pPr/>
              <a:t>‹#›</a:t>
            </a:fld>
            <a:endParaRPr lang="uz-Cyrl-UZ" altLang="ru-RU"/>
          </a:p>
        </p:txBody>
      </p:sp>
    </p:spTree>
    <p:extLst>
      <p:ext uri="{BB962C8B-B14F-4D97-AF65-F5344CB8AC3E}">
        <p14:creationId xmlns:p14="http://schemas.microsoft.com/office/powerpoint/2010/main" val="2252923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z-Cyrl-UZ"/>
          </a:p>
        </p:txBody>
      </p:sp>
      <p:sp>
        <p:nvSpPr>
          <p:cNvPr id="3" name="Содержимое 2"/>
          <p:cNvSpPr>
            <a:spLocks noGrp="1"/>
          </p:cNvSpPr>
          <p:nvPr>
            <p:ph sz="half" idx="1"/>
          </p:nvPr>
        </p:nvSpPr>
        <p:spPr>
          <a:xfrm>
            <a:off x="1512016" y="4956177"/>
            <a:ext cx="13356127" cy="14017913"/>
          </a:xfrm>
        </p:spPr>
        <p:txBody>
          <a:bodyPr/>
          <a:lstStyle>
            <a:lvl1pPr>
              <a:defRPr sz="9260"/>
            </a:lvl1pPr>
            <a:lvl2pPr>
              <a:defRPr sz="7937"/>
            </a:lvl2pPr>
            <a:lvl3pPr>
              <a:defRPr sz="6615"/>
            </a:lvl3pPr>
            <a:lvl4pPr>
              <a:defRPr sz="5952"/>
            </a:lvl4pPr>
            <a:lvl5pPr>
              <a:defRPr sz="5952"/>
            </a:lvl5pPr>
            <a:lvl6pPr>
              <a:defRPr sz="5952"/>
            </a:lvl6pPr>
            <a:lvl7pPr>
              <a:defRPr sz="5952"/>
            </a:lvl7pPr>
            <a:lvl8pPr>
              <a:defRPr sz="5952"/>
            </a:lvl8pPr>
            <a:lvl9pPr>
              <a:defRPr sz="5952"/>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z-Cyrl-UZ"/>
          </a:p>
        </p:txBody>
      </p:sp>
      <p:sp>
        <p:nvSpPr>
          <p:cNvPr id="4" name="Содержимое 3"/>
          <p:cNvSpPr>
            <a:spLocks noGrp="1"/>
          </p:cNvSpPr>
          <p:nvPr>
            <p:ph sz="half" idx="2"/>
          </p:nvPr>
        </p:nvSpPr>
        <p:spPr>
          <a:xfrm>
            <a:off x="15372147" y="4956177"/>
            <a:ext cx="13356127" cy="14017913"/>
          </a:xfrm>
        </p:spPr>
        <p:txBody>
          <a:bodyPr/>
          <a:lstStyle>
            <a:lvl1pPr>
              <a:defRPr sz="9260"/>
            </a:lvl1pPr>
            <a:lvl2pPr>
              <a:defRPr sz="7937"/>
            </a:lvl2pPr>
            <a:lvl3pPr>
              <a:defRPr sz="6615"/>
            </a:lvl3pPr>
            <a:lvl4pPr>
              <a:defRPr sz="5952"/>
            </a:lvl4pPr>
            <a:lvl5pPr>
              <a:defRPr sz="5952"/>
            </a:lvl5pPr>
            <a:lvl6pPr>
              <a:defRPr sz="5952"/>
            </a:lvl6pPr>
            <a:lvl7pPr>
              <a:defRPr sz="5952"/>
            </a:lvl7pPr>
            <a:lvl8pPr>
              <a:defRPr sz="5952"/>
            </a:lvl8pPr>
            <a:lvl9pPr>
              <a:defRPr sz="5952"/>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z-Cyrl-UZ"/>
          </a:p>
        </p:txBody>
      </p:sp>
      <p:sp>
        <p:nvSpPr>
          <p:cNvPr id="5" name="Дата 3"/>
          <p:cNvSpPr>
            <a:spLocks noGrp="1"/>
          </p:cNvSpPr>
          <p:nvPr>
            <p:ph type="dt" sz="half" idx="10"/>
          </p:nvPr>
        </p:nvSpPr>
        <p:spPr/>
        <p:txBody>
          <a:bodyPr/>
          <a:lstStyle>
            <a:lvl1pPr>
              <a:defRPr/>
            </a:lvl1pPr>
          </a:lstStyle>
          <a:p>
            <a:pPr>
              <a:defRPr/>
            </a:pPr>
            <a:fld id="{E790F23E-5302-4603-BF68-15174172C813}" type="datetime1">
              <a:rPr lang="uz-Cyrl-UZ"/>
              <a:pPr>
                <a:defRPr/>
              </a:pPr>
              <a:t>30.06.2025</a:t>
            </a:fld>
            <a:endParaRPr lang="uz-Cyrl-UZ"/>
          </a:p>
        </p:txBody>
      </p:sp>
      <p:sp>
        <p:nvSpPr>
          <p:cNvPr id="6" name="Нижний колонтитул 4"/>
          <p:cNvSpPr>
            <a:spLocks noGrp="1"/>
          </p:cNvSpPr>
          <p:nvPr>
            <p:ph type="ftr" sz="quarter" idx="11"/>
          </p:nvPr>
        </p:nvSpPr>
        <p:spPr/>
        <p:txBody>
          <a:bodyPr/>
          <a:lstStyle>
            <a:lvl1pPr>
              <a:defRPr/>
            </a:lvl1pPr>
          </a:lstStyle>
          <a:p>
            <a:pPr>
              <a:defRPr/>
            </a:pPr>
            <a:endParaRPr lang="uz-Cyrl-UZ"/>
          </a:p>
        </p:txBody>
      </p:sp>
      <p:sp>
        <p:nvSpPr>
          <p:cNvPr id="7" name="Номер слайда 5"/>
          <p:cNvSpPr>
            <a:spLocks noGrp="1"/>
          </p:cNvSpPr>
          <p:nvPr>
            <p:ph type="sldNum" sz="quarter" idx="12"/>
          </p:nvPr>
        </p:nvSpPr>
        <p:spPr/>
        <p:txBody>
          <a:bodyPr/>
          <a:lstStyle>
            <a:lvl1pPr>
              <a:defRPr/>
            </a:lvl1pPr>
          </a:lstStyle>
          <a:p>
            <a:fld id="{DCACD78C-E464-453B-97DE-75E712F4C4E9}" type="slidenum">
              <a:rPr lang="uz-Cyrl-UZ" altLang="ru-RU"/>
              <a:pPr/>
              <a:t>‹#›</a:t>
            </a:fld>
            <a:endParaRPr lang="uz-Cyrl-UZ" altLang="ru-RU"/>
          </a:p>
        </p:txBody>
      </p:sp>
    </p:spTree>
    <p:extLst>
      <p:ext uri="{BB962C8B-B14F-4D97-AF65-F5344CB8AC3E}">
        <p14:creationId xmlns:p14="http://schemas.microsoft.com/office/powerpoint/2010/main" val="3384500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endParaRPr lang="uz-Cyrl-UZ"/>
          </a:p>
        </p:txBody>
      </p:sp>
      <p:sp>
        <p:nvSpPr>
          <p:cNvPr id="3" name="Текст 2"/>
          <p:cNvSpPr>
            <a:spLocks noGrp="1"/>
          </p:cNvSpPr>
          <p:nvPr>
            <p:ph type="body" idx="1"/>
          </p:nvPr>
        </p:nvSpPr>
        <p:spPr>
          <a:xfrm>
            <a:off x="1512015" y="4754587"/>
            <a:ext cx="13361379" cy="1981485"/>
          </a:xfrm>
        </p:spPr>
        <p:txBody>
          <a:bodyPr anchor="b"/>
          <a:lstStyle>
            <a:lvl1pPr marL="0" indent="0">
              <a:buNone/>
              <a:defRPr sz="7937" b="1"/>
            </a:lvl1pPr>
            <a:lvl2pPr marL="1512012" indent="0">
              <a:buNone/>
              <a:defRPr sz="6615" b="1"/>
            </a:lvl2pPr>
            <a:lvl3pPr marL="3024024" indent="0">
              <a:buNone/>
              <a:defRPr sz="5952" b="1"/>
            </a:lvl3pPr>
            <a:lvl4pPr marL="4536036" indent="0">
              <a:buNone/>
              <a:defRPr sz="5292" b="1"/>
            </a:lvl4pPr>
            <a:lvl5pPr marL="6048048" indent="0">
              <a:buNone/>
              <a:defRPr sz="5292" b="1"/>
            </a:lvl5pPr>
            <a:lvl6pPr marL="7560059" indent="0">
              <a:buNone/>
              <a:defRPr sz="5292" b="1"/>
            </a:lvl6pPr>
            <a:lvl7pPr marL="9072071" indent="0">
              <a:buNone/>
              <a:defRPr sz="5292" b="1"/>
            </a:lvl7pPr>
            <a:lvl8pPr marL="10584083" indent="0">
              <a:buNone/>
              <a:defRPr sz="5292" b="1"/>
            </a:lvl8pPr>
            <a:lvl9pPr marL="12096095" indent="0">
              <a:buNone/>
              <a:defRPr sz="5292" b="1"/>
            </a:lvl9pPr>
          </a:lstStyle>
          <a:p>
            <a:pPr lvl="0"/>
            <a:r>
              <a:rPr lang="ru-RU"/>
              <a:t>Образец текста</a:t>
            </a:r>
          </a:p>
        </p:txBody>
      </p:sp>
      <p:sp>
        <p:nvSpPr>
          <p:cNvPr id="4" name="Содержимое 3"/>
          <p:cNvSpPr>
            <a:spLocks noGrp="1"/>
          </p:cNvSpPr>
          <p:nvPr>
            <p:ph sz="half" idx="2"/>
          </p:nvPr>
        </p:nvSpPr>
        <p:spPr>
          <a:xfrm>
            <a:off x="1512015" y="6736071"/>
            <a:ext cx="13361379" cy="12238017"/>
          </a:xfrm>
        </p:spPr>
        <p:txBody>
          <a:bodyPr/>
          <a:lstStyle>
            <a:lvl1pPr>
              <a:defRPr sz="7937"/>
            </a:lvl1pPr>
            <a:lvl2pPr>
              <a:defRPr sz="6615"/>
            </a:lvl2pPr>
            <a:lvl3pPr>
              <a:defRPr sz="5952"/>
            </a:lvl3pPr>
            <a:lvl4pPr>
              <a:defRPr sz="5292"/>
            </a:lvl4pPr>
            <a:lvl5pPr>
              <a:defRPr sz="5292"/>
            </a:lvl5pPr>
            <a:lvl6pPr>
              <a:defRPr sz="5292"/>
            </a:lvl6pPr>
            <a:lvl7pPr>
              <a:defRPr sz="5292"/>
            </a:lvl7pPr>
            <a:lvl8pPr>
              <a:defRPr sz="5292"/>
            </a:lvl8pPr>
            <a:lvl9pPr>
              <a:defRPr sz="5292"/>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z-Cyrl-UZ"/>
          </a:p>
        </p:txBody>
      </p:sp>
      <p:sp>
        <p:nvSpPr>
          <p:cNvPr id="5" name="Текст 4"/>
          <p:cNvSpPr>
            <a:spLocks noGrp="1"/>
          </p:cNvSpPr>
          <p:nvPr>
            <p:ph type="body" sz="quarter" idx="3"/>
          </p:nvPr>
        </p:nvSpPr>
        <p:spPr>
          <a:xfrm>
            <a:off x="15361648" y="4754587"/>
            <a:ext cx="13366628" cy="1981485"/>
          </a:xfrm>
        </p:spPr>
        <p:txBody>
          <a:bodyPr anchor="b"/>
          <a:lstStyle>
            <a:lvl1pPr marL="0" indent="0">
              <a:buNone/>
              <a:defRPr sz="7937" b="1"/>
            </a:lvl1pPr>
            <a:lvl2pPr marL="1512012" indent="0">
              <a:buNone/>
              <a:defRPr sz="6615" b="1"/>
            </a:lvl2pPr>
            <a:lvl3pPr marL="3024024" indent="0">
              <a:buNone/>
              <a:defRPr sz="5952" b="1"/>
            </a:lvl3pPr>
            <a:lvl4pPr marL="4536036" indent="0">
              <a:buNone/>
              <a:defRPr sz="5292" b="1"/>
            </a:lvl4pPr>
            <a:lvl5pPr marL="6048048" indent="0">
              <a:buNone/>
              <a:defRPr sz="5292" b="1"/>
            </a:lvl5pPr>
            <a:lvl6pPr marL="7560059" indent="0">
              <a:buNone/>
              <a:defRPr sz="5292" b="1"/>
            </a:lvl6pPr>
            <a:lvl7pPr marL="9072071" indent="0">
              <a:buNone/>
              <a:defRPr sz="5292" b="1"/>
            </a:lvl7pPr>
            <a:lvl8pPr marL="10584083" indent="0">
              <a:buNone/>
              <a:defRPr sz="5292" b="1"/>
            </a:lvl8pPr>
            <a:lvl9pPr marL="12096095" indent="0">
              <a:buNone/>
              <a:defRPr sz="5292" b="1"/>
            </a:lvl9pPr>
          </a:lstStyle>
          <a:p>
            <a:pPr lvl="0"/>
            <a:r>
              <a:rPr lang="ru-RU"/>
              <a:t>Образец текста</a:t>
            </a:r>
          </a:p>
        </p:txBody>
      </p:sp>
      <p:sp>
        <p:nvSpPr>
          <p:cNvPr id="6" name="Содержимое 5"/>
          <p:cNvSpPr>
            <a:spLocks noGrp="1"/>
          </p:cNvSpPr>
          <p:nvPr>
            <p:ph sz="quarter" idx="4"/>
          </p:nvPr>
        </p:nvSpPr>
        <p:spPr>
          <a:xfrm>
            <a:off x="15361648" y="6736071"/>
            <a:ext cx="13366628" cy="12238017"/>
          </a:xfrm>
        </p:spPr>
        <p:txBody>
          <a:bodyPr/>
          <a:lstStyle>
            <a:lvl1pPr>
              <a:defRPr sz="7937"/>
            </a:lvl1pPr>
            <a:lvl2pPr>
              <a:defRPr sz="6615"/>
            </a:lvl2pPr>
            <a:lvl3pPr>
              <a:defRPr sz="5952"/>
            </a:lvl3pPr>
            <a:lvl4pPr>
              <a:defRPr sz="5292"/>
            </a:lvl4pPr>
            <a:lvl5pPr>
              <a:defRPr sz="5292"/>
            </a:lvl5pPr>
            <a:lvl6pPr>
              <a:defRPr sz="5292"/>
            </a:lvl6pPr>
            <a:lvl7pPr>
              <a:defRPr sz="5292"/>
            </a:lvl7pPr>
            <a:lvl8pPr>
              <a:defRPr sz="5292"/>
            </a:lvl8pPr>
            <a:lvl9pPr>
              <a:defRPr sz="5292"/>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z-Cyrl-UZ"/>
          </a:p>
        </p:txBody>
      </p:sp>
      <p:sp>
        <p:nvSpPr>
          <p:cNvPr id="7" name="Дата 3"/>
          <p:cNvSpPr>
            <a:spLocks noGrp="1"/>
          </p:cNvSpPr>
          <p:nvPr>
            <p:ph type="dt" sz="half" idx="10"/>
          </p:nvPr>
        </p:nvSpPr>
        <p:spPr/>
        <p:txBody>
          <a:bodyPr/>
          <a:lstStyle>
            <a:lvl1pPr>
              <a:defRPr/>
            </a:lvl1pPr>
          </a:lstStyle>
          <a:p>
            <a:pPr>
              <a:defRPr/>
            </a:pPr>
            <a:fld id="{DBFAA94D-272A-457E-AF9F-48E8B19154A0}" type="datetime1">
              <a:rPr lang="uz-Cyrl-UZ"/>
              <a:pPr>
                <a:defRPr/>
              </a:pPr>
              <a:t>30.06.2025</a:t>
            </a:fld>
            <a:endParaRPr lang="uz-Cyrl-UZ"/>
          </a:p>
        </p:txBody>
      </p:sp>
      <p:sp>
        <p:nvSpPr>
          <p:cNvPr id="8" name="Нижний колонтитул 4"/>
          <p:cNvSpPr>
            <a:spLocks noGrp="1"/>
          </p:cNvSpPr>
          <p:nvPr>
            <p:ph type="ftr" sz="quarter" idx="11"/>
          </p:nvPr>
        </p:nvSpPr>
        <p:spPr/>
        <p:txBody>
          <a:bodyPr/>
          <a:lstStyle>
            <a:lvl1pPr>
              <a:defRPr/>
            </a:lvl1pPr>
          </a:lstStyle>
          <a:p>
            <a:pPr>
              <a:defRPr/>
            </a:pPr>
            <a:endParaRPr lang="uz-Cyrl-UZ"/>
          </a:p>
        </p:txBody>
      </p:sp>
      <p:sp>
        <p:nvSpPr>
          <p:cNvPr id="9" name="Номер слайда 5"/>
          <p:cNvSpPr>
            <a:spLocks noGrp="1"/>
          </p:cNvSpPr>
          <p:nvPr>
            <p:ph type="sldNum" sz="quarter" idx="12"/>
          </p:nvPr>
        </p:nvSpPr>
        <p:spPr/>
        <p:txBody>
          <a:bodyPr/>
          <a:lstStyle>
            <a:lvl1pPr>
              <a:defRPr/>
            </a:lvl1pPr>
          </a:lstStyle>
          <a:p>
            <a:fld id="{802471C4-5D98-4C85-933C-2FEBC748A7C4}" type="slidenum">
              <a:rPr lang="uz-Cyrl-UZ" altLang="ru-RU"/>
              <a:pPr/>
              <a:t>‹#›</a:t>
            </a:fld>
            <a:endParaRPr lang="uz-Cyrl-UZ" altLang="ru-RU"/>
          </a:p>
        </p:txBody>
      </p:sp>
    </p:spTree>
    <p:extLst>
      <p:ext uri="{BB962C8B-B14F-4D97-AF65-F5344CB8AC3E}">
        <p14:creationId xmlns:p14="http://schemas.microsoft.com/office/powerpoint/2010/main" val="1995302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z-Cyrl-UZ"/>
          </a:p>
        </p:txBody>
      </p:sp>
      <p:sp>
        <p:nvSpPr>
          <p:cNvPr id="3" name="Дата 3"/>
          <p:cNvSpPr>
            <a:spLocks noGrp="1"/>
          </p:cNvSpPr>
          <p:nvPr>
            <p:ph type="dt" sz="half" idx="10"/>
          </p:nvPr>
        </p:nvSpPr>
        <p:spPr/>
        <p:txBody>
          <a:bodyPr/>
          <a:lstStyle>
            <a:lvl1pPr>
              <a:defRPr/>
            </a:lvl1pPr>
          </a:lstStyle>
          <a:p>
            <a:pPr>
              <a:defRPr/>
            </a:pPr>
            <a:fld id="{C6C27D0A-59CF-41BE-9EA6-5BB5A23B4C60}" type="datetime1">
              <a:rPr lang="uz-Cyrl-UZ"/>
              <a:pPr>
                <a:defRPr/>
              </a:pPr>
              <a:t>30.06.2025</a:t>
            </a:fld>
            <a:endParaRPr lang="uz-Cyrl-UZ"/>
          </a:p>
        </p:txBody>
      </p:sp>
      <p:sp>
        <p:nvSpPr>
          <p:cNvPr id="4" name="Нижний колонтитул 4"/>
          <p:cNvSpPr>
            <a:spLocks noGrp="1"/>
          </p:cNvSpPr>
          <p:nvPr>
            <p:ph type="ftr" sz="quarter" idx="11"/>
          </p:nvPr>
        </p:nvSpPr>
        <p:spPr/>
        <p:txBody>
          <a:bodyPr/>
          <a:lstStyle>
            <a:lvl1pPr>
              <a:defRPr/>
            </a:lvl1pPr>
          </a:lstStyle>
          <a:p>
            <a:pPr>
              <a:defRPr/>
            </a:pPr>
            <a:endParaRPr lang="uz-Cyrl-UZ"/>
          </a:p>
        </p:txBody>
      </p:sp>
      <p:sp>
        <p:nvSpPr>
          <p:cNvPr id="5" name="Номер слайда 5"/>
          <p:cNvSpPr>
            <a:spLocks noGrp="1"/>
          </p:cNvSpPr>
          <p:nvPr>
            <p:ph type="sldNum" sz="quarter" idx="12"/>
          </p:nvPr>
        </p:nvSpPr>
        <p:spPr/>
        <p:txBody>
          <a:bodyPr/>
          <a:lstStyle>
            <a:lvl1pPr>
              <a:defRPr/>
            </a:lvl1pPr>
          </a:lstStyle>
          <a:p>
            <a:fld id="{9292FC0D-1CFB-4806-963A-09E8B749F32C}" type="slidenum">
              <a:rPr lang="uz-Cyrl-UZ" altLang="ru-RU"/>
              <a:pPr/>
              <a:t>‹#›</a:t>
            </a:fld>
            <a:endParaRPr lang="uz-Cyrl-UZ" altLang="ru-RU"/>
          </a:p>
        </p:txBody>
      </p:sp>
    </p:spTree>
    <p:extLst>
      <p:ext uri="{BB962C8B-B14F-4D97-AF65-F5344CB8AC3E}">
        <p14:creationId xmlns:p14="http://schemas.microsoft.com/office/powerpoint/2010/main" val="1004759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FFD2192C-B162-48C6-A890-BB1A66006158}" type="datetime1">
              <a:rPr lang="uz-Cyrl-UZ"/>
              <a:pPr>
                <a:defRPr/>
              </a:pPr>
              <a:t>30.06.2025</a:t>
            </a:fld>
            <a:endParaRPr lang="uz-Cyrl-UZ"/>
          </a:p>
        </p:txBody>
      </p:sp>
      <p:sp>
        <p:nvSpPr>
          <p:cNvPr id="3" name="Нижний колонтитул 4"/>
          <p:cNvSpPr>
            <a:spLocks noGrp="1"/>
          </p:cNvSpPr>
          <p:nvPr>
            <p:ph type="ftr" sz="quarter" idx="11"/>
          </p:nvPr>
        </p:nvSpPr>
        <p:spPr/>
        <p:txBody>
          <a:bodyPr/>
          <a:lstStyle>
            <a:lvl1pPr>
              <a:defRPr/>
            </a:lvl1pPr>
          </a:lstStyle>
          <a:p>
            <a:pPr>
              <a:defRPr/>
            </a:pPr>
            <a:endParaRPr lang="uz-Cyrl-UZ"/>
          </a:p>
        </p:txBody>
      </p:sp>
      <p:sp>
        <p:nvSpPr>
          <p:cNvPr id="4" name="Номер слайда 5"/>
          <p:cNvSpPr>
            <a:spLocks noGrp="1"/>
          </p:cNvSpPr>
          <p:nvPr>
            <p:ph type="sldNum" sz="quarter" idx="12"/>
          </p:nvPr>
        </p:nvSpPr>
        <p:spPr/>
        <p:txBody>
          <a:bodyPr/>
          <a:lstStyle>
            <a:lvl1pPr>
              <a:defRPr/>
            </a:lvl1pPr>
          </a:lstStyle>
          <a:p>
            <a:fld id="{9410D939-7023-4CEF-8E24-FB0BE1159882}" type="slidenum">
              <a:rPr lang="uz-Cyrl-UZ" altLang="ru-RU"/>
              <a:pPr/>
              <a:t>‹#›</a:t>
            </a:fld>
            <a:endParaRPr lang="uz-Cyrl-UZ" altLang="ru-RU"/>
          </a:p>
        </p:txBody>
      </p:sp>
    </p:spTree>
    <p:extLst>
      <p:ext uri="{BB962C8B-B14F-4D97-AF65-F5344CB8AC3E}">
        <p14:creationId xmlns:p14="http://schemas.microsoft.com/office/powerpoint/2010/main" val="2494587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2016" y="845697"/>
            <a:ext cx="9948846" cy="3599127"/>
          </a:xfrm>
        </p:spPr>
        <p:txBody>
          <a:bodyPr anchor="b"/>
          <a:lstStyle>
            <a:lvl1pPr algn="l">
              <a:defRPr sz="6615" b="1"/>
            </a:lvl1pPr>
          </a:lstStyle>
          <a:p>
            <a:r>
              <a:rPr lang="ru-RU"/>
              <a:t>Образец заголовка</a:t>
            </a:r>
            <a:endParaRPr lang="uz-Cyrl-UZ"/>
          </a:p>
        </p:txBody>
      </p:sp>
      <p:sp>
        <p:nvSpPr>
          <p:cNvPr id="3" name="Содержимое 2"/>
          <p:cNvSpPr>
            <a:spLocks noGrp="1"/>
          </p:cNvSpPr>
          <p:nvPr>
            <p:ph idx="1"/>
          </p:nvPr>
        </p:nvSpPr>
        <p:spPr>
          <a:xfrm>
            <a:off x="11823113" y="845698"/>
            <a:ext cx="16905161" cy="18128392"/>
          </a:xfrm>
        </p:spPr>
        <p:txBody>
          <a:bodyPr/>
          <a:lstStyle>
            <a:lvl1pPr>
              <a:defRPr sz="10582"/>
            </a:lvl1pPr>
            <a:lvl2pPr>
              <a:defRPr sz="9260"/>
            </a:lvl2pPr>
            <a:lvl3pPr>
              <a:defRPr sz="7937"/>
            </a:lvl3pPr>
            <a:lvl4pPr>
              <a:defRPr sz="6615"/>
            </a:lvl4pPr>
            <a:lvl5pPr>
              <a:defRPr sz="6615"/>
            </a:lvl5pPr>
            <a:lvl6pPr>
              <a:defRPr sz="6615"/>
            </a:lvl6pPr>
            <a:lvl7pPr>
              <a:defRPr sz="6615"/>
            </a:lvl7pPr>
            <a:lvl8pPr>
              <a:defRPr sz="6615"/>
            </a:lvl8pPr>
            <a:lvl9pPr>
              <a:defRPr sz="6615"/>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z-Cyrl-UZ"/>
          </a:p>
        </p:txBody>
      </p:sp>
      <p:sp>
        <p:nvSpPr>
          <p:cNvPr id="4" name="Текст 3"/>
          <p:cNvSpPr>
            <a:spLocks noGrp="1"/>
          </p:cNvSpPr>
          <p:nvPr>
            <p:ph type="body" sz="half" idx="2"/>
          </p:nvPr>
        </p:nvSpPr>
        <p:spPr>
          <a:xfrm>
            <a:off x="1512016" y="4444826"/>
            <a:ext cx="9948846" cy="14529264"/>
          </a:xfrm>
        </p:spPr>
        <p:txBody>
          <a:bodyPr/>
          <a:lstStyle>
            <a:lvl1pPr marL="0" indent="0">
              <a:buNone/>
              <a:defRPr sz="4630"/>
            </a:lvl1pPr>
            <a:lvl2pPr marL="1512012" indent="0">
              <a:buNone/>
              <a:defRPr sz="3968"/>
            </a:lvl2pPr>
            <a:lvl3pPr marL="3024024" indent="0">
              <a:buNone/>
              <a:defRPr sz="3307"/>
            </a:lvl3pPr>
            <a:lvl4pPr marL="4536036" indent="0">
              <a:buNone/>
              <a:defRPr sz="2977"/>
            </a:lvl4pPr>
            <a:lvl5pPr marL="6048048" indent="0">
              <a:buNone/>
              <a:defRPr sz="2977"/>
            </a:lvl5pPr>
            <a:lvl6pPr marL="7560059" indent="0">
              <a:buNone/>
              <a:defRPr sz="2977"/>
            </a:lvl6pPr>
            <a:lvl7pPr marL="9072071" indent="0">
              <a:buNone/>
              <a:defRPr sz="2977"/>
            </a:lvl7pPr>
            <a:lvl8pPr marL="10584083" indent="0">
              <a:buNone/>
              <a:defRPr sz="2977"/>
            </a:lvl8pPr>
            <a:lvl9pPr marL="12096095" indent="0">
              <a:buNone/>
              <a:defRPr sz="2977"/>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FEB803C9-40AE-444C-841A-96EF25F28EC4}" type="datetime1">
              <a:rPr lang="uz-Cyrl-UZ"/>
              <a:pPr>
                <a:defRPr/>
              </a:pPr>
              <a:t>30.06.2025</a:t>
            </a:fld>
            <a:endParaRPr lang="uz-Cyrl-UZ"/>
          </a:p>
        </p:txBody>
      </p:sp>
      <p:sp>
        <p:nvSpPr>
          <p:cNvPr id="6" name="Нижний колонтитул 4"/>
          <p:cNvSpPr>
            <a:spLocks noGrp="1"/>
          </p:cNvSpPr>
          <p:nvPr>
            <p:ph type="ftr" sz="quarter" idx="11"/>
          </p:nvPr>
        </p:nvSpPr>
        <p:spPr/>
        <p:txBody>
          <a:bodyPr/>
          <a:lstStyle>
            <a:lvl1pPr>
              <a:defRPr/>
            </a:lvl1pPr>
          </a:lstStyle>
          <a:p>
            <a:pPr>
              <a:defRPr/>
            </a:pPr>
            <a:endParaRPr lang="uz-Cyrl-UZ"/>
          </a:p>
        </p:txBody>
      </p:sp>
      <p:sp>
        <p:nvSpPr>
          <p:cNvPr id="7" name="Номер слайда 5"/>
          <p:cNvSpPr>
            <a:spLocks noGrp="1"/>
          </p:cNvSpPr>
          <p:nvPr>
            <p:ph type="sldNum" sz="quarter" idx="12"/>
          </p:nvPr>
        </p:nvSpPr>
        <p:spPr/>
        <p:txBody>
          <a:bodyPr/>
          <a:lstStyle>
            <a:lvl1pPr>
              <a:defRPr/>
            </a:lvl1pPr>
          </a:lstStyle>
          <a:p>
            <a:fld id="{A63D7DA2-0FB4-4468-A9D6-F9B1F99A17C8}" type="slidenum">
              <a:rPr lang="uz-Cyrl-UZ" altLang="ru-RU"/>
              <a:pPr/>
              <a:t>‹#›</a:t>
            </a:fld>
            <a:endParaRPr lang="uz-Cyrl-UZ" altLang="ru-RU"/>
          </a:p>
        </p:txBody>
      </p:sp>
    </p:spTree>
    <p:extLst>
      <p:ext uri="{BB962C8B-B14F-4D97-AF65-F5344CB8AC3E}">
        <p14:creationId xmlns:p14="http://schemas.microsoft.com/office/powerpoint/2010/main" val="1844717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27308" y="14868525"/>
            <a:ext cx="18144173" cy="1755314"/>
          </a:xfrm>
        </p:spPr>
        <p:txBody>
          <a:bodyPr anchor="b"/>
          <a:lstStyle>
            <a:lvl1pPr algn="l">
              <a:defRPr sz="6615" b="1"/>
            </a:lvl1pPr>
          </a:lstStyle>
          <a:p>
            <a:r>
              <a:rPr lang="ru-RU"/>
              <a:t>Образец заголовка</a:t>
            </a:r>
            <a:endParaRPr lang="uz-Cyrl-UZ"/>
          </a:p>
        </p:txBody>
      </p:sp>
      <p:sp>
        <p:nvSpPr>
          <p:cNvPr id="3" name="Рисунок 2"/>
          <p:cNvSpPr>
            <a:spLocks noGrp="1"/>
          </p:cNvSpPr>
          <p:nvPr>
            <p:ph type="pic" idx="1"/>
          </p:nvPr>
        </p:nvSpPr>
        <p:spPr>
          <a:xfrm>
            <a:off x="5927308" y="1897901"/>
            <a:ext cx="18144173" cy="12744450"/>
          </a:xfrm>
        </p:spPr>
        <p:txBody>
          <a:bodyPr rtlCol="0">
            <a:normAutofit/>
          </a:bodyPr>
          <a:lstStyle>
            <a:lvl1pPr marL="0" indent="0">
              <a:buNone/>
              <a:defRPr sz="10582"/>
            </a:lvl1pPr>
            <a:lvl2pPr marL="1512012" indent="0">
              <a:buNone/>
              <a:defRPr sz="9260"/>
            </a:lvl2pPr>
            <a:lvl3pPr marL="3024024" indent="0">
              <a:buNone/>
              <a:defRPr sz="7937"/>
            </a:lvl3pPr>
            <a:lvl4pPr marL="4536036" indent="0">
              <a:buNone/>
              <a:defRPr sz="6615"/>
            </a:lvl4pPr>
            <a:lvl5pPr marL="6048048" indent="0">
              <a:buNone/>
              <a:defRPr sz="6615"/>
            </a:lvl5pPr>
            <a:lvl6pPr marL="7560059" indent="0">
              <a:buNone/>
              <a:defRPr sz="6615"/>
            </a:lvl6pPr>
            <a:lvl7pPr marL="9072071" indent="0">
              <a:buNone/>
              <a:defRPr sz="6615"/>
            </a:lvl7pPr>
            <a:lvl8pPr marL="10584083" indent="0">
              <a:buNone/>
              <a:defRPr sz="6615"/>
            </a:lvl8pPr>
            <a:lvl9pPr marL="12096095" indent="0">
              <a:buNone/>
              <a:defRPr sz="6615"/>
            </a:lvl9pPr>
          </a:lstStyle>
          <a:p>
            <a:pPr lvl="0"/>
            <a:endParaRPr lang="uz-Cyrl-UZ" noProof="0"/>
          </a:p>
        </p:txBody>
      </p:sp>
      <p:sp>
        <p:nvSpPr>
          <p:cNvPr id="4" name="Текст 3"/>
          <p:cNvSpPr>
            <a:spLocks noGrp="1"/>
          </p:cNvSpPr>
          <p:nvPr>
            <p:ph type="body" sz="half" idx="2"/>
          </p:nvPr>
        </p:nvSpPr>
        <p:spPr>
          <a:xfrm>
            <a:off x="5927308" y="16623838"/>
            <a:ext cx="18144173" cy="2492837"/>
          </a:xfrm>
        </p:spPr>
        <p:txBody>
          <a:bodyPr/>
          <a:lstStyle>
            <a:lvl1pPr marL="0" indent="0">
              <a:buNone/>
              <a:defRPr sz="4630"/>
            </a:lvl1pPr>
            <a:lvl2pPr marL="1512012" indent="0">
              <a:buNone/>
              <a:defRPr sz="3968"/>
            </a:lvl2pPr>
            <a:lvl3pPr marL="3024024" indent="0">
              <a:buNone/>
              <a:defRPr sz="3307"/>
            </a:lvl3pPr>
            <a:lvl4pPr marL="4536036" indent="0">
              <a:buNone/>
              <a:defRPr sz="2977"/>
            </a:lvl4pPr>
            <a:lvl5pPr marL="6048048" indent="0">
              <a:buNone/>
              <a:defRPr sz="2977"/>
            </a:lvl5pPr>
            <a:lvl6pPr marL="7560059" indent="0">
              <a:buNone/>
              <a:defRPr sz="2977"/>
            </a:lvl6pPr>
            <a:lvl7pPr marL="9072071" indent="0">
              <a:buNone/>
              <a:defRPr sz="2977"/>
            </a:lvl7pPr>
            <a:lvl8pPr marL="10584083" indent="0">
              <a:buNone/>
              <a:defRPr sz="2977"/>
            </a:lvl8pPr>
            <a:lvl9pPr marL="12096095" indent="0">
              <a:buNone/>
              <a:defRPr sz="2977"/>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D0264DA8-4DF9-47E2-B8A1-B7D862C0E6DB}" type="datetime1">
              <a:rPr lang="uz-Cyrl-UZ"/>
              <a:pPr>
                <a:defRPr/>
              </a:pPr>
              <a:t>30.06.2025</a:t>
            </a:fld>
            <a:endParaRPr lang="uz-Cyrl-UZ"/>
          </a:p>
        </p:txBody>
      </p:sp>
      <p:sp>
        <p:nvSpPr>
          <p:cNvPr id="6" name="Нижний колонтитул 4"/>
          <p:cNvSpPr>
            <a:spLocks noGrp="1"/>
          </p:cNvSpPr>
          <p:nvPr>
            <p:ph type="ftr" sz="quarter" idx="11"/>
          </p:nvPr>
        </p:nvSpPr>
        <p:spPr/>
        <p:txBody>
          <a:bodyPr/>
          <a:lstStyle>
            <a:lvl1pPr>
              <a:defRPr/>
            </a:lvl1pPr>
          </a:lstStyle>
          <a:p>
            <a:pPr>
              <a:defRPr/>
            </a:pPr>
            <a:endParaRPr lang="uz-Cyrl-UZ"/>
          </a:p>
        </p:txBody>
      </p:sp>
      <p:sp>
        <p:nvSpPr>
          <p:cNvPr id="7" name="Номер слайда 5"/>
          <p:cNvSpPr>
            <a:spLocks noGrp="1"/>
          </p:cNvSpPr>
          <p:nvPr>
            <p:ph type="sldNum" sz="quarter" idx="12"/>
          </p:nvPr>
        </p:nvSpPr>
        <p:spPr/>
        <p:txBody>
          <a:bodyPr/>
          <a:lstStyle>
            <a:lvl1pPr>
              <a:defRPr/>
            </a:lvl1pPr>
          </a:lstStyle>
          <a:p>
            <a:fld id="{09432E35-FA3E-485B-BBA8-A2990C70D00D}" type="slidenum">
              <a:rPr lang="uz-Cyrl-UZ" altLang="ru-RU"/>
              <a:pPr/>
              <a:t>‹#›</a:t>
            </a:fld>
            <a:endParaRPr lang="uz-Cyrl-UZ" altLang="ru-RU"/>
          </a:p>
        </p:txBody>
      </p:sp>
    </p:spTree>
    <p:extLst>
      <p:ext uri="{BB962C8B-B14F-4D97-AF65-F5344CB8AC3E}">
        <p14:creationId xmlns:p14="http://schemas.microsoft.com/office/powerpoint/2010/main" val="2297198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4338" name="Заголовок 1"/>
          <p:cNvSpPr>
            <a:spLocks noGrp="1"/>
          </p:cNvSpPr>
          <p:nvPr>
            <p:ph type="title"/>
          </p:nvPr>
        </p:nvSpPr>
        <p:spPr bwMode="auto">
          <a:xfrm>
            <a:off x="1512016" y="850615"/>
            <a:ext cx="27216259"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endParaRPr lang="uz-Cyrl-UZ" altLang="ru-RU"/>
          </a:p>
        </p:txBody>
      </p:sp>
      <p:sp>
        <p:nvSpPr>
          <p:cNvPr id="14339" name="Текст 2"/>
          <p:cNvSpPr>
            <a:spLocks noGrp="1"/>
          </p:cNvSpPr>
          <p:nvPr>
            <p:ph type="body" idx="1"/>
          </p:nvPr>
        </p:nvSpPr>
        <p:spPr bwMode="auto">
          <a:xfrm>
            <a:off x="1512016" y="4956177"/>
            <a:ext cx="27216259" cy="1401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endParaRPr lang="uz-Cyrl-UZ" altLang="ru-RU"/>
          </a:p>
        </p:txBody>
      </p:sp>
      <p:sp>
        <p:nvSpPr>
          <p:cNvPr id="4" name="Дата 3"/>
          <p:cNvSpPr>
            <a:spLocks noGrp="1"/>
          </p:cNvSpPr>
          <p:nvPr>
            <p:ph type="dt" sz="half" idx="2"/>
          </p:nvPr>
        </p:nvSpPr>
        <p:spPr>
          <a:xfrm>
            <a:off x="1512016" y="19687030"/>
            <a:ext cx="7056067" cy="1130873"/>
          </a:xfrm>
          <a:prstGeom prst="rect">
            <a:avLst/>
          </a:prstGeom>
        </p:spPr>
        <p:txBody>
          <a:bodyPr vert="horz" lIns="91440" tIns="45720" rIns="91440" bIns="45720" rtlCol="0" anchor="ctr"/>
          <a:lstStyle>
            <a:lvl1pPr algn="l" fontAlgn="auto">
              <a:spcBef>
                <a:spcPts val="0"/>
              </a:spcBef>
              <a:spcAft>
                <a:spcPts val="0"/>
              </a:spcAft>
              <a:defRPr sz="3968">
                <a:solidFill>
                  <a:schemeClr val="tx1">
                    <a:tint val="75000"/>
                  </a:schemeClr>
                </a:solidFill>
                <a:latin typeface="+mn-lt"/>
                <a:cs typeface="+mn-cs"/>
              </a:defRPr>
            </a:lvl1pPr>
          </a:lstStyle>
          <a:p>
            <a:pPr>
              <a:defRPr/>
            </a:pPr>
            <a:fld id="{5AA2BF7D-1CC8-4FEB-B02C-C9901446519D}" type="datetime1">
              <a:rPr lang="uz-Cyrl-UZ"/>
              <a:pPr>
                <a:defRPr/>
              </a:pPr>
              <a:t>30.06.2025</a:t>
            </a:fld>
            <a:endParaRPr lang="uz-Cyrl-UZ"/>
          </a:p>
        </p:txBody>
      </p:sp>
      <p:sp>
        <p:nvSpPr>
          <p:cNvPr id="5" name="Нижний колонтитул 4"/>
          <p:cNvSpPr>
            <a:spLocks noGrp="1"/>
          </p:cNvSpPr>
          <p:nvPr>
            <p:ph type="ftr" sz="quarter" idx="3"/>
          </p:nvPr>
        </p:nvSpPr>
        <p:spPr>
          <a:xfrm>
            <a:off x="10332098" y="19687030"/>
            <a:ext cx="9576092" cy="1130873"/>
          </a:xfrm>
          <a:prstGeom prst="rect">
            <a:avLst/>
          </a:prstGeom>
        </p:spPr>
        <p:txBody>
          <a:bodyPr vert="horz" lIns="91440" tIns="45720" rIns="91440" bIns="45720" rtlCol="0" anchor="ctr"/>
          <a:lstStyle>
            <a:lvl1pPr algn="ctr" fontAlgn="auto">
              <a:spcBef>
                <a:spcPts val="0"/>
              </a:spcBef>
              <a:spcAft>
                <a:spcPts val="0"/>
              </a:spcAft>
              <a:defRPr sz="3968">
                <a:solidFill>
                  <a:schemeClr val="tx1">
                    <a:tint val="75000"/>
                  </a:schemeClr>
                </a:solidFill>
                <a:latin typeface="+mn-lt"/>
                <a:cs typeface="+mn-cs"/>
              </a:defRPr>
            </a:lvl1pPr>
          </a:lstStyle>
          <a:p>
            <a:pPr>
              <a:defRPr/>
            </a:pPr>
            <a:endParaRPr lang="uz-Cyrl-UZ"/>
          </a:p>
        </p:txBody>
      </p:sp>
      <p:sp>
        <p:nvSpPr>
          <p:cNvPr id="6" name="Номер слайда 5"/>
          <p:cNvSpPr>
            <a:spLocks noGrp="1"/>
          </p:cNvSpPr>
          <p:nvPr>
            <p:ph type="sldNum" sz="quarter" idx="4"/>
          </p:nvPr>
        </p:nvSpPr>
        <p:spPr>
          <a:xfrm>
            <a:off x="21672208" y="19687030"/>
            <a:ext cx="7056067" cy="1130873"/>
          </a:xfrm>
          <a:prstGeom prst="rect">
            <a:avLst/>
          </a:prstGeom>
        </p:spPr>
        <p:txBody>
          <a:bodyPr vert="horz" wrap="square" lIns="91440" tIns="45720" rIns="91440" bIns="45720" numCol="1" anchor="ctr" anchorCtr="0" compatLnSpc="1">
            <a:prstTxWarp prst="textNoShape">
              <a:avLst/>
            </a:prstTxWarp>
          </a:bodyPr>
          <a:lstStyle>
            <a:lvl1pPr algn="r">
              <a:defRPr sz="3968">
                <a:solidFill>
                  <a:srgbClr val="898989"/>
                </a:solidFill>
                <a:latin typeface="Calibri" panose="020F0502020204030204" pitchFamily="34" charset="0"/>
              </a:defRPr>
            </a:lvl1pPr>
          </a:lstStyle>
          <a:p>
            <a:fld id="{F9D04D5E-0282-479E-BCF5-B6CD166273C0}" type="slidenum">
              <a:rPr lang="uz-Cyrl-UZ" altLang="ru-RU"/>
              <a:pPr/>
              <a:t>‹#›</a:t>
            </a:fld>
            <a:endParaRPr lang="uz-Cyrl-UZ"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14552" kern="1200">
          <a:solidFill>
            <a:schemeClr val="tx1"/>
          </a:solidFill>
          <a:latin typeface="+mj-lt"/>
          <a:ea typeface="+mj-ea"/>
          <a:cs typeface="+mj-cs"/>
        </a:defRPr>
      </a:lvl1pPr>
      <a:lvl2pPr algn="ctr" rtl="0" eaLnBrk="0" fontAlgn="base" hangingPunct="0">
        <a:spcBef>
          <a:spcPct val="0"/>
        </a:spcBef>
        <a:spcAft>
          <a:spcPct val="0"/>
        </a:spcAft>
        <a:defRPr sz="14552">
          <a:solidFill>
            <a:schemeClr val="tx1"/>
          </a:solidFill>
          <a:latin typeface="Calibri" pitchFamily="34" charset="0"/>
        </a:defRPr>
      </a:lvl2pPr>
      <a:lvl3pPr algn="ctr" rtl="0" eaLnBrk="0" fontAlgn="base" hangingPunct="0">
        <a:spcBef>
          <a:spcPct val="0"/>
        </a:spcBef>
        <a:spcAft>
          <a:spcPct val="0"/>
        </a:spcAft>
        <a:defRPr sz="14552">
          <a:solidFill>
            <a:schemeClr val="tx1"/>
          </a:solidFill>
          <a:latin typeface="Calibri" pitchFamily="34" charset="0"/>
        </a:defRPr>
      </a:lvl3pPr>
      <a:lvl4pPr algn="ctr" rtl="0" eaLnBrk="0" fontAlgn="base" hangingPunct="0">
        <a:spcBef>
          <a:spcPct val="0"/>
        </a:spcBef>
        <a:spcAft>
          <a:spcPct val="0"/>
        </a:spcAft>
        <a:defRPr sz="14552">
          <a:solidFill>
            <a:schemeClr val="tx1"/>
          </a:solidFill>
          <a:latin typeface="Calibri" pitchFamily="34" charset="0"/>
        </a:defRPr>
      </a:lvl4pPr>
      <a:lvl5pPr algn="ctr" rtl="0" eaLnBrk="0" fontAlgn="base" hangingPunct="0">
        <a:spcBef>
          <a:spcPct val="0"/>
        </a:spcBef>
        <a:spcAft>
          <a:spcPct val="0"/>
        </a:spcAft>
        <a:defRPr sz="14552">
          <a:solidFill>
            <a:schemeClr val="tx1"/>
          </a:solidFill>
          <a:latin typeface="Calibri" pitchFamily="34" charset="0"/>
        </a:defRPr>
      </a:lvl5pPr>
      <a:lvl6pPr marL="1512012" algn="ctr" rtl="0" fontAlgn="base">
        <a:spcBef>
          <a:spcPct val="0"/>
        </a:spcBef>
        <a:spcAft>
          <a:spcPct val="0"/>
        </a:spcAft>
        <a:defRPr sz="14552">
          <a:solidFill>
            <a:schemeClr val="tx1"/>
          </a:solidFill>
          <a:latin typeface="Calibri" pitchFamily="34" charset="0"/>
        </a:defRPr>
      </a:lvl6pPr>
      <a:lvl7pPr marL="3024024" algn="ctr" rtl="0" fontAlgn="base">
        <a:spcBef>
          <a:spcPct val="0"/>
        </a:spcBef>
        <a:spcAft>
          <a:spcPct val="0"/>
        </a:spcAft>
        <a:defRPr sz="14552">
          <a:solidFill>
            <a:schemeClr val="tx1"/>
          </a:solidFill>
          <a:latin typeface="Calibri" pitchFamily="34" charset="0"/>
        </a:defRPr>
      </a:lvl7pPr>
      <a:lvl8pPr marL="4536036" algn="ctr" rtl="0" fontAlgn="base">
        <a:spcBef>
          <a:spcPct val="0"/>
        </a:spcBef>
        <a:spcAft>
          <a:spcPct val="0"/>
        </a:spcAft>
        <a:defRPr sz="14552">
          <a:solidFill>
            <a:schemeClr val="tx1"/>
          </a:solidFill>
          <a:latin typeface="Calibri" pitchFamily="34" charset="0"/>
        </a:defRPr>
      </a:lvl8pPr>
      <a:lvl9pPr marL="6048048" algn="ctr" rtl="0" fontAlgn="base">
        <a:spcBef>
          <a:spcPct val="0"/>
        </a:spcBef>
        <a:spcAft>
          <a:spcPct val="0"/>
        </a:spcAft>
        <a:defRPr sz="14552">
          <a:solidFill>
            <a:schemeClr val="tx1"/>
          </a:solidFill>
          <a:latin typeface="Calibri" pitchFamily="34" charset="0"/>
        </a:defRPr>
      </a:lvl9pPr>
    </p:titleStyle>
    <p:bodyStyle>
      <a:lvl1pPr marL="1134008" indent="-1134008" algn="l" rtl="0" eaLnBrk="0" fontAlgn="base" hangingPunct="0">
        <a:spcBef>
          <a:spcPct val="20000"/>
        </a:spcBef>
        <a:spcAft>
          <a:spcPct val="0"/>
        </a:spcAft>
        <a:buFont typeface="Arial" panose="020B0604020202020204" pitchFamily="34" charset="0"/>
        <a:buChar char="•"/>
        <a:defRPr sz="10582" kern="1200">
          <a:solidFill>
            <a:schemeClr val="tx1"/>
          </a:solidFill>
          <a:latin typeface="+mn-lt"/>
          <a:ea typeface="+mn-ea"/>
          <a:cs typeface="+mn-cs"/>
        </a:defRPr>
      </a:lvl1pPr>
      <a:lvl2pPr marL="2457020" indent="-945008" algn="l" rtl="0" eaLnBrk="0" fontAlgn="base" hangingPunct="0">
        <a:spcBef>
          <a:spcPct val="20000"/>
        </a:spcBef>
        <a:spcAft>
          <a:spcPct val="0"/>
        </a:spcAft>
        <a:buFont typeface="Arial" panose="020B0604020202020204" pitchFamily="34" charset="0"/>
        <a:buChar char="–"/>
        <a:defRPr sz="9260" kern="1200">
          <a:solidFill>
            <a:schemeClr val="tx1"/>
          </a:solidFill>
          <a:latin typeface="+mn-lt"/>
          <a:ea typeface="+mn-ea"/>
          <a:cs typeface="+mn-cs"/>
        </a:defRPr>
      </a:lvl2pPr>
      <a:lvl3pPr marL="3780030" indent="-756006" algn="l" rtl="0" eaLnBrk="0" fontAlgn="base" hangingPunct="0">
        <a:spcBef>
          <a:spcPct val="20000"/>
        </a:spcBef>
        <a:spcAft>
          <a:spcPct val="0"/>
        </a:spcAft>
        <a:buFont typeface="Arial" panose="020B0604020202020204" pitchFamily="34" charset="0"/>
        <a:buChar char="•"/>
        <a:defRPr sz="7937" kern="1200">
          <a:solidFill>
            <a:schemeClr val="tx1"/>
          </a:solidFill>
          <a:latin typeface="+mn-lt"/>
          <a:ea typeface="+mn-ea"/>
          <a:cs typeface="+mn-cs"/>
        </a:defRPr>
      </a:lvl3pPr>
      <a:lvl4pPr marL="5292042" indent="-756006" algn="l" rtl="0" eaLnBrk="0" fontAlgn="base" hangingPunct="0">
        <a:spcBef>
          <a:spcPct val="20000"/>
        </a:spcBef>
        <a:spcAft>
          <a:spcPct val="0"/>
        </a:spcAft>
        <a:buFont typeface="Arial" panose="020B0604020202020204" pitchFamily="34" charset="0"/>
        <a:buChar char="–"/>
        <a:defRPr sz="6615" kern="1200">
          <a:solidFill>
            <a:schemeClr val="tx1"/>
          </a:solidFill>
          <a:latin typeface="+mn-lt"/>
          <a:ea typeface="+mn-ea"/>
          <a:cs typeface="+mn-cs"/>
        </a:defRPr>
      </a:lvl4pPr>
      <a:lvl5pPr marL="6804053" indent="-756006" algn="l" rtl="0" eaLnBrk="0" fontAlgn="base" hangingPunct="0">
        <a:spcBef>
          <a:spcPct val="20000"/>
        </a:spcBef>
        <a:spcAft>
          <a:spcPct val="0"/>
        </a:spcAft>
        <a:buFont typeface="Arial" panose="020B0604020202020204" pitchFamily="34" charset="0"/>
        <a:buChar char="»"/>
        <a:defRPr sz="6615" kern="1200">
          <a:solidFill>
            <a:schemeClr val="tx1"/>
          </a:solidFill>
          <a:latin typeface="+mn-lt"/>
          <a:ea typeface="+mn-ea"/>
          <a:cs typeface="+mn-cs"/>
        </a:defRPr>
      </a:lvl5pPr>
      <a:lvl6pPr marL="8316065" indent="-756006" algn="l" defTabSz="3024024" rtl="0" eaLnBrk="1" latinLnBrk="0" hangingPunct="1">
        <a:spcBef>
          <a:spcPct val="20000"/>
        </a:spcBef>
        <a:buFont typeface="Arial" pitchFamily="34" charset="0"/>
        <a:buChar char="•"/>
        <a:defRPr sz="6615" kern="1200">
          <a:solidFill>
            <a:schemeClr val="tx1"/>
          </a:solidFill>
          <a:latin typeface="+mn-lt"/>
          <a:ea typeface="+mn-ea"/>
          <a:cs typeface="+mn-cs"/>
        </a:defRPr>
      </a:lvl6pPr>
      <a:lvl7pPr marL="9828077" indent="-756006" algn="l" defTabSz="3024024" rtl="0" eaLnBrk="1" latinLnBrk="0" hangingPunct="1">
        <a:spcBef>
          <a:spcPct val="20000"/>
        </a:spcBef>
        <a:buFont typeface="Arial" pitchFamily="34" charset="0"/>
        <a:buChar char="•"/>
        <a:defRPr sz="6615" kern="1200">
          <a:solidFill>
            <a:schemeClr val="tx1"/>
          </a:solidFill>
          <a:latin typeface="+mn-lt"/>
          <a:ea typeface="+mn-ea"/>
          <a:cs typeface="+mn-cs"/>
        </a:defRPr>
      </a:lvl7pPr>
      <a:lvl8pPr marL="11340089" indent="-756006" algn="l" defTabSz="3024024" rtl="0" eaLnBrk="1" latinLnBrk="0" hangingPunct="1">
        <a:spcBef>
          <a:spcPct val="20000"/>
        </a:spcBef>
        <a:buFont typeface="Arial" pitchFamily="34" charset="0"/>
        <a:buChar char="•"/>
        <a:defRPr sz="6615" kern="1200">
          <a:solidFill>
            <a:schemeClr val="tx1"/>
          </a:solidFill>
          <a:latin typeface="+mn-lt"/>
          <a:ea typeface="+mn-ea"/>
          <a:cs typeface="+mn-cs"/>
        </a:defRPr>
      </a:lvl8pPr>
      <a:lvl9pPr marL="12852102" indent="-756006" algn="l" defTabSz="3024024" rtl="0" eaLnBrk="1" latinLnBrk="0" hangingPunct="1">
        <a:spcBef>
          <a:spcPct val="20000"/>
        </a:spcBef>
        <a:buFont typeface="Arial" pitchFamily="34" charset="0"/>
        <a:buChar char="•"/>
        <a:defRPr sz="6615" kern="1200">
          <a:solidFill>
            <a:schemeClr val="tx1"/>
          </a:solidFill>
          <a:latin typeface="+mn-lt"/>
          <a:ea typeface="+mn-ea"/>
          <a:cs typeface="+mn-cs"/>
        </a:defRPr>
      </a:lvl9pPr>
    </p:bodyStyle>
    <p:otherStyle>
      <a:defPPr>
        <a:defRPr lang="uz-Cyrl-UZ"/>
      </a:defPPr>
      <a:lvl1pPr marL="0" algn="l" defTabSz="3024024" rtl="0" eaLnBrk="1" latinLnBrk="0" hangingPunct="1">
        <a:defRPr sz="5952" kern="1200">
          <a:solidFill>
            <a:schemeClr val="tx1"/>
          </a:solidFill>
          <a:latin typeface="+mn-lt"/>
          <a:ea typeface="+mn-ea"/>
          <a:cs typeface="+mn-cs"/>
        </a:defRPr>
      </a:lvl1pPr>
      <a:lvl2pPr marL="1512012" algn="l" defTabSz="3024024" rtl="0" eaLnBrk="1" latinLnBrk="0" hangingPunct="1">
        <a:defRPr sz="5952" kern="1200">
          <a:solidFill>
            <a:schemeClr val="tx1"/>
          </a:solidFill>
          <a:latin typeface="+mn-lt"/>
          <a:ea typeface="+mn-ea"/>
          <a:cs typeface="+mn-cs"/>
        </a:defRPr>
      </a:lvl2pPr>
      <a:lvl3pPr marL="3024024" algn="l" defTabSz="3024024" rtl="0" eaLnBrk="1" latinLnBrk="0" hangingPunct="1">
        <a:defRPr sz="5952" kern="1200">
          <a:solidFill>
            <a:schemeClr val="tx1"/>
          </a:solidFill>
          <a:latin typeface="+mn-lt"/>
          <a:ea typeface="+mn-ea"/>
          <a:cs typeface="+mn-cs"/>
        </a:defRPr>
      </a:lvl3pPr>
      <a:lvl4pPr marL="4536036" algn="l" defTabSz="3024024" rtl="0" eaLnBrk="1" latinLnBrk="0" hangingPunct="1">
        <a:defRPr sz="5952" kern="1200">
          <a:solidFill>
            <a:schemeClr val="tx1"/>
          </a:solidFill>
          <a:latin typeface="+mn-lt"/>
          <a:ea typeface="+mn-ea"/>
          <a:cs typeface="+mn-cs"/>
        </a:defRPr>
      </a:lvl4pPr>
      <a:lvl5pPr marL="6048048" algn="l" defTabSz="3024024" rtl="0" eaLnBrk="1" latinLnBrk="0" hangingPunct="1">
        <a:defRPr sz="5952" kern="1200">
          <a:solidFill>
            <a:schemeClr val="tx1"/>
          </a:solidFill>
          <a:latin typeface="+mn-lt"/>
          <a:ea typeface="+mn-ea"/>
          <a:cs typeface="+mn-cs"/>
        </a:defRPr>
      </a:lvl5pPr>
      <a:lvl6pPr marL="7560059" algn="l" defTabSz="3024024" rtl="0" eaLnBrk="1" latinLnBrk="0" hangingPunct="1">
        <a:defRPr sz="5952" kern="1200">
          <a:solidFill>
            <a:schemeClr val="tx1"/>
          </a:solidFill>
          <a:latin typeface="+mn-lt"/>
          <a:ea typeface="+mn-ea"/>
          <a:cs typeface="+mn-cs"/>
        </a:defRPr>
      </a:lvl6pPr>
      <a:lvl7pPr marL="9072071" algn="l" defTabSz="3024024" rtl="0" eaLnBrk="1" latinLnBrk="0" hangingPunct="1">
        <a:defRPr sz="5952" kern="1200">
          <a:solidFill>
            <a:schemeClr val="tx1"/>
          </a:solidFill>
          <a:latin typeface="+mn-lt"/>
          <a:ea typeface="+mn-ea"/>
          <a:cs typeface="+mn-cs"/>
        </a:defRPr>
      </a:lvl7pPr>
      <a:lvl8pPr marL="10584083" algn="l" defTabSz="3024024" rtl="0" eaLnBrk="1" latinLnBrk="0" hangingPunct="1">
        <a:defRPr sz="5952" kern="1200">
          <a:solidFill>
            <a:schemeClr val="tx1"/>
          </a:solidFill>
          <a:latin typeface="+mn-lt"/>
          <a:ea typeface="+mn-ea"/>
          <a:cs typeface="+mn-cs"/>
        </a:defRPr>
      </a:lvl8pPr>
      <a:lvl9pPr marL="12096095" algn="l" defTabSz="3024024" rtl="0" eaLnBrk="1" latinLnBrk="0" hangingPunct="1">
        <a:defRPr sz="59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8" Type="http://schemas.openxmlformats.org/officeDocument/2006/relationships/image" Target="../media/image7.jpeg"/><Relationship Id="rId3" Type="http://schemas.openxmlformats.org/officeDocument/2006/relationships/image" Target="../media/image1.jpg"/><Relationship Id="rId21" Type="http://schemas.openxmlformats.org/officeDocument/2006/relationships/image" Target="../media/image10.png"/><Relationship Id="rId7" Type="http://schemas.openxmlformats.org/officeDocument/2006/relationships/image" Target="../media/image4.png"/><Relationship Id="rId17" Type="http://schemas.openxmlformats.org/officeDocument/2006/relationships/image" Target="../media/image6.jpeg"/><Relationship Id="rId2" Type="http://schemas.openxmlformats.org/officeDocument/2006/relationships/notesSlide" Target="../notesSlides/notesSlide1.xml"/><Relationship Id="rId16" Type="http://schemas.openxmlformats.org/officeDocument/2006/relationships/image" Target="../media/image5.png"/><Relationship Id="rId20"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indico.spbu.ru/event/1/" TargetMode="External"/><Relationship Id="rId15" Type="http://schemas.openxmlformats.org/officeDocument/2006/relationships/image" Target="../media/image11.png"/><Relationship Id="rId19" Type="http://schemas.openxmlformats.org/officeDocument/2006/relationships/image" Target="../media/image8.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00"/>
            <a:lum/>
          </a:blip>
          <a:srcRect/>
          <a:stretch>
            <a:fillRect l="-3000" r="-3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43018" y="395239"/>
            <a:ext cx="20494867" cy="901739"/>
          </a:xfrm>
          <a:noFill/>
          <a:ln>
            <a:noFill/>
          </a:ln>
          <a:effectLst>
            <a:outerShdw blurRad="50800" dist="38100" dir="5400000" algn="t" rotWithShape="0">
              <a:prstClr val="black">
                <a:alpha val="40000"/>
              </a:prstClr>
            </a:outerShdw>
          </a:effectLst>
        </p:spPr>
        <p:txBody>
          <a:bodyPr/>
          <a:lstStyle/>
          <a:p>
            <a:r>
              <a:rPr lang="en-US" sz="3200" b="1" dirty="0">
                <a:latin typeface="Times New Roman" panose="02020603050405020304" pitchFamily="18" charset="0"/>
                <a:cs typeface="Times New Roman" panose="02020603050405020304" pitchFamily="18" charset="0"/>
              </a:rPr>
              <a:t>Spectroscopic data on the </a:t>
            </a:r>
            <a:r>
              <a:rPr lang="en-US" sz="3200" b="1" baseline="30000" dirty="0">
                <a:latin typeface="Times New Roman" panose="02020603050405020304" pitchFamily="18" charset="0"/>
                <a:cs typeface="Times New Roman" panose="02020603050405020304" pitchFamily="18" charset="0"/>
              </a:rPr>
              <a:t>25</a:t>
            </a:r>
            <a:r>
              <a:rPr lang="en-US" sz="3200" b="1" dirty="0">
                <a:latin typeface="Times New Roman" panose="02020603050405020304" pitchFamily="18" charset="0"/>
                <a:cs typeface="Times New Roman" panose="02020603050405020304" pitchFamily="18" charset="0"/>
              </a:rPr>
              <a:t>Mg→</a:t>
            </a:r>
            <a:r>
              <a:rPr lang="en-US" sz="3200" b="1" baseline="30000" dirty="0">
                <a:latin typeface="Times New Roman" panose="02020603050405020304" pitchFamily="18" charset="0"/>
                <a:cs typeface="Times New Roman" panose="02020603050405020304" pitchFamily="18" charset="0"/>
              </a:rPr>
              <a:t>24</a:t>
            </a:r>
            <a:r>
              <a:rPr lang="en-US" sz="3200" b="1" dirty="0">
                <a:latin typeface="Times New Roman" panose="02020603050405020304" pitchFamily="18" charset="0"/>
                <a:cs typeface="Times New Roman" panose="02020603050405020304" pitchFamily="18" charset="0"/>
              </a:rPr>
              <a:t>Mg+n excited configurations from the </a:t>
            </a:r>
            <a:r>
              <a:rPr lang="en-US" sz="3200" b="1" baseline="30000" dirty="0">
                <a:latin typeface="Times New Roman" panose="02020603050405020304" pitchFamily="18" charset="0"/>
                <a:cs typeface="Times New Roman" panose="02020603050405020304" pitchFamily="18" charset="0"/>
              </a:rPr>
              <a:t>24</a:t>
            </a:r>
            <a:r>
              <a:rPr lang="en-US" sz="3200" b="1" dirty="0">
                <a:latin typeface="Times New Roman" panose="02020603050405020304" pitchFamily="18" charset="0"/>
                <a:cs typeface="Times New Roman" panose="02020603050405020304" pitchFamily="18" charset="0"/>
              </a:rPr>
              <a:t>Mg(</a:t>
            </a:r>
            <a:r>
              <a:rPr lang="en-US" sz="3200" b="1" dirty="0" err="1">
                <a:latin typeface="Times New Roman" panose="02020603050405020304" pitchFamily="18" charset="0"/>
                <a:cs typeface="Times New Roman" panose="02020603050405020304" pitchFamily="18" charset="0"/>
              </a:rPr>
              <a:t>d,p</a:t>
            </a:r>
            <a:r>
              <a:rPr lang="en-US" sz="3200" b="1" dirty="0">
                <a:latin typeface="Times New Roman" panose="02020603050405020304" pitchFamily="18" charset="0"/>
                <a:cs typeface="Times New Roman" panose="02020603050405020304" pitchFamily="18" charset="0"/>
              </a:rPr>
              <a:t>)</a:t>
            </a:r>
            <a:r>
              <a:rPr lang="en-US" sz="3200" b="1" baseline="30000" dirty="0">
                <a:latin typeface="Times New Roman" panose="02020603050405020304" pitchFamily="18" charset="0"/>
                <a:cs typeface="Times New Roman" panose="02020603050405020304" pitchFamily="18" charset="0"/>
              </a:rPr>
              <a:t>25</a:t>
            </a:r>
            <a:r>
              <a:rPr lang="en-US" sz="3200" b="1" dirty="0">
                <a:latin typeface="Times New Roman" panose="02020603050405020304" pitchFamily="18" charset="0"/>
                <a:cs typeface="Times New Roman" panose="02020603050405020304" pitchFamily="18" charset="0"/>
              </a:rPr>
              <a:t>Mg reaction.</a:t>
            </a:r>
            <a:endParaRPr lang="ru-RU" sz="32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040541" y="1302149"/>
            <a:ext cx="22826535" cy="1077218"/>
          </a:xfrm>
          <a:prstGeom prst="rect">
            <a:avLst/>
          </a:prstGeom>
          <a:noFill/>
        </p:spPr>
        <p:txBody>
          <a:bodyPr wrap="square" rtlCol="0">
            <a:spAutoFit/>
          </a:bodyPr>
          <a:lstStyle/>
          <a:p>
            <a:pPr algn="ctr"/>
            <a:r>
              <a:rPr lang="en-US" sz="3200" dirty="0"/>
              <a:t>S.V. Artemov</a:t>
            </a:r>
            <a:r>
              <a:rPr lang="en-US" sz="3200" baseline="30000" dirty="0"/>
              <a:t>1</a:t>
            </a:r>
            <a:r>
              <a:rPr lang="en-US" sz="3200" dirty="0"/>
              <a:t>; O.R. Tojiboev</a:t>
            </a:r>
            <a:r>
              <a:rPr lang="en-US" sz="3200" baseline="30000" dirty="0"/>
              <a:t>1</a:t>
            </a:r>
            <a:r>
              <a:rPr lang="en-US" sz="3200" dirty="0"/>
              <a:t>; N.Burtebayev</a:t>
            </a:r>
            <a:r>
              <a:rPr lang="en-US" sz="3200" baseline="30000" dirty="0"/>
              <a:t>2</a:t>
            </a:r>
            <a:r>
              <a:rPr lang="en-US" sz="3200" dirty="0"/>
              <a:t>; </a:t>
            </a:r>
            <a:r>
              <a:rPr lang="en-US" sz="3200" dirty="0" err="1"/>
              <a:t>Maulen</a:t>
            </a:r>
            <a:r>
              <a:rPr lang="en-US" sz="3200" dirty="0"/>
              <a:t> Nassurlla</a:t>
            </a:r>
            <a:r>
              <a:rPr lang="en-US" sz="3200" baseline="30000" dirty="0"/>
              <a:t>2,3</a:t>
            </a:r>
            <a:r>
              <a:rPr lang="en-US" sz="3200" dirty="0"/>
              <a:t>;  </a:t>
            </a:r>
            <a:r>
              <a:rPr lang="en-US" sz="3200" dirty="0" err="1"/>
              <a:t>F.Kh</a:t>
            </a:r>
            <a:r>
              <a:rPr lang="en-US" sz="3200" dirty="0"/>
              <a:t>. Ergashev</a:t>
            </a:r>
            <a:r>
              <a:rPr lang="en-US" sz="3200" baseline="30000" dirty="0"/>
              <a:t>1</a:t>
            </a:r>
            <a:r>
              <a:rPr lang="en-US" sz="3200" dirty="0"/>
              <a:t>; A.A. Karakhodjaev</a:t>
            </a:r>
            <a:r>
              <a:rPr lang="en-US" sz="3200" baseline="30000" dirty="0"/>
              <a:t>1</a:t>
            </a:r>
            <a:r>
              <a:rPr lang="en-US" sz="3200" dirty="0" smtClean="0"/>
              <a:t>;</a:t>
            </a:r>
          </a:p>
          <a:p>
            <a:pPr algn="ctr"/>
            <a:r>
              <a:rPr lang="en-US" sz="3200" dirty="0" smtClean="0"/>
              <a:t> </a:t>
            </a:r>
            <a:r>
              <a:rPr lang="en-US" sz="3200" b="1" u="sng" dirty="0" err="1"/>
              <a:t>E.Sh</a:t>
            </a:r>
            <a:r>
              <a:rPr lang="en-US" sz="3200" b="1" u="sng" dirty="0"/>
              <a:t>. Ikromkhonov</a:t>
            </a:r>
            <a:r>
              <a:rPr lang="en-US" sz="3200" b="1" u="sng" baseline="30000" dirty="0"/>
              <a:t>1</a:t>
            </a:r>
            <a:r>
              <a:rPr lang="en-US" sz="3200" dirty="0"/>
              <a:t>; </a:t>
            </a:r>
            <a:r>
              <a:rPr lang="en-US" sz="3200" dirty="0" err="1"/>
              <a:t>I.Ya</a:t>
            </a:r>
            <a:r>
              <a:rPr lang="en-US" sz="3200" dirty="0"/>
              <a:t>. </a:t>
            </a:r>
            <a:r>
              <a:rPr lang="en-US" sz="3200" dirty="0" smtClean="0"/>
              <a:t>Son</a:t>
            </a:r>
            <a:r>
              <a:rPr lang="en-US" sz="3200" baseline="30000" dirty="0" smtClean="0"/>
              <a:t>1</a:t>
            </a:r>
          </a:p>
        </p:txBody>
      </p:sp>
      <p:pic>
        <p:nvPicPr>
          <p:cNvPr id="6" name="Рисунок 5"/>
          <p:cNvPicPr>
            <a:picLocks noChangeAspect="1"/>
          </p:cNvPicPr>
          <p:nvPr/>
        </p:nvPicPr>
        <p:blipFill>
          <a:blip r:embed="rId4" cstate="print">
            <a:duotone>
              <a:prstClr val="black"/>
              <a:srgbClr val="99CC00">
                <a:tint val="45000"/>
                <a:satMod val="400000"/>
              </a:srgbClr>
            </a:duotone>
          </a:blip>
          <a:stretch>
            <a:fillRect/>
          </a:stretch>
        </p:blipFill>
        <p:spPr>
          <a:xfrm>
            <a:off x="879326" y="617226"/>
            <a:ext cx="2161215" cy="2250729"/>
          </a:xfrm>
          <a:prstGeom prst="rect">
            <a:avLst/>
          </a:prstGeom>
        </p:spPr>
      </p:pic>
      <p:sp>
        <p:nvSpPr>
          <p:cNvPr id="8" name="Прямоугольник 7"/>
          <p:cNvSpPr/>
          <p:nvPr/>
        </p:nvSpPr>
        <p:spPr>
          <a:xfrm>
            <a:off x="25256505" y="476347"/>
            <a:ext cx="4104456" cy="2123658"/>
          </a:xfrm>
          <a:prstGeom prst="rect">
            <a:avLst/>
          </a:prstGeom>
          <a:noFill/>
          <a:ln>
            <a:noFill/>
          </a:ln>
        </p:spPr>
        <p:txBody>
          <a:bodyPr wrap="square">
            <a:spAutoFit/>
          </a:bodyPr>
          <a:lstStyle/>
          <a:p>
            <a:pPr algn="ctr">
              <a:lnSpc>
                <a:spcPct val="150000"/>
              </a:lnSpc>
            </a:pPr>
            <a:r>
              <a:rPr lang="en-US" sz="2000" dirty="0">
                <a:hlinkClick r:id="rId5"/>
              </a:rPr>
              <a:t>LXXV International Conference «NUCLEUS – 2025. Nuclear physics, elementary particle physics and nuclear technologies</a:t>
            </a:r>
            <a:r>
              <a:rPr lang="en-US" sz="2800" dirty="0">
                <a:hlinkClick r:id="rId5"/>
              </a:rPr>
              <a:t>»</a:t>
            </a:r>
            <a:endParaRPr lang="en-US" sz="2600" b="1" dirty="0">
              <a:solidFill>
                <a:schemeClr val="accent3">
                  <a:lumMod val="75000"/>
                </a:schemeClr>
              </a:solidFill>
              <a:latin typeface="Trebuchet MS" panose="020B0603020202020204" pitchFamily="34" charset="0"/>
            </a:endParaRPr>
          </a:p>
        </p:txBody>
      </p:sp>
      <p:sp>
        <p:nvSpPr>
          <p:cNvPr id="10" name="Прямоугольник 9"/>
          <p:cNvSpPr/>
          <p:nvPr/>
        </p:nvSpPr>
        <p:spPr>
          <a:xfrm>
            <a:off x="199179" y="3633804"/>
            <a:ext cx="9972206" cy="6463308"/>
          </a:xfrm>
          <a:prstGeom prst="rect">
            <a:avLst/>
          </a:prstGeom>
        </p:spPr>
        <p:txBody>
          <a:bodyPr wrap="square">
            <a:spAutoFit/>
          </a:bodyPr>
          <a:lstStyle/>
          <a:p>
            <a:pPr algn="ctr" defTabSz="3024024" fontAlgn="auto">
              <a:spcBef>
                <a:spcPts val="0"/>
              </a:spcBef>
              <a:spcAft>
                <a:spcPts val="0"/>
              </a:spcAft>
              <a:defRPr/>
            </a:pPr>
            <a:r>
              <a:rPr lang="en-US" sz="3000" b="1" dirty="0">
                <a:solidFill>
                  <a:schemeClr val="accent2">
                    <a:lumMod val="50000"/>
                  </a:schemeClr>
                </a:solidFill>
                <a:cs typeface="Times New Roman" panose="02020603050405020304" pitchFamily="18" charset="0"/>
              </a:rPr>
              <a:t>ACTUALITY</a:t>
            </a:r>
          </a:p>
          <a:p>
            <a:pPr algn="just" defTabSz="3024024" fontAlgn="auto">
              <a:spcBef>
                <a:spcPts val="0"/>
              </a:spcBef>
              <a:spcAft>
                <a:spcPts val="0"/>
              </a:spcAft>
              <a:defRPr/>
            </a:pPr>
            <a:r>
              <a:rPr lang="en-US" sz="2400" b="1" dirty="0">
                <a:cs typeface="Times New Roman" panose="02020603050405020304" pitchFamily="18" charset="0"/>
              </a:rPr>
              <a:t>Currently, the most suitable way to obtain information about the structure of light nuclei is direct </a:t>
            </a:r>
            <a:r>
              <a:rPr lang="en-US" sz="2400" b="1" dirty="0" smtClean="0">
                <a:cs typeface="Times New Roman" panose="02020603050405020304" pitchFamily="18" charset="0"/>
              </a:rPr>
              <a:t>nuclear nucleon transfer reactions. </a:t>
            </a:r>
            <a:r>
              <a:rPr lang="en-US" sz="2400" b="1" dirty="0">
                <a:cs typeface="Times New Roman" panose="02020603050405020304" pitchFamily="18" charset="0"/>
              </a:rPr>
              <a:t>Among a number of existing approaches to the analysis of such processes, in recent decades the modified DWBA method has been created and significantly developed, which makes it possible to obtain practically model-free structural quantities </a:t>
            </a:r>
            <a:r>
              <a:rPr lang="en-US" sz="2400" b="1" dirty="0" smtClean="0">
                <a:cs typeface="Times New Roman" panose="02020603050405020304" pitchFamily="18" charset="0"/>
              </a:rPr>
              <a:t>- </a:t>
            </a:r>
            <a:r>
              <a:rPr lang="en-US" sz="2400" b="1" dirty="0">
                <a:cs typeface="Times New Roman" panose="02020603050405020304" pitchFamily="18" charset="0"/>
              </a:rPr>
              <a:t>asymptotic normalization coefficients (ANC), which important for nuclear </a:t>
            </a:r>
            <a:r>
              <a:rPr lang="en-US" sz="2400" b="1" dirty="0" smtClean="0">
                <a:cs typeface="Times New Roman" panose="02020603050405020304" pitchFamily="18" charset="0"/>
              </a:rPr>
              <a:t>theory. </a:t>
            </a:r>
            <a:r>
              <a:rPr lang="en-US" sz="2400" b="1" dirty="0">
                <a:cs typeface="Times New Roman" panose="02020603050405020304" pitchFamily="18" charset="0"/>
              </a:rPr>
              <a:t>It allows, in combination with the expansion of the experimental capabilities of accelerator and measuring equipment, to obtain the necessary data on the structure of both ordinary stable and exotic nuclei. A powerful impetus for the development of this method was the possibility of using ANC in calculating cross sections for nuclear astrophysical reactions that are inaccessible for direct measurements at temperatures of the stellar environment (so-called “ANC method”). To obtain data suitable for analysis, precision measurements of experimental differential cross sections for nucleon transfer reactions are necessary at energies close to the Coulomb barrier, where the reactions are peripheral.</a:t>
            </a:r>
            <a:endParaRPr lang="ru-RU" sz="2400" dirty="0">
              <a:cs typeface="Times New Roman" panose="02020603050405020304" pitchFamily="18" charset="0"/>
            </a:endParaRPr>
          </a:p>
        </p:txBody>
      </p:sp>
      <p:cxnSp>
        <p:nvCxnSpPr>
          <p:cNvPr id="20" name="Прямая соединительная линия 19"/>
          <p:cNvCxnSpPr/>
          <p:nvPr/>
        </p:nvCxnSpPr>
        <p:spPr>
          <a:xfrm flipV="1">
            <a:off x="-23390" y="3099017"/>
            <a:ext cx="30287067" cy="159006"/>
          </a:xfrm>
          <a:prstGeom prst="line">
            <a:avLst/>
          </a:prstGeom>
          <a:ln/>
        </p:spPr>
        <p:style>
          <a:lnRef idx="3">
            <a:schemeClr val="accent2"/>
          </a:lnRef>
          <a:fillRef idx="0">
            <a:schemeClr val="accent2"/>
          </a:fillRef>
          <a:effectRef idx="2">
            <a:schemeClr val="accent2"/>
          </a:effectRef>
          <a:fontRef idx="minor">
            <a:schemeClr val="tx1"/>
          </a:fontRef>
        </p:style>
      </p:cxnSp>
      <p:sp>
        <p:nvSpPr>
          <p:cNvPr id="27" name="Rectangle 2"/>
          <p:cNvSpPr txBox="1">
            <a:spLocks noChangeArrowheads="1"/>
          </p:cNvSpPr>
          <p:nvPr/>
        </p:nvSpPr>
        <p:spPr bwMode="auto">
          <a:xfrm>
            <a:off x="267524" y="10490707"/>
            <a:ext cx="9021515" cy="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0182" tIns="65091" rIns="130182" bIns="65091" numCol="1" anchor="ctr" anchorCtr="0" compatLnSpc="1">
            <a:prstTxWarp prst="textNoShape">
              <a:avLst/>
            </a:prstTxWarp>
          </a:bodyPr>
          <a:lstStyle>
            <a:lvl1pPr algn="ctr" rtl="0" eaLnBrk="0" fontAlgn="base" hangingPunct="0">
              <a:spcBef>
                <a:spcPct val="0"/>
              </a:spcBef>
              <a:spcAft>
                <a:spcPct val="0"/>
              </a:spcAft>
              <a:defRPr sz="10221" kern="1200">
                <a:solidFill>
                  <a:schemeClr val="tx1"/>
                </a:solidFill>
                <a:latin typeface="+mj-lt"/>
                <a:ea typeface="+mj-ea"/>
                <a:cs typeface="+mj-cs"/>
              </a:defRPr>
            </a:lvl1pPr>
            <a:lvl2pPr algn="ctr" rtl="0" eaLnBrk="0" fontAlgn="base" hangingPunct="0">
              <a:spcBef>
                <a:spcPct val="0"/>
              </a:spcBef>
              <a:spcAft>
                <a:spcPct val="0"/>
              </a:spcAft>
              <a:defRPr sz="10221">
                <a:solidFill>
                  <a:schemeClr val="tx1"/>
                </a:solidFill>
                <a:latin typeface="Calibri" pitchFamily="34" charset="0"/>
              </a:defRPr>
            </a:lvl2pPr>
            <a:lvl3pPr algn="ctr" rtl="0" eaLnBrk="0" fontAlgn="base" hangingPunct="0">
              <a:spcBef>
                <a:spcPct val="0"/>
              </a:spcBef>
              <a:spcAft>
                <a:spcPct val="0"/>
              </a:spcAft>
              <a:defRPr sz="10221">
                <a:solidFill>
                  <a:schemeClr val="tx1"/>
                </a:solidFill>
                <a:latin typeface="Calibri" pitchFamily="34" charset="0"/>
              </a:defRPr>
            </a:lvl3pPr>
            <a:lvl4pPr algn="ctr" rtl="0" eaLnBrk="0" fontAlgn="base" hangingPunct="0">
              <a:spcBef>
                <a:spcPct val="0"/>
              </a:spcBef>
              <a:spcAft>
                <a:spcPct val="0"/>
              </a:spcAft>
              <a:defRPr sz="10221">
                <a:solidFill>
                  <a:schemeClr val="tx1"/>
                </a:solidFill>
                <a:latin typeface="Calibri" pitchFamily="34" charset="0"/>
              </a:defRPr>
            </a:lvl4pPr>
            <a:lvl5pPr algn="ctr" rtl="0" eaLnBrk="0" fontAlgn="base" hangingPunct="0">
              <a:spcBef>
                <a:spcPct val="0"/>
              </a:spcBef>
              <a:spcAft>
                <a:spcPct val="0"/>
              </a:spcAft>
              <a:defRPr sz="10221">
                <a:solidFill>
                  <a:schemeClr val="tx1"/>
                </a:solidFill>
                <a:latin typeface="Calibri" pitchFamily="34" charset="0"/>
              </a:defRPr>
            </a:lvl5pPr>
            <a:lvl6pPr marL="1062030" algn="ctr" rtl="0" fontAlgn="base">
              <a:spcBef>
                <a:spcPct val="0"/>
              </a:spcBef>
              <a:spcAft>
                <a:spcPct val="0"/>
              </a:spcAft>
              <a:defRPr sz="10221">
                <a:solidFill>
                  <a:schemeClr val="tx1"/>
                </a:solidFill>
                <a:latin typeface="Calibri" pitchFamily="34" charset="0"/>
              </a:defRPr>
            </a:lvl6pPr>
            <a:lvl7pPr marL="2124060" algn="ctr" rtl="0" fontAlgn="base">
              <a:spcBef>
                <a:spcPct val="0"/>
              </a:spcBef>
              <a:spcAft>
                <a:spcPct val="0"/>
              </a:spcAft>
              <a:defRPr sz="10221">
                <a:solidFill>
                  <a:schemeClr val="tx1"/>
                </a:solidFill>
                <a:latin typeface="Calibri" pitchFamily="34" charset="0"/>
              </a:defRPr>
            </a:lvl7pPr>
            <a:lvl8pPr marL="3186090" algn="ctr" rtl="0" fontAlgn="base">
              <a:spcBef>
                <a:spcPct val="0"/>
              </a:spcBef>
              <a:spcAft>
                <a:spcPct val="0"/>
              </a:spcAft>
              <a:defRPr sz="10221">
                <a:solidFill>
                  <a:schemeClr val="tx1"/>
                </a:solidFill>
                <a:latin typeface="Calibri" pitchFamily="34" charset="0"/>
              </a:defRPr>
            </a:lvl8pPr>
            <a:lvl9pPr marL="4248120" algn="ctr" rtl="0" fontAlgn="base">
              <a:spcBef>
                <a:spcPct val="0"/>
              </a:spcBef>
              <a:spcAft>
                <a:spcPct val="0"/>
              </a:spcAft>
              <a:defRPr sz="10221">
                <a:solidFill>
                  <a:schemeClr val="tx1"/>
                </a:solidFill>
                <a:latin typeface="Calibri" pitchFamily="34" charset="0"/>
              </a:defRPr>
            </a:lvl9pPr>
          </a:lstStyle>
          <a:p>
            <a:r>
              <a:rPr lang="en-US" sz="3986" b="1" dirty="0" smtClean="0">
                <a:solidFill>
                  <a:srgbClr val="FF0066"/>
                </a:solidFill>
                <a:effectLst>
                  <a:outerShdw blurRad="38100" dist="38100" dir="2700000" algn="tl">
                    <a:srgbClr val="000000"/>
                  </a:outerShdw>
                </a:effectLst>
              </a:rPr>
              <a:t>Basic formulas of the Modified DWBA</a:t>
            </a:r>
            <a:endParaRPr lang="ru-RU" sz="3417" b="1" dirty="0">
              <a:solidFill>
                <a:schemeClr val="hlink"/>
              </a:solidFill>
            </a:endParaRPr>
          </a:p>
        </p:txBody>
      </p:sp>
      <p:sp>
        <p:nvSpPr>
          <p:cNvPr id="33" name="Прямоугольник 32"/>
          <p:cNvSpPr/>
          <p:nvPr/>
        </p:nvSpPr>
        <p:spPr>
          <a:xfrm>
            <a:off x="20668462" y="9418240"/>
            <a:ext cx="9338659" cy="1384995"/>
          </a:xfrm>
          <a:prstGeom prst="rect">
            <a:avLst/>
          </a:prstGeom>
          <a:solidFill>
            <a:schemeClr val="accent3">
              <a:lumMod val="20000"/>
              <a:lumOff val="80000"/>
            </a:schemeClr>
          </a:solidFill>
        </p:spPr>
        <p:txBody>
          <a:bodyPr wrap="square">
            <a:spAutoFit/>
          </a:bodyPr>
          <a:lstStyle/>
          <a:p>
            <a:pPr algn="ctr"/>
            <a:r>
              <a:rPr lang="en-US" sz="2800" b="1" dirty="0" smtClean="0">
                <a:solidFill>
                  <a:srgbClr val="00B050"/>
                </a:solidFill>
                <a:cs typeface="Times New Roman" panose="02020603050405020304" pitchFamily="18" charset="0"/>
              </a:rPr>
              <a:t>ANC </a:t>
            </a:r>
            <a:r>
              <a:rPr lang="en-US" sz="2800" b="1" dirty="0">
                <a:solidFill>
                  <a:srgbClr val="00B050"/>
                </a:solidFill>
                <a:cs typeface="Times New Roman" panose="02020603050405020304" pitchFamily="18" charset="0"/>
              </a:rPr>
              <a:t>and </a:t>
            </a:r>
            <a:r>
              <a:rPr lang="en-US" sz="2800" b="1" dirty="0" smtClean="0">
                <a:solidFill>
                  <a:srgbClr val="00B050"/>
                </a:solidFill>
                <a:cs typeface="Times New Roman" panose="02020603050405020304" pitchFamily="18" charset="0"/>
              </a:rPr>
              <a:t>SF for vertexes</a:t>
            </a:r>
            <a:endParaRPr lang="ru-RU" sz="2800" dirty="0">
              <a:solidFill>
                <a:srgbClr val="00B050"/>
              </a:solidFill>
            </a:endParaRPr>
          </a:p>
          <a:p>
            <a:pPr algn="ctr"/>
            <a:r>
              <a:rPr lang="en-US" sz="2800" b="1" baseline="30000" dirty="0" smtClean="0">
                <a:solidFill>
                  <a:srgbClr val="00B050"/>
                </a:solidFill>
                <a:cs typeface="Times New Roman" panose="02020603050405020304" pitchFamily="18" charset="0"/>
              </a:rPr>
              <a:t>25</a:t>
            </a:r>
            <a:r>
              <a:rPr lang="en-US" sz="2800" b="1" dirty="0" smtClean="0">
                <a:solidFill>
                  <a:srgbClr val="00B050"/>
                </a:solidFill>
                <a:cs typeface="Times New Roman" panose="02020603050405020304" pitchFamily="18" charset="0"/>
              </a:rPr>
              <a:t>Mg</a:t>
            </a:r>
            <a:r>
              <a:rPr lang="en-US" sz="2800" b="1" dirty="0">
                <a:solidFill>
                  <a:srgbClr val="00B050"/>
                </a:solidFill>
                <a:cs typeface="Times New Roman" panose="02020603050405020304" pitchFamily="18" charset="0"/>
              </a:rPr>
              <a:t>→</a:t>
            </a:r>
            <a:r>
              <a:rPr lang="en-US" sz="2800" b="1" baseline="30000" dirty="0">
                <a:solidFill>
                  <a:srgbClr val="00B050"/>
                </a:solidFill>
                <a:cs typeface="Times New Roman" panose="02020603050405020304" pitchFamily="18" charset="0"/>
              </a:rPr>
              <a:t>24</a:t>
            </a:r>
            <a:r>
              <a:rPr lang="en-US" sz="2800" b="1" dirty="0">
                <a:solidFill>
                  <a:srgbClr val="00B050"/>
                </a:solidFill>
                <a:cs typeface="Times New Roman" panose="02020603050405020304" pitchFamily="18" charset="0"/>
              </a:rPr>
              <a:t>Mg+n</a:t>
            </a:r>
            <a:r>
              <a:rPr lang="ru-RU" sz="2800" b="1" dirty="0" smtClean="0">
                <a:solidFill>
                  <a:srgbClr val="00B050"/>
                </a:solidFill>
                <a:cs typeface="Times New Roman" panose="02020603050405020304" pitchFamily="18" charset="0"/>
              </a:rPr>
              <a:t>(</a:t>
            </a:r>
            <a:r>
              <a:rPr lang="en-US" sz="2800" b="1" dirty="0" smtClean="0">
                <a:solidFill>
                  <a:srgbClr val="00B050"/>
                </a:solidFill>
                <a:cs typeface="Times New Roman" panose="02020603050405020304" pitchFamily="18" charset="0"/>
              </a:rPr>
              <a:t>0.58 MeV</a:t>
            </a:r>
            <a:r>
              <a:rPr lang="ru-RU" sz="2800" b="1" dirty="0" smtClean="0">
                <a:solidFill>
                  <a:srgbClr val="00B050"/>
                </a:solidFill>
                <a:cs typeface="Times New Roman" panose="02020603050405020304" pitchFamily="18" charset="0"/>
              </a:rPr>
              <a:t>)</a:t>
            </a:r>
            <a:r>
              <a:rPr lang="en-US" sz="2800" b="1" dirty="0" smtClean="0">
                <a:solidFill>
                  <a:srgbClr val="00B050"/>
                </a:solidFill>
                <a:cs typeface="Times New Roman" panose="02020603050405020304" pitchFamily="18" charset="0"/>
              </a:rPr>
              <a:t>, and </a:t>
            </a:r>
            <a:r>
              <a:rPr lang="en-US" sz="2800" b="1" dirty="0">
                <a:solidFill>
                  <a:srgbClr val="00B050"/>
                </a:solidFill>
                <a:cs typeface="Times New Roman" panose="02020603050405020304" pitchFamily="18" charset="0"/>
              </a:rPr>
              <a:t>the </a:t>
            </a:r>
            <a:r>
              <a:rPr lang="en-US" sz="2800" b="1" baseline="30000" dirty="0">
                <a:solidFill>
                  <a:srgbClr val="00B050"/>
                </a:solidFill>
                <a:cs typeface="Times New Roman" panose="02020603050405020304" pitchFamily="18" charset="0"/>
              </a:rPr>
              <a:t>25</a:t>
            </a:r>
            <a:r>
              <a:rPr lang="en-US" sz="2800" b="1" dirty="0">
                <a:solidFill>
                  <a:srgbClr val="00B050"/>
                </a:solidFill>
                <a:cs typeface="Times New Roman" panose="02020603050405020304" pitchFamily="18" charset="0"/>
              </a:rPr>
              <a:t>Mg→</a:t>
            </a:r>
            <a:r>
              <a:rPr lang="en-US" sz="2800" b="1" baseline="30000" dirty="0">
                <a:solidFill>
                  <a:srgbClr val="00B050"/>
                </a:solidFill>
                <a:cs typeface="Times New Roman" panose="02020603050405020304" pitchFamily="18" charset="0"/>
              </a:rPr>
              <a:t>24</a:t>
            </a:r>
            <a:r>
              <a:rPr lang="en-US" sz="2800" b="1" dirty="0">
                <a:solidFill>
                  <a:srgbClr val="00B050"/>
                </a:solidFill>
                <a:cs typeface="Times New Roman" panose="02020603050405020304" pitchFamily="18" charset="0"/>
              </a:rPr>
              <a:t>Mg+n</a:t>
            </a:r>
            <a:r>
              <a:rPr lang="ru-RU" sz="2800" b="1" dirty="0" smtClean="0">
                <a:solidFill>
                  <a:srgbClr val="00B050"/>
                </a:solidFill>
                <a:cs typeface="Times New Roman" panose="02020603050405020304" pitchFamily="18" charset="0"/>
              </a:rPr>
              <a:t>(</a:t>
            </a:r>
            <a:r>
              <a:rPr lang="en-US" sz="2800" b="1" dirty="0" smtClean="0">
                <a:solidFill>
                  <a:srgbClr val="00B050"/>
                </a:solidFill>
                <a:cs typeface="Times New Roman" panose="02020603050405020304" pitchFamily="18" charset="0"/>
              </a:rPr>
              <a:t>0.98 MeV</a:t>
            </a:r>
            <a:r>
              <a:rPr lang="ru-RU" sz="2800" b="1" dirty="0" smtClean="0">
                <a:solidFill>
                  <a:srgbClr val="00B050"/>
                </a:solidFill>
                <a:cs typeface="Times New Roman" panose="02020603050405020304" pitchFamily="18" charset="0"/>
              </a:rPr>
              <a:t>)</a:t>
            </a:r>
            <a:r>
              <a:rPr lang="en-US" sz="2800" b="1" dirty="0" smtClean="0">
                <a:solidFill>
                  <a:srgbClr val="00B050"/>
                </a:solidFill>
                <a:cs typeface="Times New Roman" panose="02020603050405020304" pitchFamily="18" charset="0"/>
              </a:rPr>
              <a:t>.</a:t>
            </a:r>
            <a:endParaRPr lang="ru-RU" sz="2800" dirty="0">
              <a:solidFill>
                <a:srgbClr val="00B050"/>
              </a:solidFill>
            </a:endParaRPr>
          </a:p>
        </p:txBody>
      </p:sp>
      <p:sp>
        <p:nvSpPr>
          <p:cNvPr id="36" name="Прямоугольник 35"/>
          <p:cNvSpPr/>
          <p:nvPr/>
        </p:nvSpPr>
        <p:spPr>
          <a:xfrm>
            <a:off x="20409301" y="18537192"/>
            <a:ext cx="9496317" cy="1508105"/>
          </a:xfrm>
          <a:prstGeom prst="rect">
            <a:avLst/>
          </a:prstGeom>
        </p:spPr>
        <p:txBody>
          <a:bodyPr wrap="square">
            <a:spAutoFit/>
          </a:bodyPr>
          <a:lstStyle/>
          <a:p>
            <a:pPr algn="just"/>
            <a:r>
              <a:rPr lang="en-US" sz="3000" dirty="0" smtClean="0"/>
              <a:t>Using the obtained ANC values, the S(E) factors and reaction rate of nuclear astrophysical capture reaction </a:t>
            </a:r>
            <a:r>
              <a:rPr lang="en-US" sz="2800" b="1" baseline="30000" dirty="0" smtClean="0">
                <a:solidFill>
                  <a:srgbClr val="0000FF"/>
                </a:solidFill>
                <a:ea typeface="Calibri" panose="020F0502020204030204" pitchFamily="34" charset="0"/>
                <a:cs typeface="Times New Roman" panose="02020603050405020304" pitchFamily="18" charset="0"/>
              </a:rPr>
              <a:t>24</a:t>
            </a:r>
            <a:r>
              <a:rPr lang="en-US" sz="2800" b="1" dirty="0" smtClean="0">
                <a:solidFill>
                  <a:srgbClr val="0000FF"/>
                </a:solidFill>
                <a:ea typeface="Calibri" panose="020F0502020204030204" pitchFamily="34" charset="0"/>
                <a:cs typeface="Times New Roman" panose="02020603050405020304" pitchFamily="18" charset="0"/>
              </a:rPr>
              <a:t>Mg</a:t>
            </a:r>
            <a:r>
              <a:rPr lang="en-US" sz="3000" b="1" dirty="0" smtClean="0">
                <a:solidFill>
                  <a:srgbClr val="0000FF"/>
                </a:solidFill>
              </a:rPr>
              <a:t>(</a:t>
            </a:r>
            <a:r>
              <a:rPr lang="en-US" sz="3000" b="1" dirty="0" err="1" smtClean="0">
                <a:solidFill>
                  <a:srgbClr val="0000FF"/>
                </a:solidFill>
              </a:rPr>
              <a:t>n,γ</a:t>
            </a:r>
            <a:r>
              <a:rPr lang="en-US" sz="3000" b="1" dirty="0" smtClean="0">
                <a:solidFill>
                  <a:srgbClr val="0000FF"/>
                </a:solidFill>
              </a:rPr>
              <a:t>)</a:t>
            </a:r>
            <a:r>
              <a:rPr lang="en-US" sz="2800" b="1" baseline="30000" dirty="0">
                <a:solidFill>
                  <a:srgbClr val="0000FF"/>
                </a:solidFill>
                <a:ea typeface="Calibri" panose="020F0502020204030204" pitchFamily="34" charset="0"/>
                <a:cs typeface="Times New Roman" panose="02020603050405020304" pitchFamily="18" charset="0"/>
              </a:rPr>
              <a:t> 25</a:t>
            </a:r>
            <a:r>
              <a:rPr lang="en-US" sz="2800" b="1" dirty="0">
                <a:solidFill>
                  <a:srgbClr val="0000FF"/>
                </a:solidFill>
                <a:ea typeface="Calibri" panose="020F0502020204030204" pitchFamily="34" charset="0"/>
                <a:cs typeface="Times New Roman" panose="02020603050405020304" pitchFamily="18" charset="0"/>
              </a:rPr>
              <a:t>Mg</a:t>
            </a:r>
            <a:r>
              <a:rPr lang="en-US" sz="3000" b="1" dirty="0" smtClean="0">
                <a:solidFill>
                  <a:srgbClr val="0000FF"/>
                </a:solidFill>
              </a:rPr>
              <a:t> </a:t>
            </a:r>
            <a:r>
              <a:rPr lang="en-US" sz="3000" dirty="0" smtClean="0"/>
              <a:t>at astrophysical energies can be calculated.</a:t>
            </a:r>
            <a:endParaRPr lang="ru-RU" sz="3000" dirty="0"/>
          </a:p>
        </p:txBody>
      </p:sp>
      <p:cxnSp>
        <p:nvCxnSpPr>
          <p:cNvPr id="63" name="Прямая соединительная линия 62"/>
          <p:cNvCxnSpPr/>
          <p:nvPr/>
        </p:nvCxnSpPr>
        <p:spPr>
          <a:xfrm flipV="1">
            <a:off x="155963" y="10055629"/>
            <a:ext cx="10440000" cy="60690"/>
          </a:xfrm>
          <a:prstGeom prst="line">
            <a:avLst/>
          </a:prstGeom>
        </p:spPr>
        <p:style>
          <a:lnRef idx="3">
            <a:schemeClr val="accent1"/>
          </a:lnRef>
          <a:fillRef idx="0">
            <a:schemeClr val="accent1"/>
          </a:fillRef>
          <a:effectRef idx="2">
            <a:schemeClr val="accent1"/>
          </a:effectRef>
          <a:fontRef idx="minor">
            <a:schemeClr val="tx1"/>
          </a:fontRef>
        </p:style>
      </p:cxnSp>
      <p:sp>
        <p:nvSpPr>
          <p:cNvPr id="70" name="TextBox 69"/>
          <p:cNvSpPr txBox="1"/>
          <p:nvPr/>
        </p:nvSpPr>
        <p:spPr>
          <a:xfrm>
            <a:off x="19964316" y="14468025"/>
            <a:ext cx="10153127" cy="1569660"/>
          </a:xfrm>
          <a:prstGeom prst="rect">
            <a:avLst/>
          </a:prstGeom>
          <a:noFill/>
          <a:effectLst>
            <a:innerShdw blurRad="63500" dist="50800" dir="13500000">
              <a:schemeClr val="tx2">
                <a:lumMod val="60000"/>
                <a:lumOff val="40000"/>
                <a:alpha val="50000"/>
              </a:schemeClr>
            </a:innerShdw>
          </a:effectLst>
        </p:spPr>
        <p:txBody>
          <a:bodyPr wrap="square" rtlCol="0">
            <a:spAutoFit/>
          </a:bodyPr>
          <a:lstStyle/>
          <a:p>
            <a:pPr algn="ctr"/>
            <a:r>
              <a:rPr lang="en-US" sz="3200" b="1" dirty="0" smtClean="0"/>
              <a:t>The determined squared </a:t>
            </a:r>
            <a:r>
              <a:rPr lang="en-US" sz="3200" b="1" dirty="0"/>
              <a:t>ANC </a:t>
            </a:r>
            <a:r>
              <a:rPr lang="en-US" sz="3200" b="1" dirty="0" smtClean="0"/>
              <a:t>values for  ground and first three excited states of </a:t>
            </a:r>
            <a:r>
              <a:rPr lang="en-US" sz="3200" b="1" baseline="30000" dirty="0" smtClean="0">
                <a:ea typeface="Calibri" panose="020F0502020204030204" pitchFamily="34" charset="0"/>
                <a:cs typeface="Times New Roman" panose="02020603050405020304" pitchFamily="18" charset="0"/>
              </a:rPr>
              <a:t>25</a:t>
            </a:r>
            <a:r>
              <a:rPr lang="en-US" sz="3200" b="1" dirty="0" smtClean="0">
                <a:ea typeface="Calibri" panose="020F0502020204030204" pitchFamily="34" charset="0"/>
                <a:cs typeface="Times New Roman" panose="02020603050405020304" pitchFamily="18" charset="0"/>
              </a:rPr>
              <a:t>Mg</a:t>
            </a:r>
            <a:r>
              <a:rPr lang="en-US" sz="3200" b="1" dirty="0" smtClean="0">
                <a:cs typeface="Times New Roman" panose="02020603050405020304" pitchFamily="18" charset="0"/>
              </a:rPr>
              <a:t> nucleus</a:t>
            </a:r>
            <a:endParaRPr lang="ru-RU" sz="3200" dirty="0"/>
          </a:p>
          <a:p>
            <a:pPr algn="just"/>
            <a:endParaRPr lang="ru-RU" sz="3200" b="1" dirty="0"/>
          </a:p>
        </p:txBody>
      </p:sp>
      <p:sp>
        <p:nvSpPr>
          <p:cNvPr id="28" name="Прямоугольник 27"/>
          <p:cNvSpPr>
            <a:spLocks noChangeArrowheads="1"/>
          </p:cNvSpPr>
          <p:nvPr/>
        </p:nvSpPr>
        <p:spPr bwMode="auto">
          <a:xfrm>
            <a:off x="10474833" y="13451231"/>
            <a:ext cx="9289033" cy="867930"/>
          </a:xfrm>
          <a:prstGeom prst="rect">
            <a:avLst/>
          </a:prstGeom>
          <a:solidFill>
            <a:srgbClr val="C8EC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90000"/>
              </a:lnSpc>
              <a:buNone/>
            </a:pPr>
            <a:r>
              <a:rPr lang="en-US" sz="2800" b="1" dirty="0" smtClean="0">
                <a:solidFill>
                  <a:srgbClr val="FF0000"/>
                </a:solidFill>
                <a:latin typeface="Times New Roman" panose="02020603050405020304" pitchFamily="18" charset="0"/>
                <a:cs typeface="Times New Roman" panose="02020603050405020304" pitchFamily="18" charset="0"/>
              </a:rPr>
              <a:t>The results of the analysis of the experimental differential cross section of the </a:t>
            </a:r>
            <a:r>
              <a:rPr lang="en-US" sz="2800" b="1" baseline="30000" dirty="0">
                <a:solidFill>
                  <a:srgbClr val="FF0000"/>
                </a:solidFill>
                <a:latin typeface="Times New Roman" panose="02020603050405020304" pitchFamily="18" charset="0"/>
                <a:cs typeface="Times New Roman" panose="02020603050405020304" pitchFamily="18" charset="0"/>
              </a:rPr>
              <a:t>24</a:t>
            </a:r>
            <a:r>
              <a:rPr lang="en-US" sz="2800" b="1" dirty="0">
                <a:solidFill>
                  <a:srgbClr val="FF0000"/>
                </a:solidFill>
                <a:latin typeface="Times New Roman" panose="02020603050405020304" pitchFamily="18" charset="0"/>
                <a:cs typeface="Times New Roman" panose="02020603050405020304" pitchFamily="18" charset="0"/>
              </a:rPr>
              <a:t>Mg(</a:t>
            </a:r>
            <a:r>
              <a:rPr lang="en-US" sz="2800" b="1" dirty="0" err="1">
                <a:solidFill>
                  <a:srgbClr val="FF0000"/>
                </a:solidFill>
                <a:latin typeface="Times New Roman" panose="02020603050405020304" pitchFamily="18" charset="0"/>
                <a:cs typeface="Times New Roman" panose="02020603050405020304" pitchFamily="18" charset="0"/>
              </a:rPr>
              <a:t>d,p</a:t>
            </a:r>
            <a:r>
              <a:rPr lang="en-US" sz="2800" b="1" dirty="0">
                <a:solidFill>
                  <a:srgbClr val="FF0000"/>
                </a:solidFill>
                <a:latin typeface="Times New Roman" panose="02020603050405020304" pitchFamily="18" charset="0"/>
                <a:cs typeface="Times New Roman" panose="02020603050405020304" pitchFamily="18" charset="0"/>
              </a:rPr>
              <a:t>)</a:t>
            </a:r>
            <a:r>
              <a:rPr lang="en-US" sz="2800" b="1" baseline="30000" dirty="0">
                <a:solidFill>
                  <a:srgbClr val="FF0000"/>
                </a:solidFill>
                <a:latin typeface="Times New Roman" panose="02020603050405020304" pitchFamily="18" charset="0"/>
                <a:cs typeface="Times New Roman" panose="02020603050405020304" pitchFamily="18" charset="0"/>
              </a:rPr>
              <a:t>25</a:t>
            </a:r>
            <a:r>
              <a:rPr lang="en-US" sz="2800" b="1" dirty="0">
                <a:solidFill>
                  <a:srgbClr val="FF0000"/>
                </a:solidFill>
                <a:latin typeface="Times New Roman" panose="02020603050405020304" pitchFamily="18" charset="0"/>
                <a:cs typeface="Times New Roman" panose="02020603050405020304" pitchFamily="18" charset="0"/>
              </a:rPr>
              <a:t>Mg </a:t>
            </a:r>
            <a:r>
              <a:rPr lang="en-US" sz="2800" b="1" dirty="0" smtClean="0">
                <a:solidFill>
                  <a:srgbClr val="FF0000"/>
                </a:solidFill>
                <a:latin typeface="Times New Roman" panose="02020603050405020304" pitchFamily="18" charset="0"/>
                <a:cs typeface="Times New Roman" panose="02020603050405020304" pitchFamily="18" charset="0"/>
              </a:rPr>
              <a:t>reaction</a:t>
            </a:r>
            <a:r>
              <a:rPr lang="ru-RU" sz="2800" b="1" dirty="0" smtClean="0">
                <a:solidFill>
                  <a:srgbClr val="FF0000"/>
                </a:solidFill>
                <a:latin typeface="Times New Roman" panose="02020603050405020304" pitchFamily="18" charset="0"/>
                <a:cs typeface="Times New Roman" panose="02020603050405020304" pitchFamily="18" charset="0"/>
              </a:rPr>
              <a:t>.</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30" name="Заголовок 1"/>
          <p:cNvSpPr txBox="1">
            <a:spLocks/>
          </p:cNvSpPr>
          <p:nvPr/>
        </p:nvSpPr>
        <p:spPr bwMode="auto">
          <a:xfrm>
            <a:off x="13149897" y="3352608"/>
            <a:ext cx="3940491" cy="634999"/>
          </a:xfrm>
          <a:prstGeom prst="rect">
            <a:avLst/>
          </a:prstGeom>
          <a:extLst/>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normAutofit fontScale="25000" lnSpcReduction="20000"/>
          </a:bodyPr>
          <a:lstStyle>
            <a:lvl1pPr algn="ctr" rtl="0" eaLnBrk="0" fontAlgn="base" hangingPunct="0">
              <a:spcBef>
                <a:spcPct val="0"/>
              </a:spcBef>
              <a:spcAft>
                <a:spcPct val="0"/>
              </a:spcAft>
              <a:defRPr sz="14552" kern="1200">
                <a:solidFill>
                  <a:schemeClr val="dk1"/>
                </a:solidFill>
                <a:latin typeface="+mn-lt"/>
                <a:ea typeface="+mn-ea"/>
                <a:cs typeface="+mn-cs"/>
              </a:defRPr>
            </a:lvl1pPr>
            <a:lvl2pPr algn="ctr" rtl="0" eaLnBrk="0" fontAlgn="base" hangingPunct="0">
              <a:spcBef>
                <a:spcPct val="0"/>
              </a:spcBef>
              <a:spcAft>
                <a:spcPct val="0"/>
              </a:spcAft>
              <a:defRPr sz="14552">
                <a:solidFill>
                  <a:schemeClr val="dk1"/>
                </a:solidFill>
                <a:latin typeface="+mn-lt"/>
                <a:ea typeface="+mn-ea"/>
                <a:cs typeface="+mn-cs"/>
              </a:defRPr>
            </a:lvl2pPr>
            <a:lvl3pPr algn="ctr" rtl="0" eaLnBrk="0" fontAlgn="base" hangingPunct="0">
              <a:spcBef>
                <a:spcPct val="0"/>
              </a:spcBef>
              <a:spcAft>
                <a:spcPct val="0"/>
              </a:spcAft>
              <a:defRPr sz="14552">
                <a:solidFill>
                  <a:schemeClr val="dk1"/>
                </a:solidFill>
                <a:latin typeface="+mn-lt"/>
                <a:ea typeface="+mn-ea"/>
                <a:cs typeface="+mn-cs"/>
              </a:defRPr>
            </a:lvl3pPr>
            <a:lvl4pPr algn="ctr" rtl="0" eaLnBrk="0" fontAlgn="base" hangingPunct="0">
              <a:spcBef>
                <a:spcPct val="0"/>
              </a:spcBef>
              <a:spcAft>
                <a:spcPct val="0"/>
              </a:spcAft>
              <a:defRPr sz="14552">
                <a:solidFill>
                  <a:schemeClr val="dk1"/>
                </a:solidFill>
                <a:latin typeface="+mn-lt"/>
                <a:ea typeface="+mn-ea"/>
                <a:cs typeface="+mn-cs"/>
              </a:defRPr>
            </a:lvl4pPr>
            <a:lvl5pPr algn="ctr" rtl="0" eaLnBrk="0" fontAlgn="base" hangingPunct="0">
              <a:spcBef>
                <a:spcPct val="0"/>
              </a:spcBef>
              <a:spcAft>
                <a:spcPct val="0"/>
              </a:spcAft>
              <a:defRPr sz="14552">
                <a:solidFill>
                  <a:schemeClr val="dk1"/>
                </a:solidFill>
                <a:latin typeface="+mn-lt"/>
                <a:ea typeface="+mn-ea"/>
                <a:cs typeface="+mn-cs"/>
              </a:defRPr>
            </a:lvl5pPr>
            <a:lvl6pPr marL="1512012" algn="ctr" rtl="0" fontAlgn="base">
              <a:spcBef>
                <a:spcPct val="0"/>
              </a:spcBef>
              <a:spcAft>
                <a:spcPct val="0"/>
              </a:spcAft>
              <a:defRPr sz="14552">
                <a:solidFill>
                  <a:schemeClr val="dk1"/>
                </a:solidFill>
                <a:latin typeface="+mn-lt"/>
                <a:ea typeface="+mn-ea"/>
                <a:cs typeface="+mn-cs"/>
              </a:defRPr>
            </a:lvl6pPr>
            <a:lvl7pPr marL="3024024" algn="ctr" rtl="0" fontAlgn="base">
              <a:spcBef>
                <a:spcPct val="0"/>
              </a:spcBef>
              <a:spcAft>
                <a:spcPct val="0"/>
              </a:spcAft>
              <a:defRPr sz="14552">
                <a:solidFill>
                  <a:schemeClr val="dk1"/>
                </a:solidFill>
                <a:latin typeface="+mn-lt"/>
                <a:ea typeface="+mn-ea"/>
                <a:cs typeface="+mn-cs"/>
              </a:defRPr>
            </a:lvl7pPr>
            <a:lvl8pPr marL="4536036" algn="ctr" rtl="0" fontAlgn="base">
              <a:spcBef>
                <a:spcPct val="0"/>
              </a:spcBef>
              <a:spcAft>
                <a:spcPct val="0"/>
              </a:spcAft>
              <a:defRPr sz="14552">
                <a:solidFill>
                  <a:schemeClr val="dk1"/>
                </a:solidFill>
                <a:latin typeface="+mn-lt"/>
                <a:ea typeface="+mn-ea"/>
                <a:cs typeface="+mn-cs"/>
              </a:defRPr>
            </a:lvl8pPr>
            <a:lvl9pPr marL="6048048" algn="ctr" rtl="0" fontAlgn="base">
              <a:spcBef>
                <a:spcPct val="0"/>
              </a:spcBef>
              <a:spcAft>
                <a:spcPct val="0"/>
              </a:spcAft>
              <a:defRPr sz="14552">
                <a:solidFill>
                  <a:schemeClr val="dk1"/>
                </a:solidFill>
                <a:latin typeface="+mn-lt"/>
                <a:ea typeface="+mn-ea"/>
                <a:cs typeface="+mn-cs"/>
              </a:defRPr>
            </a:lvl9pPr>
          </a:lstStyle>
          <a:p>
            <a:r>
              <a:rPr lang="en-US" altLang="ru-RU" b="1" dirty="0">
                <a:solidFill>
                  <a:srgbClr val="FF0000"/>
                </a:solidFill>
                <a:latin typeface="Times New Roman" pitchFamily="18" charset="0"/>
                <a:cs typeface="Times New Roman" pitchFamily="18" charset="0"/>
              </a:rPr>
              <a:t>Data Analysis</a:t>
            </a:r>
            <a:endParaRPr lang="ru-RU" dirty="0">
              <a:solidFill>
                <a:srgbClr val="FF0000"/>
              </a:solidFill>
            </a:endParaRPr>
          </a:p>
        </p:txBody>
      </p:sp>
      <p:sp>
        <p:nvSpPr>
          <p:cNvPr id="11" name="TextBox 10"/>
          <p:cNvSpPr txBox="1"/>
          <p:nvPr/>
        </p:nvSpPr>
        <p:spPr>
          <a:xfrm>
            <a:off x="10682395" y="4104557"/>
            <a:ext cx="10076754" cy="1200329"/>
          </a:xfrm>
          <a:prstGeom prst="rect">
            <a:avLst/>
          </a:prstGeom>
          <a:noFill/>
        </p:spPr>
        <p:txBody>
          <a:bodyPr wrap="square" rtlCol="0">
            <a:spAutoFit/>
          </a:bodyPr>
          <a:lstStyle/>
          <a:p>
            <a:pPr algn="just"/>
            <a:r>
              <a:rPr lang="en-US" sz="2400" b="1" dirty="0"/>
              <a:t>For a specific nucleus A at a fixed deuteron energy (E ~ </a:t>
            </a:r>
            <a:r>
              <a:rPr lang="en-US" sz="2400" b="1" dirty="0" smtClean="0"/>
              <a:t>14.5 </a:t>
            </a:r>
            <a:r>
              <a:rPr lang="en-US" sz="2400" b="1" dirty="0"/>
              <a:t>MeV) and without taking into account the imaginary component of the spin-orbit interaction (which is usually unimportant), the OP is represented </a:t>
            </a:r>
            <a:r>
              <a:rPr lang="en-US" sz="2400" b="1" dirty="0" smtClean="0"/>
              <a:t>as</a:t>
            </a:r>
            <a:endParaRPr lang="ru-RU" sz="2400" b="1" dirty="0"/>
          </a:p>
        </p:txBody>
      </p:sp>
      <p:pic>
        <p:nvPicPr>
          <p:cNvPr id="31" name="Picture 2"/>
          <p:cNvPicPr>
            <a:picLocks noChangeAspect="1" noChangeArrowheads="1"/>
          </p:cNvPicPr>
          <p:nvPr/>
        </p:nvPicPr>
        <p:blipFill>
          <a:blip r:embed="rId6"/>
          <a:srcRect/>
          <a:stretch>
            <a:fillRect/>
          </a:stretch>
        </p:blipFill>
        <p:spPr bwMode="auto">
          <a:xfrm>
            <a:off x="10949076" y="5312806"/>
            <a:ext cx="9543392" cy="1112950"/>
          </a:xfrm>
          <a:prstGeom prst="rect">
            <a:avLst/>
          </a:prstGeom>
          <a:noFill/>
          <a:ln>
            <a:noFill/>
          </a:ln>
        </p:spPr>
      </p:pic>
      <p:pic>
        <p:nvPicPr>
          <p:cNvPr id="32" name="Picture 3"/>
          <p:cNvPicPr>
            <a:picLocks noChangeAspect="1" noChangeArrowheads="1"/>
          </p:cNvPicPr>
          <p:nvPr/>
        </p:nvPicPr>
        <p:blipFill>
          <a:blip r:embed="rId7"/>
          <a:srcRect/>
          <a:stretch>
            <a:fillRect/>
          </a:stretch>
        </p:blipFill>
        <p:spPr bwMode="auto">
          <a:xfrm>
            <a:off x="13571178" y="6534058"/>
            <a:ext cx="3909848" cy="331400"/>
          </a:xfrm>
          <a:prstGeom prst="rect">
            <a:avLst/>
          </a:prstGeom>
          <a:noFill/>
          <a:ln w="9525">
            <a:noFill/>
            <a:miter lim="800000"/>
            <a:headEnd/>
            <a:tailEnd/>
          </a:ln>
        </p:spPr>
      </p:pic>
      <p:sp>
        <p:nvSpPr>
          <p:cNvPr id="13" name="TextBox 12"/>
          <p:cNvSpPr txBox="1"/>
          <p:nvPr/>
        </p:nvSpPr>
        <p:spPr>
          <a:xfrm>
            <a:off x="11377886" y="6859925"/>
            <a:ext cx="8704304" cy="461665"/>
          </a:xfrm>
          <a:prstGeom prst="rect">
            <a:avLst/>
          </a:prstGeom>
          <a:noFill/>
        </p:spPr>
        <p:txBody>
          <a:bodyPr wrap="square" rtlCol="0">
            <a:spAutoFit/>
          </a:bodyPr>
          <a:lstStyle/>
          <a:p>
            <a:r>
              <a:rPr lang="en-US" sz="2400" dirty="0"/>
              <a:t>where the form factors </a:t>
            </a:r>
            <a:r>
              <a:rPr lang="ru-RU" altLang="ru-RU" sz="2400" i="1" dirty="0">
                <a:cs typeface="Times New Roman" pitchFamily="18" charset="0"/>
              </a:rPr>
              <a:t>f(r,</a:t>
            </a:r>
            <a:r>
              <a:rPr lang="en-US" altLang="ru-RU" sz="2400" i="1" dirty="0">
                <a:cs typeface="Times New Roman" pitchFamily="18" charset="0"/>
              </a:rPr>
              <a:t>R</a:t>
            </a:r>
            <a:r>
              <a:rPr lang="ru-RU" altLang="ru-RU" sz="2400" i="1" baseline="-25000" dirty="0" err="1">
                <a:cs typeface="Times New Roman" pitchFamily="18" charset="0"/>
              </a:rPr>
              <a:t>j</a:t>
            </a:r>
            <a:r>
              <a:rPr lang="ru-RU" altLang="ru-RU" sz="2400" i="1" dirty="0" err="1">
                <a:cs typeface="Times New Roman" pitchFamily="18" charset="0"/>
              </a:rPr>
              <a:t>,a</a:t>
            </a:r>
            <a:r>
              <a:rPr lang="ru-RU" altLang="ru-RU" sz="2400" i="1" baseline="-25000" dirty="0" err="1">
                <a:cs typeface="Times New Roman" pitchFamily="18" charset="0"/>
              </a:rPr>
              <a:t>j</a:t>
            </a:r>
            <a:r>
              <a:rPr lang="ru-RU" altLang="ru-RU" sz="2400" i="1" dirty="0">
                <a:cs typeface="Times New Roman" pitchFamily="18" charset="0"/>
              </a:rPr>
              <a:t>)</a:t>
            </a:r>
            <a:r>
              <a:rPr lang="en-US" sz="2400" dirty="0" smtClean="0"/>
              <a:t> </a:t>
            </a:r>
            <a:r>
              <a:rPr lang="en-US" sz="2400" dirty="0"/>
              <a:t>are taken in the Woods-Saxon form</a:t>
            </a:r>
            <a:r>
              <a:rPr lang="en-US" dirty="0"/>
              <a:t>:</a:t>
            </a:r>
            <a:endParaRPr lang="ru-RU" dirty="0"/>
          </a:p>
        </p:txBody>
      </p:sp>
      <p:sp>
        <p:nvSpPr>
          <p:cNvPr id="14" name="Прямоугольник 13"/>
          <p:cNvSpPr/>
          <p:nvPr/>
        </p:nvSpPr>
        <p:spPr>
          <a:xfrm>
            <a:off x="10949076" y="7321590"/>
            <a:ext cx="8622104" cy="461665"/>
          </a:xfrm>
          <a:prstGeom prst="rect">
            <a:avLst/>
          </a:prstGeom>
        </p:spPr>
        <p:txBody>
          <a:bodyPr wrap="none">
            <a:spAutoFit/>
          </a:bodyPr>
          <a:lstStyle/>
          <a:p>
            <a:r>
              <a:rPr lang="ru-RU" altLang="ru-RU" sz="2400" i="1" dirty="0" err="1">
                <a:cs typeface="Times New Roman" pitchFamily="18" charset="0"/>
              </a:rPr>
              <a:t>R</a:t>
            </a:r>
            <a:r>
              <a:rPr lang="ru-RU" altLang="ru-RU" sz="2400" i="1" baseline="-25000" dirty="0" err="1">
                <a:cs typeface="Times New Roman" pitchFamily="18" charset="0"/>
              </a:rPr>
              <a:t>j</a:t>
            </a:r>
            <a:r>
              <a:rPr lang="ru-RU" altLang="ru-RU" sz="2400" i="1" dirty="0">
                <a:cs typeface="Times New Roman" pitchFamily="18" charset="0"/>
              </a:rPr>
              <a:t> = r</a:t>
            </a:r>
            <a:r>
              <a:rPr lang="ru-RU" altLang="ru-RU" sz="2400" i="1" baseline="-25000" dirty="0">
                <a:cs typeface="Times New Roman" pitchFamily="18" charset="0"/>
              </a:rPr>
              <a:t>j</a:t>
            </a:r>
            <a:r>
              <a:rPr lang="ru-RU" altLang="ru-RU" sz="2400" i="1" dirty="0">
                <a:cs typeface="Times New Roman" pitchFamily="18" charset="0"/>
              </a:rPr>
              <a:t>·A</a:t>
            </a:r>
            <a:r>
              <a:rPr lang="ru-RU" altLang="ru-RU" sz="2400" i="1" baseline="30000" dirty="0">
                <a:cs typeface="Times New Roman" pitchFamily="18" charset="0"/>
              </a:rPr>
              <a:t>1/3</a:t>
            </a:r>
            <a:r>
              <a:rPr lang="ru-RU" altLang="ru-RU" sz="2400" dirty="0">
                <a:cs typeface="Times New Roman" pitchFamily="18" charset="0"/>
              </a:rPr>
              <a:t> ; </a:t>
            </a:r>
            <a:r>
              <a:rPr lang="ru-RU" altLang="ru-RU" sz="2400" i="1" dirty="0" err="1">
                <a:cs typeface="Times New Roman" pitchFamily="18" charset="0"/>
              </a:rPr>
              <a:t>r</a:t>
            </a:r>
            <a:r>
              <a:rPr lang="ru-RU" altLang="ru-RU" sz="2400" i="1" baseline="-25000" dirty="0" err="1">
                <a:cs typeface="Times New Roman" pitchFamily="18" charset="0"/>
              </a:rPr>
              <a:t>j</a:t>
            </a:r>
            <a:r>
              <a:rPr lang="en-US" altLang="ru-RU" sz="2400" dirty="0">
                <a:cs typeface="Times New Roman" pitchFamily="18" charset="0"/>
              </a:rPr>
              <a:t> </a:t>
            </a:r>
            <a:r>
              <a:rPr lang="ru-RU" altLang="ru-RU" sz="2400" dirty="0">
                <a:cs typeface="Times New Roman" pitchFamily="18" charset="0"/>
              </a:rPr>
              <a:t>и </a:t>
            </a:r>
            <a:r>
              <a:rPr lang="ru-RU" altLang="ru-RU" sz="2400" i="1" dirty="0">
                <a:cs typeface="Times New Roman" pitchFamily="18" charset="0"/>
              </a:rPr>
              <a:t>a</a:t>
            </a:r>
            <a:r>
              <a:rPr lang="en-US" altLang="ru-RU" sz="2400" i="1" baseline="-25000" dirty="0">
                <a:cs typeface="Times New Roman" pitchFamily="18" charset="0"/>
              </a:rPr>
              <a:t>j</a:t>
            </a:r>
            <a:r>
              <a:rPr lang="ru-RU" altLang="ru-RU" sz="2400" dirty="0">
                <a:cs typeface="Times New Roman" pitchFamily="18" charset="0"/>
              </a:rPr>
              <a:t> – </a:t>
            </a:r>
            <a:r>
              <a:rPr lang="en-US" altLang="ru-RU" sz="2400" dirty="0">
                <a:cs typeface="Times New Roman" pitchFamily="18" charset="0"/>
              </a:rPr>
              <a:t>geometric parameters of radius and diffuseness.</a:t>
            </a:r>
            <a:endParaRPr lang="ru-RU" sz="2400" dirty="0"/>
          </a:p>
        </p:txBody>
      </p:sp>
      <p:sp>
        <p:nvSpPr>
          <p:cNvPr id="17" name="TextBox 16"/>
          <p:cNvSpPr txBox="1"/>
          <p:nvPr/>
        </p:nvSpPr>
        <p:spPr>
          <a:xfrm>
            <a:off x="10841075" y="10714756"/>
            <a:ext cx="9264909" cy="2585323"/>
          </a:xfrm>
          <a:prstGeom prst="rect">
            <a:avLst/>
          </a:prstGeom>
          <a:noFill/>
        </p:spPr>
        <p:txBody>
          <a:bodyPr wrap="none" rtlCol="0">
            <a:spAutoFit/>
          </a:bodyPr>
          <a:lstStyle/>
          <a:p>
            <a:r>
              <a:rPr lang="en-US" dirty="0"/>
              <a:t>1. </a:t>
            </a:r>
            <a:r>
              <a:rPr lang="en-US" dirty="0" err="1"/>
              <a:t>Haixia</a:t>
            </a:r>
            <a:r>
              <a:rPr lang="en-US" dirty="0"/>
              <a:t> An and </a:t>
            </a:r>
            <a:r>
              <a:rPr lang="en-US" dirty="0" err="1"/>
              <a:t>Chonghai</a:t>
            </a:r>
            <a:r>
              <a:rPr lang="en-US" dirty="0"/>
              <a:t> </a:t>
            </a:r>
            <a:r>
              <a:rPr lang="en-US" dirty="0" err="1"/>
              <a:t>Cai</a:t>
            </a:r>
            <a:r>
              <a:rPr lang="en-US" dirty="0"/>
              <a:t> </a:t>
            </a:r>
            <a:r>
              <a:rPr lang="en-US" dirty="0" err="1"/>
              <a:t>Phys.Rev</a:t>
            </a:r>
            <a:r>
              <a:rPr lang="en-US" dirty="0"/>
              <a:t>. C73. 054605 (2006).</a:t>
            </a:r>
            <a:endParaRPr lang="ru-RU" dirty="0"/>
          </a:p>
          <a:p>
            <a:r>
              <a:rPr lang="en-US" dirty="0"/>
              <a:t>2. </a:t>
            </a:r>
            <a:r>
              <a:rPr lang="en-US" dirty="0" err="1"/>
              <a:t>F.Hinterberger</a:t>
            </a:r>
            <a:r>
              <a:rPr lang="en-US" dirty="0"/>
              <a:t>. </a:t>
            </a:r>
            <a:r>
              <a:rPr lang="en-US" dirty="0" err="1"/>
              <a:t>G.Mairle</a:t>
            </a:r>
            <a:r>
              <a:rPr lang="en-US" dirty="0"/>
              <a:t>. </a:t>
            </a:r>
            <a:r>
              <a:rPr lang="en-US" dirty="0" err="1"/>
              <a:t>U.Shmidt</a:t>
            </a:r>
            <a:r>
              <a:rPr lang="en-US" dirty="0"/>
              <a:t>-Rohr. </a:t>
            </a:r>
            <a:r>
              <a:rPr lang="en-US" dirty="0" err="1"/>
              <a:t>G.J.Wagner</a:t>
            </a:r>
            <a:r>
              <a:rPr lang="en-US" dirty="0"/>
              <a:t>. </a:t>
            </a:r>
            <a:r>
              <a:rPr lang="en-US" dirty="0" err="1"/>
              <a:t>Nucl.Phys</a:t>
            </a:r>
            <a:r>
              <a:rPr lang="en-US" dirty="0"/>
              <a:t>.. A111 (1968). 265.</a:t>
            </a:r>
            <a:endParaRPr lang="ru-RU" dirty="0"/>
          </a:p>
          <a:p>
            <a:r>
              <a:rPr lang="en-US" dirty="0"/>
              <a:t>3. C.M. </a:t>
            </a:r>
            <a:r>
              <a:rPr lang="en-US" dirty="0" err="1"/>
              <a:t>Perey</a:t>
            </a:r>
            <a:r>
              <a:rPr lang="en-US" dirty="0"/>
              <a:t> and F.G. </a:t>
            </a:r>
            <a:r>
              <a:rPr lang="en-US" dirty="0" err="1"/>
              <a:t>Perey</a:t>
            </a:r>
            <a:r>
              <a:rPr lang="en-US" dirty="0"/>
              <a:t>  Atomic data and nuclear data tables  17.  l-101  (1976).</a:t>
            </a:r>
            <a:endParaRPr lang="ru-RU" dirty="0"/>
          </a:p>
          <a:p>
            <a:r>
              <a:rPr lang="en-US" dirty="0"/>
              <a:t>4. G. Perrin et al </a:t>
            </a:r>
            <a:r>
              <a:rPr lang="en-US" dirty="0" err="1"/>
              <a:t>Nucl</a:t>
            </a:r>
            <a:r>
              <a:rPr lang="en-US" dirty="0"/>
              <a:t>. Phys. A282. 221 (1977).</a:t>
            </a:r>
            <a:endParaRPr lang="ru-RU" dirty="0"/>
          </a:p>
          <a:p>
            <a:r>
              <a:rPr lang="en-US" dirty="0"/>
              <a:t>5. R.L. Varner. W.J. Thompson. T.L. </a:t>
            </a:r>
            <a:r>
              <a:rPr lang="en-US" dirty="0" err="1"/>
              <a:t>McAbee</a:t>
            </a:r>
            <a:r>
              <a:rPr lang="en-US" dirty="0"/>
              <a:t>. E.J. Ludwig. T.B. Clegg. Phys. Rep.201. 57 (1991).</a:t>
            </a:r>
            <a:endParaRPr lang="ru-RU" dirty="0"/>
          </a:p>
          <a:p>
            <a:r>
              <a:rPr lang="en-US" dirty="0"/>
              <a:t>6. W.W. </a:t>
            </a:r>
            <a:r>
              <a:rPr lang="en-US" dirty="0" err="1"/>
              <a:t>Daehnick</a:t>
            </a:r>
            <a:r>
              <a:rPr lang="en-US" dirty="0"/>
              <a:t>. J.D. Childs. Z. </a:t>
            </a:r>
            <a:r>
              <a:rPr lang="en-US" dirty="0" err="1"/>
              <a:t>Vrcelj</a:t>
            </a:r>
            <a:r>
              <a:rPr lang="en-US" dirty="0"/>
              <a:t>. Phys. Rev. C21. 2253 (1980).</a:t>
            </a:r>
            <a:endParaRPr lang="ru-RU" dirty="0"/>
          </a:p>
          <a:p>
            <a:r>
              <a:rPr lang="en-US" dirty="0"/>
              <a:t>7. </a:t>
            </a:r>
            <a:r>
              <a:rPr lang="en-US" dirty="0" err="1"/>
              <a:t>A.J.Koning</a:t>
            </a:r>
            <a:r>
              <a:rPr lang="en-US" dirty="0"/>
              <a:t>  Nuclear Physics A713 (2003) 231–310.</a:t>
            </a:r>
            <a:endParaRPr lang="ru-RU" dirty="0"/>
          </a:p>
          <a:p>
            <a:r>
              <a:rPr lang="en-US" dirty="0"/>
              <a:t>8. </a:t>
            </a:r>
            <a:r>
              <a:rPr lang="en-US" dirty="0" err="1"/>
              <a:t>Yinlu</a:t>
            </a:r>
            <a:r>
              <a:rPr lang="en-US" dirty="0"/>
              <a:t> Han. </a:t>
            </a:r>
            <a:r>
              <a:rPr lang="en-US" dirty="0" err="1"/>
              <a:t>Yuyang</a:t>
            </a:r>
            <a:r>
              <a:rPr lang="en-US" dirty="0"/>
              <a:t> Shi. and </a:t>
            </a:r>
            <a:r>
              <a:rPr lang="en-US" dirty="0" err="1"/>
              <a:t>Qingbiao</a:t>
            </a:r>
            <a:r>
              <a:rPr lang="en-US" dirty="0"/>
              <a:t> Shen Phys. Rev. C74. 044615 (2006).</a:t>
            </a:r>
            <a:endParaRPr lang="ru-RU" dirty="0"/>
          </a:p>
          <a:p>
            <a:r>
              <a:rPr lang="en-US" dirty="0"/>
              <a:t>9. D. </a:t>
            </a:r>
            <a:r>
              <a:rPr lang="en-US" dirty="0" err="1"/>
              <a:t>Becchetti</a:t>
            </a:r>
            <a:r>
              <a:rPr lang="en-US" dirty="0"/>
              <a:t>. G.W. </a:t>
            </a:r>
            <a:r>
              <a:rPr lang="en-US" dirty="0" err="1"/>
              <a:t>Greenlees</a:t>
            </a:r>
            <a:r>
              <a:rPr lang="en-US" dirty="0"/>
              <a:t> Phys. Rev. 182 (1969) p.1190</a:t>
            </a:r>
            <a:r>
              <a:rPr lang="en-US" dirty="0" smtClean="0"/>
              <a:t>.</a:t>
            </a:r>
            <a:endParaRPr lang="ru-RU" dirty="0"/>
          </a:p>
        </p:txBody>
      </p:sp>
      <p:sp>
        <p:nvSpPr>
          <p:cNvPr id="54" name="TextBox 53"/>
          <p:cNvSpPr txBox="1"/>
          <p:nvPr/>
        </p:nvSpPr>
        <p:spPr>
          <a:xfrm>
            <a:off x="1454071" y="17936831"/>
            <a:ext cx="184731" cy="369332"/>
          </a:xfrm>
          <a:prstGeom prst="rect">
            <a:avLst/>
          </a:prstGeom>
          <a:noFill/>
        </p:spPr>
        <p:txBody>
          <a:bodyPr wrap="none" rtlCol="0">
            <a:spAutoFit/>
          </a:bodyPr>
          <a:lstStyle/>
          <a:p>
            <a:endParaRPr lang="ru-RU" dirty="0"/>
          </a:p>
        </p:txBody>
      </p:sp>
      <mc:AlternateContent xmlns:mc="http://schemas.openxmlformats.org/markup-compatibility/2006" xmlns:a14="http://schemas.microsoft.com/office/drawing/2010/main">
        <mc:Choice Requires="a14">
          <p:sp>
            <p:nvSpPr>
              <p:cNvPr id="56" name="TextBox 55"/>
              <p:cNvSpPr txBox="1"/>
              <p:nvPr/>
            </p:nvSpPr>
            <p:spPr>
              <a:xfrm>
                <a:off x="475406" y="11218786"/>
                <a:ext cx="9583954" cy="10072116"/>
              </a:xfrm>
              <a:prstGeom prst="rect">
                <a:avLst/>
              </a:prstGeom>
              <a:noFill/>
            </p:spPr>
            <p:txBody>
              <a:bodyPr wrap="square" rtlCol="0">
                <a:spAutoFit/>
              </a:bodyPr>
              <a:lstStyle/>
              <a:p>
                <a:r>
                  <a:rPr lang="en-US" sz="2600" dirty="0" err="1"/>
                  <a:t>Differensial</a:t>
                </a:r>
                <a:r>
                  <a:rPr lang="en-US" sz="2600" dirty="0"/>
                  <a:t> cross section for the peripheral nucleon transfer reaction </a:t>
                </a:r>
                <a:r>
                  <a:rPr lang="en-US" sz="2600" i="1" dirty="0"/>
                  <a:t>A</a:t>
                </a:r>
                <a:r>
                  <a:rPr lang="en-US" sz="2600" dirty="0"/>
                  <a:t>(</a:t>
                </a:r>
                <a:r>
                  <a:rPr lang="en-US" sz="2600" i="1" dirty="0" err="1"/>
                  <a:t>x</a:t>
                </a:r>
                <a:r>
                  <a:rPr lang="en-US" sz="2600" dirty="0" err="1"/>
                  <a:t>,</a:t>
                </a:r>
                <a:r>
                  <a:rPr lang="en-US" sz="2600" i="1" dirty="0" err="1"/>
                  <a:t>y</a:t>
                </a:r>
                <a:r>
                  <a:rPr lang="en-US" sz="2600" dirty="0"/>
                  <a:t>)</a:t>
                </a:r>
                <a:r>
                  <a:rPr lang="en-US" sz="2600" i="1" dirty="0"/>
                  <a:t>B</a:t>
                </a:r>
                <a:r>
                  <a:rPr lang="en-US" sz="2600" dirty="0"/>
                  <a:t> in the vicinity of the forward peak of the angular distribution can be written in the form    </a:t>
                </a:r>
                <a:endParaRPr lang="ru-RU" sz="2600" dirty="0"/>
              </a:p>
              <a:p>
                <a:pPr/>
                <a14:m>
                  <m:oMathPara xmlns:m="http://schemas.openxmlformats.org/officeDocument/2006/math">
                    <m:oMathParaPr>
                      <m:jc m:val="centerGroup"/>
                    </m:oMathParaPr>
                    <m:oMath xmlns:m="http://schemas.openxmlformats.org/officeDocument/2006/math">
                      <m:r>
                        <a:rPr lang="en-US" sz="2600" i="1">
                          <a:latin typeface="Cambria Math" panose="02040503050406030204" pitchFamily="18" charset="0"/>
                        </a:rPr>
                        <m:t>𝜎</m:t>
                      </m:r>
                      <m:d>
                        <m:dPr>
                          <m:ctrlPr>
                            <a:rPr lang="ru-RU" sz="2600" i="1">
                              <a:latin typeface="Cambria Math"/>
                            </a:rPr>
                          </m:ctrlPr>
                        </m:dPr>
                        <m:e>
                          <m:r>
                            <a:rPr lang="en-US" sz="2600" i="1">
                              <a:latin typeface="Cambria Math" panose="02040503050406030204" pitchFamily="18" charset="0"/>
                            </a:rPr>
                            <m:t>𝐸</m:t>
                          </m:r>
                          <m:r>
                            <a:rPr lang="en-US" sz="2600" i="1">
                              <a:latin typeface="Cambria Math" panose="02040503050406030204" pitchFamily="18" charset="0"/>
                            </a:rPr>
                            <m:t>,</m:t>
                          </m:r>
                          <m:r>
                            <a:rPr lang="en-US" sz="2600" i="1">
                              <a:latin typeface="Cambria Math" panose="02040503050406030204" pitchFamily="18" charset="0"/>
                            </a:rPr>
                            <m:t>𝜃</m:t>
                          </m:r>
                        </m:e>
                      </m:d>
                      <m:r>
                        <a:rPr lang="en-US" sz="2600" i="1">
                          <a:latin typeface="Cambria Math" panose="02040503050406030204" pitchFamily="18" charset="0"/>
                        </a:rPr>
                        <m:t>=</m:t>
                      </m:r>
                      <m:nary>
                        <m:naryPr>
                          <m:chr m:val="∑"/>
                          <m:limLoc m:val="undOvr"/>
                          <m:supHide m:val="on"/>
                          <m:ctrlPr>
                            <a:rPr lang="ru-RU" sz="2600" i="1">
                              <a:latin typeface="Cambria Math"/>
                            </a:rPr>
                          </m:ctrlPr>
                        </m:naryPr>
                        <m: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𝐵</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𝑥</m:t>
                              </m:r>
                            </m:sub>
                          </m:sSub>
                        </m:sub>
                        <m:sup/>
                        <m:e>
                          <m:sSubSup>
                            <m:sSubSupPr>
                              <m:ctrlPr>
                                <a:rPr lang="ru-RU" sz="2600" i="1">
                                  <a:latin typeface="Cambria Math"/>
                                </a:rPr>
                              </m:ctrlPr>
                            </m:sSubSupPr>
                            <m:e>
                              <m:r>
                                <a:rPr lang="en-US" sz="2600" i="1">
                                  <a:latin typeface="Cambria Math" panose="02040503050406030204" pitchFamily="18" charset="0"/>
                                </a:rPr>
                                <m:t>𝐶</m:t>
                              </m:r>
                            </m:e>
                            <m:sub>
                              <m:r>
                                <a:rPr lang="en-US" sz="2600" i="1">
                                  <a:latin typeface="Cambria Math" panose="02040503050406030204" pitchFamily="18" charset="0"/>
                                </a:rPr>
                                <m:t>𝐴𝑛</m:t>
                              </m:r>
                            </m:sub>
                            <m:sup>
                              <m:r>
                                <a:rPr lang="en-US" sz="2600" i="1">
                                  <a:latin typeface="Cambria Math" panose="02040503050406030204" pitchFamily="18" charset="0"/>
                                </a:rPr>
                                <m:t>2</m:t>
                              </m:r>
                            </m:sup>
                          </m:sSubSup>
                          <m:sSubSup>
                            <m:sSubSupPr>
                              <m:ctrlPr>
                                <a:rPr lang="ru-RU" sz="2600" i="1">
                                  <a:latin typeface="Cambria Math"/>
                                </a:rPr>
                              </m:ctrlPr>
                            </m:sSubSupPr>
                            <m:e>
                              <m:r>
                                <a:rPr lang="en-US" sz="2600" i="1">
                                  <a:latin typeface="Cambria Math" panose="02040503050406030204" pitchFamily="18" charset="0"/>
                                </a:rPr>
                                <m:t>𝐶</m:t>
                              </m:r>
                            </m:e>
                            <m:sub>
                              <m:r>
                                <a:rPr lang="en-US" sz="2600" i="1">
                                  <a:latin typeface="Cambria Math" panose="02040503050406030204" pitchFamily="18" charset="0"/>
                                </a:rPr>
                                <m:t>𝑦𝑛</m:t>
                              </m:r>
                            </m:sub>
                            <m:sup>
                              <m:r>
                                <a:rPr lang="en-US" sz="2600" i="1">
                                  <a:latin typeface="Cambria Math" panose="02040503050406030204" pitchFamily="18" charset="0"/>
                                </a:rPr>
                                <m:t>2</m:t>
                              </m:r>
                            </m:sup>
                          </m:sSubSup>
                          <m:sSub>
                            <m:sSubPr>
                              <m:ctrlPr>
                                <a:rPr lang="ru-RU" sz="2600" i="1">
                                  <a:latin typeface="Cambria Math"/>
                                </a:rPr>
                              </m:ctrlPr>
                            </m:sSubPr>
                            <m:e>
                              <m:r>
                                <a:rPr lang="en-US" sz="2600" i="1">
                                  <a:latin typeface="Cambria Math" panose="02040503050406030204" pitchFamily="18" charset="0"/>
                                </a:rPr>
                                <m:t>𝑅</m:t>
                              </m:r>
                            </m:e>
                            <m:sub>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𝐵</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𝐵</m:t>
                                  </m:r>
                                </m:sub>
                              </m:sSub>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𝑥</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𝑥</m:t>
                                  </m:r>
                                </m:sub>
                              </m:sSub>
                            </m:sub>
                          </m:sSub>
                        </m:e>
                      </m:nary>
                      <m:d>
                        <m:dPr>
                          <m:ctrlPr>
                            <a:rPr lang="ru-RU" sz="2600" i="1">
                              <a:latin typeface="Cambria Math"/>
                            </a:rPr>
                          </m:ctrlPr>
                        </m:dPr>
                        <m:e>
                          <m:r>
                            <a:rPr lang="en-US" sz="2600" i="1">
                              <a:latin typeface="Cambria Math" panose="02040503050406030204" pitchFamily="18" charset="0"/>
                            </a:rPr>
                            <m:t>𝐸</m:t>
                          </m:r>
                          <m:r>
                            <a:rPr lang="en-US" sz="2600" i="1">
                              <a:latin typeface="Cambria Math" panose="02040503050406030204" pitchFamily="18" charset="0"/>
                            </a:rPr>
                            <m:t>,</m:t>
                          </m:r>
                          <m:r>
                            <a:rPr lang="en-US" sz="2600" i="1">
                              <a:latin typeface="Cambria Math" panose="02040503050406030204" pitchFamily="18" charset="0"/>
                            </a:rPr>
                            <m:t>𝜃</m:t>
                          </m:r>
                        </m:e>
                      </m:d>
                    </m:oMath>
                  </m:oMathPara>
                </a14:m>
                <a:endParaRPr lang="ru-RU" sz="2600" dirty="0"/>
              </a:p>
              <a:p>
                <a:r>
                  <a:rPr lang="en-US" sz="2600" dirty="0"/>
                  <a:t>                                </a:t>
                </a:r>
                <a:r>
                  <a:rPr lang="en-US" sz="2600" dirty="0" smtClean="0"/>
                  <a:t> </a:t>
                </a:r>
                <a14:m>
                  <m:oMath xmlns:m="http://schemas.openxmlformats.org/officeDocument/2006/math">
                    <m:sSub>
                      <m:sSubPr>
                        <m:ctrlPr>
                          <a:rPr lang="ru-RU" sz="2600" i="1">
                            <a:latin typeface="Cambria Math"/>
                          </a:rPr>
                        </m:ctrlPr>
                      </m:sSubPr>
                      <m:e>
                        <m:r>
                          <a:rPr lang="en-US" sz="2600" i="1">
                            <a:latin typeface="Cambria Math" panose="02040503050406030204" pitchFamily="18" charset="0"/>
                          </a:rPr>
                          <m:t>𝑅</m:t>
                        </m:r>
                      </m:e>
                      <m:sub>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𝐵</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𝐵</m:t>
                            </m:r>
                          </m:sub>
                        </m:sSub>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𝑥</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𝑥</m:t>
                            </m:r>
                          </m:sub>
                        </m:sSub>
                      </m:sub>
                    </m:sSub>
                    <m:d>
                      <m:dPr>
                        <m:ctrlPr>
                          <a:rPr lang="ru-RU" sz="2600" i="1">
                            <a:latin typeface="Cambria Math"/>
                          </a:rPr>
                        </m:ctrlPr>
                      </m:dPr>
                      <m:e>
                        <m:r>
                          <a:rPr lang="en-US" sz="2600" i="1">
                            <a:latin typeface="Cambria Math" panose="02040503050406030204" pitchFamily="18" charset="0"/>
                          </a:rPr>
                          <m:t>𝐸</m:t>
                        </m:r>
                        <m:r>
                          <a:rPr lang="en-US" sz="2600" i="1">
                            <a:latin typeface="Cambria Math" panose="02040503050406030204" pitchFamily="18" charset="0"/>
                          </a:rPr>
                          <m:t>,</m:t>
                        </m:r>
                        <m:r>
                          <a:rPr lang="en-US" sz="2600" i="1">
                            <a:latin typeface="Cambria Math" panose="02040503050406030204" pitchFamily="18" charset="0"/>
                          </a:rPr>
                          <m:t>𝜃</m:t>
                        </m:r>
                      </m:e>
                    </m:d>
                    <m:r>
                      <a:rPr lang="en-US" sz="2600" i="1">
                        <a:latin typeface="Cambria Math" panose="02040503050406030204" pitchFamily="18" charset="0"/>
                      </a:rPr>
                      <m:t>=</m:t>
                    </m:r>
                    <m:f>
                      <m:fPr>
                        <m:ctrlPr>
                          <a:rPr lang="ru-RU" sz="2600" i="1">
                            <a:latin typeface="Cambria Math"/>
                          </a:rPr>
                        </m:ctrlPr>
                      </m:fPr>
                      <m:num>
                        <m:sSubSup>
                          <m:sSubSupPr>
                            <m:ctrlPr>
                              <a:rPr lang="ru-RU" sz="2600" i="1">
                                <a:latin typeface="Cambria Math"/>
                              </a:rPr>
                            </m:ctrlPr>
                          </m:sSubSupPr>
                          <m:e>
                            <m:r>
                              <a:rPr lang="en-US" sz="2600" i="1">
                                <a:latin typeface="Cambria Math" panose="02040503050406030204" pitchFamily="18" charset="0"/>
                              </a:rPr>
                              <m:t>𝜎</m:t>
                            </m:r>
                          </m:e>
                          <m:sub>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𝐵</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𝐵</m:t>
                                </m:r>
                              </m:sub>
                            </m:sSub>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𝑥</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𝑥</m:t>
                                </m:r>
                              </m:sub>
                            </m:sSub>
                          </m:sub>
                          <m:sup>
                            <m:r>
                              <a:rPr lang="en-US" sz="2600" i="1">
                                <a:latin typeface="Cambria Math" panose="02040503050406030204" pitchFamily="18" charset="0"/>
                              </a:rPr>
                              <m:t>𝐷𝑊</m:t>
                            </m:r>
                          </m:sup>
                        </m:sSubSup>
                      </m:num>
                      <m:den>
                        <m:sSubSup>
                          <m:sSubSupPr>
                            <m:ctrlPr>
                              <a:rPr lang="ru-RU" sz="2600" i="1">
                                <a:latin typeface="Cambria Math"/>
                              </a:rPr>
                            </m:ctrlPr>
                          </m:sSubSupPr>
                          <m:e>
                            <m:r>
                              <a:rPr lang="en-US" sz="2600" i="1">
                                <a:latin typeface="Cambria Math" panose="02040503050406030204" pitchFamily="18" charset="0"/>
                              </a:rPr>
                              <m:t>𝑏</m:t>
                            </m:r>
                          </m:e>
                          <m:sub>
                            <m:r>
                              <a:rPr lang="en-US" sz="2600" i="1">
                                <a:latin typeface="Cambria Math" panose="02040503050406030204" pitchFamily="18" charset="0"/>
                              </a:rPr>
                              <m:t>𝐴𝑛</m:t>
                            </m:r>
                            <m:r>
                              <a:rPr lang="en-US" sz="2600" i="1">
                                <a:latin typeface="Cambria Math" panose="02040503050406030204" pitchFamily="18" charset="0"/>
                              </a:rPr>
                              <m:t>;</m:t>
                            </m:r>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𝐵</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𝐵</m:t>
                                </m:r>
                              </m:sub>
                            </m:sSub>
                          </m:sub>
                          <m:sup>
                            <m:r>
                              <a:rPr lang="en-US" sz="2600" i="1">
                                <a:latin typeface="Cambria Math" panose="02040503050406030204" pitchFamily="18" charset="0"/>
                              </a:rPr>
                              <m:t>2</m:t>
                            </m:r>
                          </m:sup>
                        </m:sSubSup>
                        <m:sSubSup>
                          <m:sSubSupPr>
                            <m:ctrlPr>
                              <a:rPr lang="ru-RU" sz="2600" i="1">
                                <a:latin typeface="Cambria Math"/>
                              </a:rPr>
                            </m:ctrlPr>
                          </m:sSubSupPr>
                          <m:e>
                            <m:r>
                              <a:rPr lang="en-US" sz="2600" i="1">
                                <a:latin typeface="Cambria Math" panose="02040503050406030204" pitchFamily="18" charset="0"/>
                              </a:rPr>
                              <m:t>𝑏</m:t>
                            </m:r>
                          </m:e>
                          <m:sub>
                            <m:r>
                              <a:rPr lang="en-US" sz="2600" i="1">
                                <a:latin typeface="Cambria Math" panose="02040503050406030204" pitchFamily="18" charset="0"/>
                              </a:rPr>
                              <m:t>𝑦𝑛</m:t>
                            </m:r>
                            <m:r>
                              <a:rPr lang="en-US" sz="2600" i="1">
                                <a:latin typeface="Cambria Math" panose="02040503050406030204" pitchFamily="18" charset="0"/>
                              </a:rPr>
                              <m:t>;</m:t>
                            </m:r>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𝑥</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𝑥</m:t>
                                </m:r>
                              </m:sub>
                            </m:sSub>
                          </m:sub>
                          <m:sup>
                            <m:r>
                              <a:rPr lang="en-US" sz="2600" i="1">
                                <a:latin typeface="Cambria Math" panose="02040503050406030204" pitchFamily="18" charset="0"/>
                              </a:rPr>
                              <m:t>2</m:t>
                            </m:r>
                          </m:sup>
                        </m:sSubSup>
                      </m:den>
                    </m:f>
                  </m:oMath>
                </a14:m>
                <a:r>
                  <a:rPr lang="en-US" sz="2600" dirty="0"/>
                  <a:t>                                     </a:t>
                </a:r>
                <a:endParaRPr lang="ru-RU" sz="2600" dirty="0"/>
              </a:p>
              <a:p>
                <a14:m>
                  <m:oMath xmlns:m="http://schemas.openxmlformats.org/officeDocument/2006/math">
                    <m:sSubSup>
                      <m:sSubSupPr>
                        <m:ctrlPr>
                          <a:rPr lang="ru-RU" sz="2600" i="1">
                            <a:latin typeface="Cambria Math"/>
                          </a:rPr>
                        </m:ctrlPr>
                      </m:sSubSupPr>
                      <m:e>
                        <m:r>
                          <a:rPr lang="en-US" sz="2600" i="1">
                            <a:latin typeface="Cambria Math" panose="02040503050406030204" pitchFamily="18" charset="0"/>
                          </a:rPr>
                          <m:t>𝐶</m:t>
                        </m:r>
                      </m:e>
                      <m:sub>
                        <m:r>
                          <a:rPr lang="en-US" sz="2600" i="1">
                            <a:latin typeface="Cambria Math" panose="02040503050406030204" pitchFamily="18" charset="0"/>
                          </a:rPr>
                          <m:t>𝐴𝑛</m:t>
                        </m:r>
                        <m:r>
                          <a:rPr lang="en-US" sz="2600" i="1">
                            <a:latin typeface="Cambria Math" panose="02040503050406030204" pitchFamily="18" charset="0"/>
                          </a:rPr>
                          <m:t>;</m:t>
                        </m:r>
                        <m:r>
                          <a:rPr lang="en-US" sz="2600" i="1">
                            <a:latin typeface="Cambria Math" panose="02040503050406030204" pitchFamily="18" charset="0"/>
                          </a:rPr>
                          <m:t>𝑙𝑗</m:t>
                        </m:r>
                      </m:sub>
                      <m:sup>
                        <m:r>
                          <a:rPr lang="en-US" sz="2600" i="1">
                            <a:latin typeface="Cambria Math" panose="02040503050406030204" pitchFamily="18" charset="0"/>
                          </a:rPr>
                          <m:t>2</m:t>
                        </m:r>
                      </m:sup>
                    </m:sSubSup>
                  </m:oMath>
                </a14:m>
                <a:r>
                  <a:rPr lang="en-US" sz="2600" dirty="0"/>
                  <a:t>  is the  </a:t>
                </a:r>
                <a:r>
                  <a:rPr lang="en-US" sz="2600" dirty="0" err="1"/>
                  <a:t>squarted</a:t>
                </a:r>
                <a:r>
                  <a:rPr lang="en-US" sz="2600" dirty="0"/>
                  <a:t> ANC for </a:t>
                </a:r>
                <a:r>
                  <a:rPr lang="en-US" sz="2600" i="1" dirty="0" err="1"/>
                  <a:t>A</a:t>
                </a:r>
                <a:r>
                  <a:rPr lang="en-US" sz="2600" dirty="0" err="1"/>
                  <a:t>+</a:t>
                </a:r>
                <a:r>
                  <a:rPr lang="en-US" sz="2600" i="1" dirty="0" err="1"/>
                  <a:t>n→B</a:t>
                </a:r>
                <a:r>
                  <a:rPr lang="en-US" sz="2600" dirty="0"/>
                  <a:t>, which determine the  amplitudes of the tail of the radial B wave </a:t>
                </a:r>
                <a:r>
                  <a:rPr lang="en-US" sz="2600" dirty="0" err="1"/>
                  <a:t>wave</a:t>
                </a:r>
                <a:r>
                  <a:rPr lang="en-US" sz="2600" dirty="0"/>
                  <a:t> functions in the A+N channel;</a:t>
                </a:r>
                <a:endParaRPr lang="ru-RU" sz="2600" dirty="0"/>
              </a:p>
              <a:p>
                <a14:m>
                  <m:oMath xmlns:m="http://schemas.openxmlformats.org/officeDocument/2006/math">
                    <m:sSubSup>
                      <m:sSubSupPr>
                        <m:ctrlPr>
                          <a:rPr lang="ru-RU" sz="2600" i="1">
                            <a:latin typeface="Cambria Math"/>
                          </a:rPr>
                        </m:ctrlPr>
                      </m:sSubSupPr>
                      <m:e>
                        <m:r>
                          <a:rPr lang="en-US" sz="2600" i="1">
                            <a:latin typeface="Cambria Math" panose="02040503050406030204" pitchFamily="18" charset="0"/>
                          </a:rPr>
                          <m:t>𝐶</m:t>
                        </m:r>
                      </m:e>
                      <m:sub>
                        <m:r>
                          <a:rPr lang="en-US" sz="2600" i="1">
                            <a:latin typeface="Cambria Math" panose="02040503050406030204" pitchFamily="18" charset="0"/>
                          </a:rPr>
                          <m:t>𝑦𝑛</m:t>
                        </m:r>
                        <m:r>
                          <a:rPr lang="en-US" sz="2600" i="1">
                            <a:latin typeface="Cambria Math" panose="02040503050406030204" pitchFamily="18" charset="0"/>
                          </a:rPr>
                          <m:t>;</m:t>
                        </m:r>
                        <m:r>
                          <a:rPr lang="en-US" sz="2600" i="1">
                            <a:latin typeface="Cambria Math" panose="02040503050406030204" pitchFamily="18" charset="0"/>
                          </a:rPr>
                          <m:t>𝑙𝑗</m:t>
                        </m:r>
                      </m:sub>
                      <m:sup>
                        <m:r>
                          <a:rPr lang="en-US" sz="2600" i="1">
                            <a:latin typeface="Cambria Math" panose="02040503050406030204" pitchFamily="18" charset="0"/>
                          </a:rPr>
                          <m:t>2</m:t>
                        </m:r>
                      </m:sup>
                    </m:sSubSup>
                  </m:oMath>
                </a14:m>
                <a:r>
                  <a:rPr lang="en-US" sz="2600" dirty="0"/>
                  <a:t> is the  </a:t>
                </a:r>
                <a:r>
                  <a:rPr lang="en-US" sz="2600" dirty="0" err="1"/>
                  <a:t>squarted</a:t>
                </a:r>
                <a:r>
                  <a:rPr lang="en-US" sz="2600" dirty="0"/>
                  <a:t> ANC for </a:t>
                </a:r>
                <a:r>
                  <a:rPr lang="en-US" sz="2600" i="1" dirty="0" err="1"/>
                  <a:t>y</a:t>
                </a:r>
                <a:r>
                  <a:rPr lang="en-US" sz="2600" dirty="0" err="1"/>
                  <a:t>+</a:t>
                </a:r>
                <a:r>
                  <a:rPr lang="en-US" sz="2600" i="1" dirty="0" err="1"/>
                  <a:t>n→x</a:t>
                </a:r>
                <a:r>
                  <a:rPr lang="en-US" sz="2600" dirty="0"/>
                  <a:t>, which determine the  amplitudes of the tail of the radial B wave </a:t>
                </a:r>
                <a:r>
                  <a:rPr lang="en-US" sz="2600" dirty="0" err="1"/>
                  <a:t>wave</a:t>
                </a:r>
                <a:r>
                  <a:rPr lang="en-US" sz="2600" dirty="0"/>
                  <a:t> functions in the </a:t>
                </a:r>
                <a:r>
                  <a:rPr lang="en-US" sz="2600" dirty="0" err="1"/>
                  <a:t>y+N</a:t>
                </a:r>
                <a:r>
                  <a:rPr lang="en-US" sz="2600" dirty="0"/>
                  <a:t> channel;</a:t>
                </a:r>
                <a:endParaRPr lang="ru-RU" sz="2600" dirty="0"/>
              </a:p>
              <a:p>
                <a14:m>
                  <m:oMath xmlns:m="http://schemas.openxmlformats.org/officeDocument/2006/math">
                    <m:sSubSup>
                      <m:sSubSupPr>
                        <m:ctrlPr>
                          <a:rPr lang="ru-RU" sz="2600" i="1">
                            <a:latin typeface="Cambria Math"/>
                          </a:rPr>
                        </m:ctrlPr>
                      </m:sSubSupPr>
                      <m:e>
                        <m:r>
                          <a:rPr lang="en-US" sz="2600" i="1">
                            <a:latin typeface="Cambria Math" panose="02040503050406030204" pitchFamily="18" charset="0"/>
                          </a:rPr>
                          <m:t>𝜎</m:t>
                        </m:r>
                      </m:e>
                      <m:sub>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𝐵</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𝐵</m:t>
                            </m:r>
                          </m:sub>
                        </m:sSub>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𝑥</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𝑥</m:t>
                            </m:r>
                          </m:sub>
                        </m:sSub>
                      </m:sub>
                      <m:sup>
                        <m:r>
                          <a:rPr lang="en-US" sz="2600" i="1">
                            <a:latin typeface="Cambria Math" panose="02040503050406030204" pitchFamily="18" charset="0"/>
                          </a:rPr>
                          <m:t>𝐷𝑊</m:t>
                        </m:r>
                      </m:sup>
                    </m:sSubSup>
                  </m:oMath>
                </a14:m>
                <a:r>
                  <a:rPr lang="en-US" sz="2600" dirty="0"/>
                  <a:t>is the single-particle DWBA cross section;</a:t>
                </a:r>
                <a:endParaRPr lang="ru-RU" sz="2600" dirty="0"/>
              </a:p>
              <a:p>
                <a14:m>
                  <m:oMath xmlns:m="http://schemas.openxmlformats.org/officeDocument/2006/math">
                    <m:sSubSup>
                      <m:sSubSupPr>
                        <m:ctrlPr>
                          <a:rPr lang="ru-RU" sz="2600" i="1">
                            <a:latin typeface="Cambria Math"/>
                          </a:rPr>
                        </m:ctrlPr>
                      </m:sSubSupPr>
                      <m:e>
                        <m:r>
                          <a:rPr lang="en-US" sz="2600" i="1">
                            <a:latin typeface="Cambria Math" panose="02040503050406030204" pitchFamily="18" charset="0"/>
                          </a:rPr>
                          <m:t>𝑏</m:t>
                        </m:r>
                      </m:e>
                      <m:sub>
                        <m:r>
                          <a:rPr lang="en-US" sz="2600" i="1">
                            <a:latin typeface="Cambria Math" panose="02040503050406030204" pitchFamily="18" charset="0"/>
                          </a:rPr>
                          <m:t>𝐴𝑛</m:t>
                        </m:r>
                        <m:r>
                          <a:rPr lang="en-US" sz="2600" i="1">
                            <a:latin typeface="Cambria Math" panose="02040503050406030204" pitchFamily="18" charset="0"/>
                          </a:rPr>
                          <m:t>;</m:t>
                        </m:r>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𝐵</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𝐵</m:t>
                            </m:r>
                          </m:sub>
                        </m:sSub>
                      </m:sub>
                      <m:sup>
                        <m:r>
                          <a:rPr lang="en-US" sz="2600" i="1">
                            <a:latin typeface="Cambria Math" panose="02040503050406030204" pitchFamily="18" charset="0"/>
                          </a:rPr>
                          <m:t>2</m:t>
                        </m:r>
                      </m:sup>
                    </m:sSubSup>
                  </m:oMath>
                </a14:m>
                <a:r>
                  <a:rPr lang="en-US" sz="2600" dirty="0"/>
                  <a:t> and </a:t>
                </a:r>
                <a14:m>
                  <m:oMath xmlns:m="http://schemas.openxmlformats.org/officeDocument/2006/math">
                    <m:sSubSup>
                      <m:sSubSupPr>
                        <m:ctrlPr>
                          <a:rPr lang="ru-RU" sz="2600" i="1">
                            <a:latin typeface="Cambria Math"/>
                          </a:rPr>
                        </m:ctrlPr>
                      </m:sSubSupPr>
                      <m:e>
                        <m:r>
                          <a:rPr lang="en-US" sz="2600" i="1">
                            <a:latin typeface="Cambria Math" panose="02040503050406030204" pitchFamily="18" charset="0"/>
                          </a:rPr>
                          <m:t>𝑏</m:t>
                        </m:r>
                      </m:e>
                      <m:sub>
                        <m:r>
                          <a:rPr lang="en-US" sz="2600" i="1">
                            <a:latin typeface="Cambria Math" panose="02040503050406030204" pitchFamily="18" charset="0"/>
                          </a:rPr>
                          <m:t>𝑦𝑛</m:t>
                        </m:r>
                        <m:r>
                          <a:rPr lang="en-US" sz="2600" i="1">
                            <a:latin typeface="Cambria Math" panose="02040503050406030204" pitchFamily="18" charset="0"/>
                          </a:rPr>
                          <m:t>;</m:t>
                        </m:r>
                        <m:sSub>
                          <m:sSubPr>
                            <m:ctrlPr>
                              <a:rPr lang="ru-RU" sz="2600" i="1">
                                <a:latin typeface="Cambria Math"/>
                              </a:rPr>
                            </m:ctrlPr>
                          </m:sSubPr>
                          <m:e>
                            <m:r>
                              <a:rPr lang="en-US" sz="2600" i="1">
                                <a:latin typeface="Cambria Math" panose="02040503050406030204" pitchFamily="18" charset="0"/>
                              </a:rPr>
                              <m:t>𝑙</m:t>
                            </m:r>
                          </m:e>
                          <m:sub>
                            <m:r>
                              <a:rPr lang="en-US" sz="2600" i="1">
                                <a:latin typeface="Cambria Math" panose="02040503050406030204" pitchFamily="18" charset="0"/>
                              </a:rPr>
                              <m:t>𝑥</m:t>
                            </m:r>
                          </m:sub>
                        </m:sSub>
                        <m:sSub>
                          <m:sSubPr>
                            <m:ctrlPr>
                              <a:rPr lang="ru-RU" sz="2600" i="1">
                                <a:latin typeface="Cambria Math"/>
                              </a:rPr>
                            </m:ctrlPr>
                          </m:sSubPr>
                          <m:e>
                            <m:r>
                              <a:rPr lang="en-US" sz="2600" i="1">
                                <a:latin typeface="Cambria Math" panose="02040503050406030204" pitchFamily="18" charset="0"/>
                              </a:rPr>
                              <m:t>𝑗</m:t>
                            </m:r>
                          </m:e>
                          <m:sub>
                            <m:r>
                              <a:rPr lang="en-US" sz="2600" i="1">
                                <a:latin typeface="Cambria Math" panose="02040503050406030204" pitchFamily="18" charset="0"/>
                              </a:rPr>
                              <m:t>𝑥</m:t>
                            </m:r>
                          </m:sub>
                        </m:sSub>
                      </m:sub>
                      <m:sup>
                        <m:r>
                          <a:rPr lang="en-US" sz="2600" i="1">
                            <a:latin typeface="Cambria Math" panose="02040503050406030204" pitchFamily="18" charset="0"/>
                          </a:rPr>
                          <m:t>2</m:t>
                        </m:r>
                      </m:sup>
                    </m:sSubSup>
                  </m:oMath>
                </a14:m>
                <a:r>
                  <a:rPr lang="en-US" sz="2600" dirty="0"/>
                  <a:t> are the squared single-particle ANCs of the shell model wave functions for the two-body B=(</a:t>
                </a:r>
                <a:r>
                  <a:rPr lang="en-US" sz="2600" dirty="0" err="1"/>
                  <a:t>A+n</a:t>
                </a:r>
                <a:r>
                  <a:rPr lang="en-US" sz="2600" dirty="0"/>
                  <a:t>) and x=(</a:t>
                </a:r>
                <a:r>
                  <a:rPr lang="en-US" sz="2600" dirty="0" err="1"/>
                  <a:t>y+n</a:t>
                </a:r>
                <a:r>
                  <a:rPr lang="en-US" sz="2600" dirty="0"/>
                  <a:t>) bound states, which determine the amplitudes of their </a:t>
                </a:r>
                <a:r>
                  <a:rPr lang="en-US" sz="2600" dirty="0" smtClean="0"/>
                  <a:t>tails;</a:t>
                </a:r>
                <a:endParaRPr lang="ru-RU" sz="2600" dirty="0"/>
              </a:p>
              <a:p>
                <a14:m>
                  <m:oMath xmlns:m="http://schemas.openxmlformats.org/officeDocument/2006/math">
                    <m:sSub>
                      <m:sSubPr>
                        <m:ctrlPr>
                          <a:rPr lang="ru-RU" sz="2600" i="1">
                            <a:latin typeface="Cambria Math"/>
                          </a:rPr>
                        </m:ctrlPr>
                      </m:sSubPr>
                      <m:e>
                        <m:r>
                          <a:rPr lang="en-US" sz="2600" i="1">
                            <a:latin typeface="Cambria Math" panose="02040503050406030204" pitchFamily="18" charset="0"/>
                          </a:rPr>
                          <m:t>𝐿</m:t>
                        </m:r>
                      </m:e>
                      <m:sub>
                        <m:r>
                          <a:rPr lang="en-US" sz="2600" i="1">
                            <a:latin typeface="Cambria Math" panose="02040503050406030204" pitchFamily="18" charset="0"/>
                          </a:rPr>
                          <m:t>𝐵</m:t>
                        </m:r>
                      </m:sub>
                    </m:sSub>
                  </m:oMath>
                </a14:m>
                <a:r>
                  <a:rPr lang="en-US" sz="2600" dirty="0"/>
                  <a:t> and </a:t>
                </a:r>
                <a14:m>
                  <m:oMath xmlns:m="http://schemas.openxmlformats.org/officeDocument/2006/math">
                    <m:sSub>
                      <m:sSubPr>
                        <m:ctrlPr>
                          <a:rPr lang="ru-RU" sz="2600" i="1">
                            <a:latin typeface="Cambria Math"/>
                          </a:rPr>
                        </m:ctrlPr>
                      </m:sSubPr>
                      <m:e>
                        <m:r>
                          <a:rPr lang="en-US" sz="2600" i="1">
                            <a:latin typeface="Cambria Math" panose="02040503050406030204" pitchFamily="18" charset="0"/>
                          </a:rPr>
                          <m:t>𝐽</m:t>
                        </m:r>
                      </m:e>
                      <m:sub>
                        <m:r>
                          <a:rPr lang="en-US" sz="2600" i="1">
                            <a:latin typeface="Cambria Math" panose="02040503050406030204" pitchFamily="18" charset="0"/>
                          </a:rPr>
                          <m:t>𝐵</m:t>
                        </m:r>
                      </m:sub>
                    </m:sSub>
                  </m:oMath>
                </a14:m>
                <a:r>
                  <a:rPr lang="en-US" sz="2600" dirty="0"/>
                  <a:t> are the orbital and total angular momentum of the transferred </a:t>
                </a:r>
                <a:r>
                  <a:rPr lang="en-US" sz="2600" dirty="0" err="1"/>
                  <a:t>nucleuon</a:t>
                </a:r>
                <a:r>
                  <a:rPr lang="en-US" sz="2600" dirty="0"/>
                  <a:t> in the two-body B=(</a:t>
                </a:r>
                <a:r>
                  <a:rPr lang="en-US" sz="2600" dirty="0" err="1"/>
                  <a:t>A+n</a:t>
                </a:r>
                <a:r>
                  <a:rPr lang="en-US" sz="2600" dirty="0"/>
                  <a:t>) </a:t>
                </a:r>
                <a:r>
                  <a:rPr lang="en-US" sz="2600" dirty="0" smtClean="0"/>
                  <a:t>system;</a:t>
                </a:r>
                <a:endParaRPr lang="ru-RU" sz="2600" dirty="0"/>
              </a:p>
              <a:p>
                <a14:m>
                  <m:oMath xmlns:m="http://schemas.openxmlformats.org/officeDocument/2006/math">
                    <m:sSub>
                      <m:sSubPr>
                        <m:ctrlPr>
                          <a:rPr lang="ru-RU" sz="2600" i="1">
                            <a:latin typeface="Cambria Math"/>
                          </a:rPr>
                        </m:ctrlPr>
                      </m:sSubPr>
                      <m:e>
                        <m:r>
                          <a:rPr lang="en-US" sz="2600" i="1">
                            <a:latin typeface="Cambria Math" panose="02040503050406030204" pitchFamily="18" charset="0"/>
                          </a:rPr>
                          <m:t>𝐿</m:t>
                        </m:r>
                      </m:e>
                      <m:sub>
                        <m:r>
                          <a:rPr lang="en-US" sz="2600" i="1">
                            <a:latin typeface="Cambria Math" panose="02040503050406030204" pitchFamily="18" charset="0"/>
                          </a:rPr>
                          <m:t>𝑥</m:t>
                        </m:r>
                      </m:sub>
                    </m:sSub>
                  </m:oMath>
                </a14:m>
                <a:r>
                  <a:rPr lang="en-US" sz="2600" dirty="0"/>
                  <a:t> and </a:t>
                </a:r>
                <a14:m>
                  <m:oMath xmlns:m="http://schemas.openxmlformats.org/officeDocument/2006/math">
                    <m:sSub>
                      <m:sSubPr>
                        <m:ctrlPr>
                          <a:rPr lang="ru-RU" sz="2600" i="1">
                            <a:latin typeface="Cambria Math"/>
                          </a:rPr>
                        </m:ctrlPr>
                      </m:sSubPr>
                      <m:e>
                        <m:r>
                          <a:rPr lang="en-US" sz="2600" i="1">
                            <a:latin typeface="Cambria Math" panose="02040503050406030204" pitchFamily="18" charset="0"/>
                          </a:rPr>
                          <m:t>𝐽</m:t>
                        </m:r>
                      </m:e>
                      <m:sub>
                        <m:r>
                          <a:rPr lang="en-US" sz="2600" i="1">
                            <a:latin typeface="Cambria Math" panose="02040503050406030204" pitchFamily="18" charset="0"/>
                          </a:rPr>
                          <m:t>𝑥</m:t>
                        </m:r>
                      </m:sub>
                    </m:sSub>
                  </m:oMath>
                </a14:m>
                <a:r>
                  <a:rPr lang="en-US" sz="2600" dirty="0"/>
                  <a:t> are the orbital and total angular momentum of the transferred </a:t>
                </a:r>
                <a:r>
                  <a:rPr lang="en-US" sz="2600" dirty="0" err="1"/>
                  <a:t>nucleuon</a:t>
                </a:r>
                <a:r>
                  <a:rPr lang="en-US" sz="2600" dirty="0"/>
                  <a:t> in the two-body x=(</a:t>
                </a:r>
                <a:r>
                  <a:rPr lang="en-US" sz="2600" dirty="0" err="1"/>
                  <a:t>y+n</a:t>
                </a:r>
                <a:r>
                  <a:rPr lang="en-US" sz="2600"/>
                  <a:t>) </a:t>
                </a:r>
                <a:r>
                  <a:rPr lang="en-US" sz="2600" smtClean="0"/>
                  <a:t>system;</a:t>
                </a:r>
                <a:endParaRPr lang="ru-RU" sz="2600" dirty="0"/>
              </a:p>
              <a:p>
                <a:r>
                  <a:rPr lang="en-US" sz="2400" dirty="0"/>
                  <a:t> </a:t>
                </a:r>
                <a:endParaRPr lang="ru-RU" sz="2400" dirty="0"/>
              </a:p>
              <a:p>
                <a:endParaRPr lang="ru-RU" sz="2400" dirty="0"/>
              </a:p>
            </p:txBody>
          </p:sp>
        </mc:Choice>
        <mc:Fallback xmlns="">
          <p:sp>
            <p:nvSpPr>
              <p:cNvPr id="56" name="TextBox 55"/>
              <p:cNvSpPr txBox="1">
                <a:spLocks noRot="1" noChangeAspect="1" noMove="1" noResize="1" noEditPoints="1" noAdjustHandles="1" noChangeArrowheads="1" noChangeShapeType="1" noTextEdit="1"/>
              </p:cNvSpPr>
              <p:nvPr/>
            </p:nvSpPr>
            <p:spPr>
              <a:xfrm>
                <a:off x="475406" y="11218786"/>
                <a:ext cx="9583954" cy="10072116"/>
              </a:xfrm>
              <a:prstGeom prst="rect">
                <a:avLst/>
              </a:prstGeom>
              <a:blipFill rotWithShape="0">
                <a:blip r:embed="rId15"/>
                <a:stretch>
                  <a:fillRect l="-1145" t="-544" r="-64"/>
                </a:stretch>
              </a:blipFill>
            </p:spPr>
            <p:txBody>
              <a:bodyPr/>
              <a:lstStyle/>
              <a:p>
                <a:r>
                  <a:rPr lang="ru-RU">
                    <a:noFill/>
                  </a:rPr>
                  <a:t> </a:t>
                </a:r>
              </a:p>
            </p:txBody>
          </p:sp>
        </mc:Fallback>
      </mc:AlternateContent>
      <p:sp>
        <p:nvSpPr>
          <p:cNvPr id="9" name="TextBox 8"/>
          <p:cNvSpPr txBox="1"/>
          <p:nvPr/>
        </p:nvSpPr>
        <p:spPr>
          <a:xfrm>
            <a:off x="18720544" y="2016628"/>
            <a:ext cx="6840760" cy="923330"/>
          </a:xfrm>
          <a:prstGeom prst="rect">
            <a:avLst/>
          </a:prstGeom>
          <a:noFill/>
        </p:spPr>
        <p:txBody>
          <a:bodyPr wrap="square" rtlCol="0">
            <a:spAutoFit/>
          </a:bodyPr>
          <a:lstStyle/>
          <a:p>
            <a:r>
              <a:rPr lang="en-US" baseline="30000" dirty="0"/>
              <a:t>1</a:t>
            </a:r>
            <a:r>
              <a:rPr lang="en-US" dirty="0"/>
              <a:t> </a:t>
            </a:r>
            <a:r>
              <a:rPr lang="en-US" i="1" dirty="0"/>
              <a:t>Institute of Nuclear Physics, 100214 Tashkent, Uzbekistan</a:t>
            </a:r>
            <a:endParaRPr lang="ru-RU" dirty="0"/>
          </a:p>
          <a:p>
            <a:r>
              <a:rPr lang="en-US" baseline="30000" dirty="0"/>
              <a:t>2</a:t>
            </a:r>
            <a:r>
              <a:rPr lang="en-US" dirty="0"/>
              <a:t> </a:t>
            </a:r>
            <a:r>
              <a:rPr lang="en-US" i="1" dirty="0"/>
              <a:t>Institute of Nuclear Physics, 050032 Almaty, Kazakhstan</a:t>
            </a:r>
            <a:endParaRPr lang="ru-RU" dirty="0"/>
          </a:p>
          <a:p>
            <a:r>
              <a:rPr lang="en-US" baseline="30000" dirty="0"/>
              <a:t>3</a:t>
            </a:r>
            <a:r>
              <a:rPr lang="en-US" dirty="0"/>
              <a:t> </a:t>
            </a:r>
            <a:r>
              <a:rPr lang="en-US" i="1" dirty="0"/>
              <a:t>Al-</a:t>
            </a:r>
            <a:r>
              <a:rPr lang="en-US" i="1" dirty="0" err="1"/>
              <a:t>Farabi</a:t>
            </a:r>
            <a:r>
              <a:rPr lang="en-US" i="1" dirty="0"/>
              <a:t> Kazakh National University, 050040 Almaty, </a:t>
            </a:r>
            <a:r>
              <a:rPr lang="en-US" i="1" dirty="0" smtClean="0"/>
              <a:t>Kazakhstan</a:t>
            </a:r>
            <a:endParaRPr lang="ru-RU" dirty="0"/>
          </a:p>
        </p:txBody>
      </p:sp>
      <p:pic>
        <p:nvPicPr>
          <p:cNvPr id="22" name="Рисунок 21"/>
          <p:cNvPicPr>
            <a:picLocks noChangeAspect="1"/>
          </p:cNvPicPr>
          <p:nvPr/>
        </p:nvPicPr>
        <p:blipFill>
          <a:blip r:embed="rId16"/>
          <a:stretch>
            <a:fillRect/>
          </a:stretch>
        </p:blipFill>
        <p:spPr>
          <a:xfrm>
            <a:off x="10841075" y="7851438"/>
            <a:ext cx="9994925" cy="2795135"/>
          </a:xfrm>
          <a:prstGeom prst="rect">
            <a:avLst/>
          </a:prstGeom>
        </p:spPr>
      </p:pic>
      <p:pic>
        <p:nvPicPr>
          <p:cNvPr id="29" name="Рисунок 28" descr="C:\Users\USER\Desktop\181.jpg"/>
          <p:cNvPicPr/>
          <p:nvPr/>
        </p:nvPicPr>
        <p:blipFill rotWithShape="1">
          <a:blip r:embed="rId17" cstate="print">
            <a:extLst>
              <a:ext uri="{28A0092B-C50C-407E-A947-70E740481C1C}">
                <a14:useLocalDpi xmlns:a14="http://schemas.microsoft.com/office/drawing/2010/main" val="0"/>
              </a:ext>
            </a:extLst>
          </a:blip>
          <a:srcRect l="2330" t="14135" r="1613" b="55977"/>
          <a:stretch/>
        </p:blipFill>
        <p:spPr bwMode="auto">
          <a:xfrm>
            <a:off x="11072441" y="14615149"/>
            <a:ext cx="8411476" cy="2701970"/>
          </a:xfrm>
          <a:prstGeom prst="rect">
            <a:avLst/>
          </a:prstGeom>
          <a:noFill/>
          <a:ln>
            <a:noFill/>
          </a:ln>
          <a:extLst>
            <a:ext uri="{53640926-AAD7-44D8-BBD7-CCE9431645EC}">
              <a14:shadowObscured xmlns:a14="http://schemas.microsoft.com/office/drawing/2010/main"/>
            </a:ext>
          </a:extLst>
        </p:spPr>
      </p:pic>
      <p:pic>
        <p:nvPicPr>
          <p:cNvPr id="34" name="Рисунок 33" descr="C:\Users\USER\Desktop\2.jpg"/>
          <p:cNvPicPr/>
          <p:nvPr/>
        </p:nvPicPr>
        <p:blipFill rotWithShape="1">
          <a:blip r:embed="rId18" cstate="print">
            <a:extLst>
              <a:ext uri="{28A0092B-C50C-407E-A947-70E740481C1C}">
                <a14:useLocalDpi xmlns:a14="http://schemas.microsoft.com/office/drawing/2010/main" val="0"/>
              </a:ext>
            </a:extLst>
          </a:blip>
          <a:srcRect t="8509" r="1252" b="27288"/>
          <a:stretch/>
        </p:blipFill>
        <p:spPr bwMode="auto">
          <a:xfrm>
            <a:off x="20814901" y="10714755"/>
            <a:ext cx="9045784" cy="3753269"/>
          </a:xfrm>
          <a:prstGeom prst="rect">
            <a:avLst/>
          </a:prstGeom>
          <a:noFill/>
          <a:ln>
            <a:noFill/>
          </a:ln>
          <a:extLst>
            <a:ext uri="{53640926-AAD7-44D8-BBD7-CCE9431645EC}">
              <a14:shadowObscured xmlns:a14="http://schemas.microsoft.com/office/drawing/2010/main"/>
            </a:ext>
          </a:extLst>
        </p:spPr>
      </p:pic>
      <mc:AlternateContent xmlns:mc="http://schemas.openxmlformats.org/markup-compatibility/2006">
        <mc:Choice xmlns:a14="http://schemas.microsoft.com/office/drawing/2010/main" Requires="a14">
          <p:graphicFrame>
            <p:nvGraphicFramePr>
              <p:cNvPr id="4" name="Таблица 3"/>
              <p:cNvGraphicFramePr>
                <a:graphicFrameLocks noGrp="1"/>
              </p:cNvGraphicFramePr>
              <p:nvPr>
                <p:extLst>
                  <p:ext uri="{D42A27DB-BD31-4B8C-83A1-F6EECF244321}">
                    <p14:modId xmlns:p14="http://schemas.microsoft.com/office/powerpoint/2010/main" val="2163695286"/>
                  </p:ext>
                </p:extLst>
              </p:nvPr>
            </p:nvGraphicFramePr>
            <p:xfrm>
              <a:off x="21502677" y="16128987"/>
              <a:ext cx="7760097" cy="2376263"/>
            </p:xfrm>
            <a:graphic>
              <a:graphicData uri="http://schemas.openxmlformats.org/drawingml/2006/table">
                <a:tbl>
                  <a:tblPr firstRow="1" firstCol="1" bandRow="1">
                    <a:tableStyleId>{5C22544A-7EE6-4342-B048-85BDC9FD1C3A}</a:tableStyleId>
                  </a:tblPr>
                  <a:tblGrid>
                    <a:gridCol w="2586699"/>
                    <a:gridCol w="2586699"/>
                    <a:gridCol w="2586699"/>
                  </a:tblGrid>
                  <a:tr h="665896">
                    <a:tc>
                      <a:txBody>
                        <a:bodyPr/>
                        <a:lstStyle/>
                        <a:p>
                          <a:pPr>
                            <a:spcAft>
                              <a:spcPts val="0"/>
                            </a:spcAft>
                          </a:pPr>
                          <a:r>
                            <a:rPr lang="en-US" sz="1400" dirty="0">
                              <a:effectLst/>
                            </a:rPr>
                            <a:t>Set</a:t>
                          </a:r>
                          <a:endParaRPr lang="ru-RU" sz="1200" dirty="0">
                            <a:effectLst/>
                            <a:latin typeface="Calibri"/>
                            <a:ea typeface="Times New Roman"/>
                            <a:cs typeface="Calibri"/>
                          </a:endParaRPr>
                        </a:p>
                      </a:txBody>
                      <a:tcPr marL="68580" marR="68580" marT="0" marB="0" anchor="ctr"/>
                    </a:tc>
                    <a:tc>
                      <a:txBody>
                        <a:bodyPr/>
                        <a:lstStyle/>
                        <a:p>
                          <a:pPr algn="ctr">
                            <a:spcAft>
                              <a:spcPts val="0"/>
                            </a:spcAft>
                          </a:pPr>
                          <a14:m>
                            <m:oMathPara xmlns:m="http://schemas.openxmlformats.org/officeDocument/2006/math">
                              <m:oMathParaPr>
                                <m:jc m:val="centerGroup"/>
                              </m:oMathParaPr>
                              <m:oMath xmlns:m="http://schemas.openxmlformats.org/officeDocument/2006/math">
                                <m:sSubSup>
                                  <m:sSubSupPr>
                                    <m:ctrlPr>
                                      <a:rPr lang="ru-RU" sz="1400">
                                        <a:effectLst/>
                                      </a:rPr>
                                    </m:ctrlPr>
                                  </m:sSubSupPr>
                                  <m:e>
                                    <m:r>
                                      <a:rPr lang="en-US" sz="1400">
                                        <a:effectLst/>
                                      </a:rPr>
                                      <m:t>𝐶</m:t>
                                    </m:r>
                                  </m:e>
                                  <m:sub>
                                    <m:r>
                                      <a:rPr lang="en-US" sz="1400">
                                        <a:effectLst/>
                                      </a:rPr>
                                      <m:t>𝑛</m:t>
                                    </m:r>
                                    <m:r>
                                      <a:rPr lang="en-US" sz="1400">
                                        <a:effectLst/>
                                      </a:rPr>
                                      <m:t> </m:t>
                                    </m:r>
                                    <m:sPre>
                                      <m:sPrePr>
                                        <m:ctrlPr>
                                          <a:rPr lang="ru-RU" sz="1400">
                                            <a:effectLst/>
                                          </a:rPr>
                                        </m:ctrlPr>
                                      </m:sPrePr>
                                      <m:sub/>
                                      <m:sup>
                                        <m:r>
                                          <a:rPr lang="en-US" sz="1400">
                                            <a:effectLst/>
                                          </a:rPr>
                                          <m:t>24</m:t>
                                        </m:r>
                                      </m:sup>
                                      <m:e>
                                        <m:r>
                                          <a:rPr lang="en-US" sz="1400">
                                            <a:effectLst/>
                                          </a:rPr>
                                          <m:t>𝑀𝑔</m:t>
                                        </m:r>
                                      </m:e>
                                    </m:sPre>
                                    <m:r>
                                      <a:rPr lang="en-US" sz="1400">
                                        <a:effectLst/>
                                      </a:rPr>
                                      <m:t>;0 </m:t>
                                    </m:r>
                                    <m:f>
                                      <m:fPr>
                                        <m:ctrlPr>
                                          <a:rPr lang="ru-RU" sz="1400">
                                            <a:effectLst/>
                                          </a:rPr>
                                        </m:ctrlPr>
                                      </m:fPr>
                                      <m:num>
                                        <m:r>
                                          <a:rPr lang="en-US" sz="1400">
                                            <a:effectLst/>
                                          </a:rPr>
                                          <m:t>1</m:t>
                                        </m:r>
                                      </m:num>
                                      <m:den>
                                        <m:r>
                                          <a:rPr lang="en-US" sz="1400">
                                            <a:effectLst/>
                                          </a:rPr>
                                          <m:t>2</m:t>
                                        </m:r>
                                      </m:den>
                                    </m:f>
                                  </m:sub>
                                  <m:sup>
                                    <m:r>
                                      <a:rPr lang="en-US" sz="1400">
                                        <a:effectLst/>
                                      </a:rPr>
                                      <m:t>2</m:t>
                                    </m:r>
                                  </m:sup>
                                </m:sSubSup>
                                <m:r>
                                  <a:rPr lang="en-US" sz="1400">
                                    <a:effectLst/>
                                  </a:rPr>
                                  <m:t>,</m:t>
                                </m:r>
                              </m:oMath>
                            </m:oMathPara>
                          </a14:m>
                          <a:endParaRPr lang="ru-RU" sz="1200">
                            <a:effectLst/>
                          </a:endParaRPr>
                        </a:p>
                        <a:p>
                          <a:pPr>
                            <a:spcAft>
                              <a:spcPts val="0"/>
                            </a:spcAft>
                          </a:pPr>
                          <a:r>
                            <a:rPr lang="en-US" sz="1400">
                              <a:effectLst/>
                            </a:rPr>
                            <a:t>[fm</a:t>
                          </a:r>
                          <a:r>
                            <a:rPr lang="en-US" sz="1400" baseline="30000">
                              <a:effectLst/>
                            </a:rPr>
                            <a:t>-1</a:t>
                          </a:r>
                          <a:r>
                            <a:rPr lang="en-US" sz="1400">
                              <a:effectLst/>
                            </a:rPr>
                            <a:t>]</a:t>
                          </a:r>
                          <a:endParaRPr lang="ru-RU" sz="1200">
                            <a:effectLst/>
                            <a:latin typeface="Calibri"/>
                            <a:ea typeface="Times New Roman"/>
                            <a:cs typeface="Calibri"/>
                          </a:endParaRPr>
                        </a:p>
                      </a:txBody>
                      <a:tcPr marL="68580" marR="68580" marT="0" marB="0" anchor="ctr"/>
                    </a:tc>
                    <a:tc>
                      <a:txBody>
                        <a:bodyPr/>
                        <a:lstStyle/>
                        <a:p>
                          <a:pPr algn="ctr">
                            <a:spcAft>
                              <a:spcPts val="0"/>
                            </a:spcAft>
                          </a:pPr>
                          <a14:m>
                            <m:oMathPara xmlns:m="http://schemas.openxmlformats.org/officeDocument/2006/math">
                              <m:oMathParaPr>
                                <m:jc m:val="centerGroup"/>
                              </m:oMathParaPr>
                              <m:oMath xmlns:m="http://schemas.openxmlformats.org/officeDocument/2006/math">
                                <m:sSubSup>
                                  <m:sSubSupPr>
                                    <m:ctrlPr>
                                      <a:rPr lang="ru-RU" sz="1400">
                                        <a:effectLst/>
                                      </a:rPr>
                                    </m:ctrlPr>
                                  </m:sSubSupPr>
                                  <m:e>
                                    <m:r>
                                      <a:rPr lang="en-US" sz="1400">
                                        <a:effectLst/>
                                      </a:rPr>
                                      <m:t>𝐶</m:t>
                                    </m:r>
                                  </m:e>
                                  <m:sub>
                                    <m:r>
                                      <a:rPr lang="en-US" sz="1400">
                                        <a:effectLst/>
                                      </a:rPr>
                                      <m:t>𝑛</m:t>
                                    </m:r>
                                    <m:r>
                                      <a:rPr lang="en-US" sz="1400">
                                        <a:effectLst/>
                                      </a:rPr>
                                      <m:t> </m:t>
                                    </m:r>
                                    <m:sPre>
                                      <m:sPrePr>
                                        <m:ctrlPr>
                                          <a:rPr lang="ru-RU" sz="1400">
                                            <a:effectLst/>
                                          </a:rPr>
                                        </m:ctrlPr>
                                      </m:sPrePr>
                                      <m:sub/>
                                      <m:sup>
                                        <m:r>
                                          <a:rPr lang="en-US" sz="1400">
                                            <a:effectLst/>
                                          </a:rPr>
                                          <m:t>24</m:t>
                                        </m:r>
                                      </m:sup>
                                      <m:e>
                                        <m:r>
                                          <a:rPr lang="en-US" sz="1400">
                                            <a:effectLst/>
                                          </a:rPr>
                                          <m:t>𝑀𝑔</m:t>
                                        </m:r>
                                      </m:e>
                                    </m:sPre>
                                    <m:r>
                                      <a:rPr lang="en-US" sz="1400">
                                        <a:effectLst/>
                                      </a:rPr>
                                      <m:t>;2 </m:t>
                                    </m:r>
                                    <m:f>
                                      <m:fPr>
                                        <m:ctrlPr>
                                          <a:rPr lang="ru-RU" sz="1400">
                                            <a:effectLst/>
                                          </a:rPr>
                                        </m:ctrlPr>
                                      </m:fPr>
                                      <m:num>
                                        <m:r>
                                          <a:rPr lang="en-US" sz="1400">
                                            <a:effectLst/>
                                          </a:rPr>
                                          <m:t>3</m:t>
                                        </m:r>
                                      </m:num>
                                      <m:den>
                                        <m:r>
                                          <a:rPr lang="en-US" sz="1400">
                                            <a:effectLst/>
                                          </a:rPr>
                                          <m:t>2</m:t>
                                        </m:r>
                                      </m:den>
                                    </m:f>
                                  </m:sub>
                                  <m:sup>
                                    <m:r>
                                      <a:rPr lang="en-US" sz="1400">
                                        <a:effectLst/>
                                      </a:rPr>
                                      <m:t>2</m:t>
                                    </m:r>
                                  </m:sup>
                                </m:sSubSup>
                                <m:r>
                                  <a:rPr lang="en-US" sz="1400">
                                    <a:effectLst/>
                                  </a:rPr>
                                  <m:t>,</m:t>
                                </m:r>
                              </m:oMath>
                            </m:oMathPara>
                          </a14:m>
                          <a:endParaRPr lang="ru-RU" sz="1200" dirty="0">
                            <a:effectLst/>
                          </a:endParaRPr>
                        </a:p>
                        <a:p>
                          <a:pPr>
                            <a:spcAft>
                              <a:spcPts val="0"/>
                            </a:spcAft>
                          </a:pPr>
                          <a:r>
                            <a:rPr lang="en-US" sz="1400" dirty="0">
                              <a:effectLst/>
                            </a:rPr>
                            <a:t>[fm</a:t>
                          </a:r>
                          <a:r>
                            <a:rPr lang="en-US" sz="1400" baseline="30000" dirty="0">
                              <a:effectLst/>
                            </a:rPr>
                            <a:t>-1</a:t>
                          </a:r>
                          <a:r>
                            <a:rPr lang="en-US" sz="1400" dirty="0">
                              <a:effectLst/>
                            </a:rPr>
                            <a:t>]</a:t>
                          </a:r>
                          <a:endParaRPr lang="ru-RU" sz="1200" dirty="0">
                            <a:effectLst/>
                            <a:latin typeface="Calibri"/>
                            <a:ea typeface="Times New Roman"/>
                            <a:cs typeface="Calibri"/>
                          </a:endParaRPr>
                        </a:p>
                      </a:txBody>
                      <a:tcPr marL="68580" marR="68580" marT="0" marB="0" anchor="ctr"/>
                    </a:tc>
                  </a:tr>
                  <a:tr h="244338">
                    <a:tc>
                      <a:txBody>
                        <a:bodyPr/>
                        <a:lstStyle/>
                        <a:p>
                          <a:pPr algn="ctr">
                            <a:spcAft>
                              <a:spcPts val="0"/>
                            </a:spcAft>
                          </a:pPr>
                          <a:r>
                            <a:rPr lang="en-US" sz="1400">
                              <a:effectLst/>
                            </a:rPr>
                            <a:t>Set 1 (D1+P1)</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en-US" sz="1400">
                              <a:effectLst/>
                            </a:rPr>
                            <a:t>17.316</a:t>
                          </a:r>
                          <a14:m>
                            <m:oMath xmlns:m="http://schemas.openxmlformats.org/officeDocument/2006/math">
                              <m:r>
                                <a:rPr lang="en-US" sz="1400">
                                  <a:effectLst/>
                                </a:rPr>
                                <m:t>±</m:t>
                              </m:r>
                            </m:oMath>
                          </a14:m>
                          <a:r>
                            <a:rPr lang="en-US" sz="1400">
                              <a:effectLst/>
                            </a:rPr>
                            <a:t>1.731</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en-US" sz="1400" dirty="0">
                              <a:effectLst/>
                            </a:rPr>
                            <a:t>0.736</a:t>
                          </a:r>
                          <a14:m>
                            <m:oMath xmlns:m="http://schemas.openxmlformats.org/officeDocument/2006/math">
                              <m:r>
                                <a:rPr lang="en-US" sz="1400">
                                  <a:effectLst/>
                                </a:rPr>
                                <m:t>±</m:t>
                              </m:r>
                            </m:oMath>
                          </a14:m>
                          <a:r>
                            <a:rPr lang="en-US" sz="1200" dirty="0">
                              <a:effectLst/>
                            </a:rPr>
                            <a:t> </a:t>
                          </a:r>
                          <a:r>
                            <a:rPr lang="en-US" sz="1400" dirty="0">
                              <a:effectLst/>
                            </a:rPr>
                            <a:t>0.052</a:t>
                          </a:r>
                          <a:endParaRPr lang="ru-RU" sz="1200" dirty="0">
                            <a:effectLst/>
                            <a:latin typeface="Calibri"/>
                            <a:ea typeface="Times New Roman"/>
                            <a:cs typeface="Calibri"/>
                          </a:endParaRPr>
                        </a:p>
                      </a:txBody>
                      <a:tcPr marL="68580" marR="68580" marT="0" marB="0" anchor="ctr"/>
                    </a:tc>
                  </a:tr>
                  <a:tr h="244338">
                    <a:tc>
                      <a:txBody>
                        <a:bodyPr/>
                        <a:lstStyle/>
                        <a:p>
                          <a:pPr algn="ctr">
                            <a:spcAft>
                              <a:spcPts val="0"/>
                            </a:spcAft>
                          </a:pPr>
                          <a:r>
                            <a:rPr lang="en-US" sz="1400">
                              <a:effectLst/>
                            </a:rPr>
                            <a:t>Set 2 (D2+P2)</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ru-RU" sz="1400">
                              <a:effectLst/>
                            </a:rPr>
                            <a:t>22</a:t>
                          </a:r>
                          <a:r>
                            <a:rPr lang="en-US" sz="1400">
                              <a:effectLst/>
                            </a:rPr>
                            <a:t>.</a:t>
                          </a:r>
                          <a:r>
                            <a:rPr lang="ru-RU" sz="1400">
                              <a:effectLst/>
                            </a:rPr>
                            <a:t>39</a:t>
                          </a:r>
                          <a:r>
                            <a:rPr lang="en-US" sz="1400">
                              <a:effectLst/>
                            </a:rPr>
                            <a:t>3</a:t>
                          </a:r>
                          <a14:m>
                            <m:oMath xmlns:m="http://schemas.openxmlformats.org/officeDocument/2006/math">
                              <m:r>
                                <a:rPr lang="ru-RU" sz="1400">
                                  <a:effectLst/>
                                </a:rPr>
                                <m:t>±</m:t>
                              </m:r>
                            </m:oMath>
                          </a14:m>
                          <a:r>
                            <a:rPr lang="ru-RU" sz="1400">
                              <a:effectLst/>
                            </a:rPr>
                            <a:t>1</a:t>
                          </a:r>
                          <a:r>
                            <a:rPr lang="en-US" sz="1400">
                              <a:effectLst/>
                            </a:rPr>
                            <a:t>.</a:t>
                          </a:r>
                          <a:r>
                            <a:rPr lang="ru-RU" sz="1400">
                              <a:effectLst/>
                            </a:rPr>
                            <a:t>912</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en-US" sz="1400">
                              <a:effectLst/>
                            </a:rPr>
                            <a:t>0.762</a:t>
                          </a:r>
                          <a14:m>
                            <m:oMath xmlns:m="http://schemas.openxmlformats.org/officeDocument/2006/math">
                              <m:r>
                                <a:rPr lang="en-US" sz="1400">
                                  <a:effectLst/>
                                </a:rPr>
                                <m:t>±</m:t>
                              </m:r>
                            </m:oMath>
                          </a14:m>
                          <a:r>
                            <a:rPr lang="en-US" sz="1200">
                              <a:effectLst/>
                            </a:rPr>
                            <a:t> </a:t>
                          </a:r>
                          <a:r>
                            <a:rPr lang="en-US" sz="1400">
                              <a:effectLst/>
                            </a:rPr>
                            <a:t>0.061</a:t>
                          </a:r>
                          <a:endParaRPr lang="ru-RU" sz="1200">
                            <a:effectLst/>
                            <a:latin typeface="Calibri"/>
                            <a:ea typeface="Times New Roman"/>
                            <a:cs typeface="Calibri"/>
                          </a:endParaRPr>
                        </a:p>
                      </a:txBody>
                      <a:tcPr marL="68580" marR="68580" marT="0" marB="0" anchor="ctr"/>
                    </a:tc>
                  </a:tr>
                  <a:tr h="244338">
                    <a:tc>
                      <a:txBody>
                        <a:bodyPr/>
                        <a:lstStyle/>
                        <a:p>
                          <a:pPr algn="ctr">
                            <a:spcAft>
                              <a:spcPts val="0"/>
                            </a:spcAft>
                          </a:pPr>
                          <a:r>
                            <a:rPr lang="en-US" sz="1400">
                              <a:effectLst/>
                            </a:rPr>
                            <a:t>Set 3 (D3+P3)</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en-US" sz="1400">
                              <a:effectLst/>
                            </a:rPr>
                            <a:t>19.990</a:t>
                          </a:r>
                          <a14:m>
                            <m:oMath xmlns:m="http://schemas.openxmlformats.org/officeDocument/2006/math">
                              <m:r>
                                <a:rPr lang="en-US" sz="1400">
                                  <a:effectLst/>
                                </a:rPr>
                                <m:t>±</m:t>
                              </m:r>
                            </m:oMath>
                          </a14:m>
                          <a:r>
                            <a:rPr lang="en-US" sz="1400">
                              <a:effectLst/>
                            </a:rPr>
                            <a:t>1.881</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en-US" sz="1400">
                              <a:effectLst/>
                            </a:rPr>
                            <a:t>0.919</a:t>
                          </a:r>
                          <a14:m>
                            <m:oMath xmlns:m="http://schemas.openxmlformats.org/officeDocument/2006/math">
                              <m:r>
                                <a:rPr lang="en-US" sz="1400">
                                  <a:effectLst/>
                                </a:rPr>
                                <m:t>±</m:t>
                              </m:r>
                            </m:oMath>
                          </a14:m>
                          <a:r>
                            <a:rPr lang="en-US" sz="1200">
                              <a:effectLst/>
                            </a:rPr>
                            <a:t> </a:t>
                          </a:r>
                          <a:r>
                            <a:rPr lang="en-US" sz="1400">
                              <a:effectLst/>
                            </a:rPr>
                            <a:t>0.067</a:t>
                          </a:r>
                          <a:endParaRPr lang="ru-RU" sz="1200">
                            <a:effectLst/>
                            <a:latin typeface="Calibri"/>
                            <a:ea typeface="Times New Roman"/>
                            <a:cs typeface="Calibri"/>
                          </a:endParaRPr>
                        </a:p>
                      </a:txBody>
                      <a:tcPr marL="68580" marR="68580" marT="0" marB="0" anchor="ctr"/>
                    </a:tc>
                  </a:tr>
                  <a:tr h="244338">
                    <a:tc>
                      <a:txBody>
                        <a:bodyPr/>
                        <a:lstStyle/>
                        <a:p>
                          <a:pPr algn="ctr">
                            <a:spcAft>
                              <a:spcPts val="0"/>
                            </a:spcAft>
                          </a:pPr>
                          <a:r>
                            <a:rPr lang="en-US" sz="1400">
                              <a:effectLst/>
                            </a:rPr>
                            <a:t>Set 4 (D4+P4)</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en-US" sz="1400">
                              <a:effectLst/>
                            </a:rPr>
                            <a:t>17.316</a:t>
                          </a:r>
                          <a14:m>
                            <m:oMath xmlns:m="http://schemas.openxmlformats.org/officeDocument/2006/math">
                              <m:r>
                                <a:rPr lang="en-US" sz="1400">
                                  <a:effectLst/>
                                </a:rPr>
                                <m:t>±</m:t>
                              </m:r>
                            </m:oMath>
                          </a14:m>
                          <a:r>
                            <a:rPr lang="en-US" sz="1400">
                              <a:effectLst/>
                            </a:rPr>
                            <a:t>1.731</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en-US" sz="1400">
                              <a:effectLst/>
                            </a:rPr>
                            <a:t>0.810</a:t>
                          </a:r>
                          <a14:m>
                            <m:oMath xmlns:m="http://schemas.openxmlformats.org/officeDocument/2006/math">
                              <m:r>
                                <a:rPr lang="en-US" sz="1400">
                                  <a:effectLst/>
                                </a:rPr>
                                <m:t>±</m:t>
                              </m:r>
                            </m:oMath>
                          </a14:m>
                          <a:r>
                            <a:rPr lang="en-US" sz="1400">
                              <a:effectLst/>
                            </a:rPr>
                            <a:t>0.059</a:t>
                          </a:r>
                          <a:endParaRPr lang="ru-RU" sz="1200">
                            <a:effectLst/>
                            <a:latin typeface="Calibri"/>
                            <a:ea typeface="Times New Roman"/>
                            <a:cs typeface="Calibri"/>
                          </a:endParaRPr>
                        </a:p>
                      </a:txBody>
                      <a:tcPr marL="68580" marR="68580" marT="0" marB="0" anchor="ctr"/>
                    </a:tc>
                  </a:tr>
                  <a:tr h="244338">
                    <a:tc>
                      <a:txBody>
                        <a:bodyPr/>
                        <a:lstStyle/>
                        <a:p>
                          <a:pPr algn="ctr">
                            <a:spcAft>
                              <a:spcPts val="0"/>
                            </a:spcAft>
                          </a:pPr>
                          <a:r>
                            <a:rPr lang="en-US" sz="1400">
                              <a:effectLst/>
                            </a:rPr>
                            <a:t>Set 5 (D5+P5)</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en-US" sz="1400">
                              <a:effectLst/>
                            </a:rPr>
                            <a:t>22.023</a:t>
                          </a:r>
                          <a14:m>
                            <m:oMath xmlns:m="http://schemas.openxmlformats.org/officeDocument/2006/math">
                              <m:r>
                                <a:rPr lang="en-US" sz="1400">
                                  <a:effectLst/>
                                </a:rPr>
                                <m:t>±</m:t>
                              </m:r>
                            </m:oMath>
                          </a14:m>
                          <a:r>
                            <a:rPr lang="en-US" sz="1400">
                              <a:effectLst/>
                            </a:rPr>
                            <a:t>1.865</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en-US" sz="1400">
                              <a:effectLst/>
                            </a:rPr>
                            <a:t>0.796</a:t>
                          </a:r>
                          <a14:m>
                            <m:oMath xmlns:m="http://schemas.openxmlformats.org/officeDocument/2006/math">
                              <m:r>
                                <a:rPr lang="en-US" sz="1400">
                                  <a:effectLst/>
                                </a:rPr>
                                <m:t>±</m:t>
                              </m:r>
                            </m:oMath>
                          </a14:m>
                          <a:r>
                            <a:rPr lang="en-US" sz="1400">
                              <a:effectLst/>
                            </a:rPr>
                            <a:t>0.065</a:t>
                          </a:r>
                          <a:endParaRPr lang="ru-RU" sz="1200">
                            <a:effectLst/>
                            <a:latin typeface="Calibri"/>
                            <a:ea typeface="Times New Roman"/>
                            <a:cs typeface="Calibri"/>
                          </a:endParaRPr>
                        </a:p>
                      </a:txBody>
                      <a:tcPr marL="68580" marR="68580" marT="0" marB="0" anchor="ctr"/>
                    </a:tc>
                  </a:tr>
                  <a:tr h="488677">
                    <a:tc>
                      <a:txBody>
                        <a:bodyPr/>
                        <a:lstStyle/>
                        <a:p>
                          <a:pPr algn="ctr">
                            <a:spcAft>
                              <a:spcPts val="0"/>
                            </a:spcAft>
                          </a:pPr>
                          <a:r>
                            <a:rPr lang="en-US" sz="1400">
                              <a:effectLst/>
                            </a:rPr>
                            <a:t>Averaged mean</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en-US" sz="1400">
                              <a:effectLst/>
                            </a:rPr>
                            <a:t>19.631</a:t>
                          </a:r>
                          <a14:m>
                            <m:oMath xmlns:m="http://schemas.openxmlformats.org/officeDocument/2006/math">
                              <m:r>
                                <a:rPr lang="en-US" sz="1400">
                                  <a:effectLst/>
                                </a:rPr>
                                <m:t>±</m:t>
                              </m:r>
                            </m:oMath>
                          </a14:m>
                          <a:r>
                            <a:rPr lang="en-US" sz="1400">
                              <a:effectLst/>
                            </a:rPr>
                            <a:t>1.102</a:t>
                          </a:r>
                          <a:endParaRPr lang="ru-RU" sz="1200">
                            <a:effectLst/>
                            <a:latin typeface="Calibri"/>
                            <a:ea typeface="Times New Roman"/>
                            <a:cs typeface="Calibri"/>
                          </a:endParaRPr>
                        </a:p>
                      </a:txBody>
                      <a:tcPr marL="68580" marR="68580" marT="0" marB="0" anchor="ctr"/>
                    </a:tc>
                    <a:tc>
                      <a:txBody>
                        <a:bodyPr/>
                        <a:lstStyle/>
                        <a:p>
                          <a:pPr algn="ctr">
                            <a:spcAft>
                              <a:spcPts val="0"/>
                            </a:spcAft>
                          </a:pPr>
                          <a:r>
                            <a:rPr lang="en-US" sz="1400" dirty="0">
                              <a:effectLst/>
                            </a:rPr>
                            <a:t>0.796</a:t>
                          </a:r>
                          <a14:m>
                            <m:oMath xmlns:m="http://schemas.openxmlformats.org/officeDocument/2006/math">
                              <m:r>
                                <a:rPr lang="en-US" sz="1400">
                                  <a:effectLst/>
                                </a:rPr>
                                <m:t>±</m:t>
                              </m:r>
                            </m:oMath>
                          </a14:m>
                          <a:r>
                            <a:rPr lang="en-US" sz="1400" dirty="0">
                              <a:effectLst/>
                            </a:rPr>
                            <a:t>0.030</a:t>
                          </a:r>
                          <a:endParaRPr lang="ru-RU" sz="1200" dirty="0">
                            <a:effectLst/>
                            <a:latin typeface="Calibri"/>
                            <a:ea typeface="Times New Roman"/>
                            <a:cs typeface="Calibri"/>
                          </a:endParaRPr>
                        </a:p>
                      </a:txBody>
                      <a:tcPr marL="68580" marR="68580" marT="0" marB="0" anchor="ctr"/>
                    </a:tc>
                  </a:tr>
                </a:tbl>
              </a:graphicData>
            </a:graphic>
          </p:graphicFrame>
        </mc:Choice>
        <mc:Fallback>
          <p:graphicFrame>
            <p:nvGraphicFramePr>
              <p:cNvPr id="4" name="Таблица 3"/>
              <p:cNvGraphicFramePr>
                <a:graphicFrameLocks noGrp="1"/>
              </p:cNvGraphicFramePr>
              <p:nvPr>
                <p:extLst>
                  <p:ext uri="{D42A27DB-BD31-4B8C-83A1-F6EECF244321}">
                    <p14:modId xmlns:p14="http://schemas.microsoft.com/office/powerpoint/2010/main" val="2163695286"/>
                  </p:ext>
                </p:extLst>
              </p:nvPr>
            </p:nvGraphicFramePr>
            <p:xfrm>
              <a:off x="21502677" y="16128987"/>
              <a:ext cx="7760097" cy="2376263"/>
            </p:xfrm>
            <a:graphic>
              <a:graphicData uri="http://schemas.openxmlformats.org/drawingml/2006/table">
                <a:tbl>
                  <a:tblPr firstRow="1" firstCol="1" bandRow="1">
                    <a:tableStyleId>{5C22544A-7EE6-4342-B048-85BDC9FD1C3A}</a:tableStyleId>
                  </a:tblPr>
                  <a:tblGrid>
                    <a:gridCol w="2586699"/>
                    <a:gridCol w="2586699"/>
                    <a:gridCol w="2586699"/>
                  </a:tblGrid>
                  <a:tr h="665896">
                    <a:tc>
                      <a:txBody>
                        <a:bodyPr/>
                        <a:lstStyle/>
                        <a:p>
                          <a:pPr>
                            <a:spcAft>
                              <a:spcPts val="0"/>
                            </a:spcAft>
                          </a:pPr>
                          <a:r>
                            <a:rPr lang="en-US" sz="1400" dirty="0">
                              <a:effectLst/>
                            </a:rPr>
                            <a:t>Set</a:t>
                          </a:r>
                          <a:endParaRPr lang="ru-RU" sz="1200" dirty="0">
                            <a:effectLst/>
                            <a:latin typeface="Calibri"/>
                            <a:ea typeface="Times New Roman"/>
                            <a:cs typeface="Calibri"/>
                          </a:endParaRPr>
                        </a:p>
                      </a:txBody>
                      <a:tcPr marL="68580" marR="68580" marT="0" marB="0" anchor="ctr"/>
                    </a:tc>
                    <a:tc>
                      <a:txBody>
                        <a:bodyPr/>
                        <a:lstStyle/>
                        <a:p>
                          <a:endParaRPr lang="ru-RU"/>
                        </a:p>
                      </a:txBody>
                      <a:tcPr marL="68580" marR="68580" marT="0" marB="0" anchor="ctr">
                        <a:blipFill rotWithShape="1">
                          <a:blip r:embed="rId19"/>
                          <a:stretch>
                            <a:fillRect l="-99765" t="-917" r="-100000" b="-257798"/>
                          </a:stretch>
                        </a:blipFill>
                      </a:tcPr>
                    </a:tc>
                    <a:tc>
                      <a:txBody>
                        <a:bodyPr/>
                        <a:lstStyle/>
                        <a:p>
                          <a:endParaRPr lang="ru-RU"/>
                        </a:p>
                      </a:txBody>
                      <a:tcPr marL="68580" marR="68580" marT="0" marB="0" anchor="ctr">
                        <a:blipFill rotWithShape="1">
                          <a:blip r:embed="rId19"/>
                          <a:stretch>
                            <a:fillRect l="-200236" t="-917" r="-236" b="-257798"/>
                          </a:stretch>
                        </a:blipFill>
                      </a:tcPr>
                    </a:tc>
                  </a:tr>
                  <a:tr h="244338">
                    <a:tc>
                      <a:txBody>
                        <a:bodyPr/>
                        <a:lstStyle/>
                        <a:p>
                          <a:pPr algn="ctr">
                            <a:spcAft>
                              <a:spcPts val="0"/>
                            </a:spcAft>
                          </a:pPr>
                          <a:r>
                            <a:rPr lang="en-US" sz="1400">
                              <a:effectLst/>
                            </a:rPr>
                            <a:t>Set 1 (D1+P1)</a:t>
                          </a:r>
                          <a:endParaRPr lang="ru-RU" sz="1200">
                            <a:effectLst/>
                            <a:latin typeface="Calibri"/>
                            <a:ea typeface="Times New Roman"/>
                            <a:cs typeface="Calibri"/>
                          </a:endParaRPr>
                        </a:p>
                      </a:txBody>
                      <a:tcPr marL="68580" marR="68580" marT="0" marB="0" anchor="ctr"/>
                    </a:tc>
                    <a:tc>
                      <a:txBody>
                        <a:bodyPr/>
                        <a:lstStyle/>
                        <a:p>
                          <a:endParaRPr lang="ru-RU"/>
                        </a:p>
                      </a:txBody>
                      <a:tcPr marL="68580" marR="68580" marT="0" marB="0" anchor="ctr">
                        <a:blipFill rotWithShape="1">
                          <a:blip r:embed="rId19"/>
                          <a:stretch>
                            <a:fillRect l="-99765" t="-275000" r="-100000" b="-602500"/>
                          </a:stretch>
                        </a:blipFill>
                      </a:tcPr>
                    </a:tc>
                    <a:tc>
                      <a:txBody>
                        <a:bodyPr/>
                        <a:lstStyle/>
                        <a:p>
                          <a:endParaRPr lang="ru-RU"/>
                        </a:p>
                      </a:txBody>
                      <a:tcPr marL="68580" marR="68580" marT="0" marB="0" anchor="ctr">
                        <a:blipFill rotWithShape="1">
                          <a:blip r:embed="rId19"/>
                          <a:stretch>
                            <a:fillRect l="-200236" t="-275000" r="-236" b="-602500"/>
                          </a:stretch>
                        </a:blipFill>
                      </a:tcPr>
                    </a:tc>
                  </a:tr>
                  <a:tr h="244338">
                    <a:tc>
                      <a:txBody>
                        <a:bodyPr/>
                        <a:lstStyle/>
                        <a:p>
                          <a:pPr algn="ctr">
                            <a:spcAft>
                              <a:spcPts val="0"/>
                            </a:spcAft>
                          </a:pPr>
                          <a:r>
                            <a:rPr lang="en-US" sz="1400">
                              <a:effectLst/>
                            </a:rPr>
                            <a:t>Set 2 (D2+P2)</a:t>
                          </a:r>
                          <a:endParaRPr lang="ru-RU" sz="1200">
                            <a:effectLst/>
                            <a:latin typeface="Calibri"/>
                            <a:ea typeface="Times New Roman"/>
                            <a:cs typeface="Calibri"/>
                          </a:endParaRPr>
                        </a:p>
                      </a:txBody>
                      <a:tcPr marL="68580" marR="68580" marT="0" marB="0" anchor="ctr"/>
                    </a:tc>
                    <a:tc>
                      <a:txBody>
                        <a:bodyPr/>
                        <a:lstStyle/>
                        <a:p>
                          <a:endParaRPr lang="ru-RU"/>
                        </a:p>
                      </a:txBody>
                      <a:tcPr marL="68580" marR="68580" marT="0" marB="0" anchor="ctr">
                        <a:blipFill rotWithShape="1">
                          <a:blip r:embed="rId19"/>
                          <a:stretch>
                            <a:fillRect l="-99765" t="-375000" r="-100000" b="-502500"/>
                          </a:stretch>
                        </a:blipFill>
                      </a:tcPr>
                    </a:tc>
                    <a:tc>
                      <a:txBody>
                        <a:bodyPr/>
                        <a:lstStyle/>
                        <a:p>
                          <a:endParaRPr lang="ru-RU"/>
                        </a:p>
                      </a:txBody>
                      <a:tcPr marL="68580" marR="68580" marT="0" marB="0" anchor="ctr">
                        <a:blipFill rotWithShape="1">
                          <a:blip r:embed="rId19"/>
                          <a:stretch>
                            <a:fillRect l="-200236" t="-375000" r="-236" b="-502500"/>
                          </a:stretch>
                        </a:blipFill>
                      </a:tcPr>
                    </a:tc>
                  </a:tr>
                  <a:tr h="244338">
                    <a:tc>
                      <a:txBody>
                        <a:bodyPr/>
                        <a:lstStyle/>
                        <a:p>
                          <a:pPr algn="ctr">
                            <a:spcAft>
                              <a:spcPts val="0"/>
                            </a:spcAft>
                          </a:pPr>
                          <a:r>
                            <a:rPr lang="en-US" sz="1400">
                              <a:effectLst/>
                            </a:rPr>
                            <a:t>Set 3 (D3+P3)</a:t>
                          </a:r>
                          <a:endParaRPr lang="ru-RU" sz="1200">
                            <a:effectLst/>
                            <a:latin typeface="Calibri"/>
                            <a:ea typeface="Times New Roman"/>
                            <a:cs typeface="Calibri"/>
                          </a:endParaRPr>
                        </a:p>
                      </a:txBody>
                      <a:tcPr marL="68580" marR="68580" marT="0" marB="0" anchor="ctr"/>
                    </a:tc>
                    <a:tc>
                      <a:txBody>
                        <a:bodyPr/>
                        <a:lstStyle/>
                        <a:p>
                          <a:endParaRPr lang="ru-RU"/>
                        </a:p>
                      </a:txBody>
                      <a:tcPr marL="68580" marR="68580" marT="0" marB="0" anchor="ctr">
                        <a:blipFill rotWithShape="1">
                          <a:blip r:embed="rId19"/>
                          <a:stretch>
                            <a:fillRect l="-99765" t="-463415" r="-100000" b="-390244"/>
                          </a:stretch>
                        </a:blipFill>
                      </a:tcPr>
                    </a:tc>
                    <a:tc>
                      <a:txBody>
                        <a:bodyPr/>
                        <a:lstStyle/>
                        <a:p>
                          <a:endParaRPr lang="ru-RU"/>
                        </a:p>
                      </a:txBody>
                      <a:tcPr marL="68580" marR="68580" marT="0" marB="0" anchor="ctr">
                        <a:blipFill rotWithShape="1">
                          <a:blip r:embed="rId19"/>
                          <a:stretch>
                            <a:fillRect l="-200236" t="-463415" r="-236" b="-390244"/>
                          </a:stretch>
                        </a:blipFill>
                      </a:tcPr>
                    </a:tc>
                  </a:tr>
                  <a:tr h="244338">
                    <a:tc>
                      <a:txBody>
                        <a:bodyPr/>
                        <a:lstStyle/>
                        <a:p>
                          <a:pPr algn="ctr">
                            <a:spcAft>
                              <a:spcPts val="0"/>
                            </a:spcAft>
                          </a:pPr>
                          <a:r>
                            <a:rPr lang="en-US" sz="1400">
                              <a:effectLst/>
                            </a:rPr>
                            <a:t>Set 4 (D4+P4)</a:t>
                          </a:r>
                          <a:endParaRPr lang="ru-RU" sz="1200">
                            <a:effectLst/>
                            <a:latin typeface="Calibri"/>
                            <a:ea typeface="Times New Roman"/>
                            <a:cs typeface="Calibri"/>
                          </a:endParaRPr>
                        </a:p>
                      </a:txBody>
                      <a:tcPr marL="68580" marR="68580" marT="0" marB="0" anchor="ctr"/>
                    </a:tc>
                    <a:tc>
                      <a:txBody>
                        <a:bodyPr/>
                        <a:lstStyle/>
                        <a:p>
                          <a:endParaRPr lang="ru-RU"/>
                        </a:p>
                      </a:txBody>
                      <a:tcPr marL="68580" marR="68580" marT="0" marB="0" anchor="ctr">
                        <a:blipFill rotWithShape="1">
                          <a:blip r:embed="rId19"/>
                          <a:stretch>
                            <a:fillRect l="-99765" t="-577500" r="-100000" b="-300000"/>
                          </a:stretch>
                        </a:blipFill>
                      </a:tcPr>
                    </a:tc>
                    <a:tc>
                      <a:txBody>
                        <a:bodyPr/>
                        <a:lstStyle/>
                        <a:p>
                          <a:endParaRPr lang="ru-RU"/>
                        </a:p>
                      </a:txBody>
                      <a:tcPr marL="68580" marR="68580" marT="0" marB="0" anchor="ctr">
                        <a:blipFill rotWithShape="1">
                          <a:blip r:embed="rId19"/>
                          <a:stretch>
                            <a:fillRect l="-200236" t="-577500" r="-236" b="-300000"/>
                          </a:stretch>
                        </a:blipFill>
                      </a:tcPr>
                    </a:tc>
                  </a:tr>
                  <a:tr h="244338">
                    <a:tc>
                      <a:txBody>
                        <a:bodyPr/>
                        <a:lstStyle/>
                        <a:p>
                          <a:pPr algn="ctr">
                            <a:spcAft>
                              <a:spcPts val="0"/>
                            </a:spcAft>
                          </a:pPr>
                          <a:r>
                            <a:rPr lang="en-US" sz="1400">
                              <a:effectLst/>
                            </a:rPr>
                            <a:t>Set 5 (D5+P5)</a:t>
                          </a:r>
                          <a:endParaRPr lang="ru-RU" sz="1200">
                            <a:effectLst/>
                            <a:latin typeface="Calibri"/>
                            <a:ea typeface="Times New Roman"/>
                            <a:cs typeface="Calibri"/>
                          </a:endParaRPr>
                        </a:p>
                      </a:txBody>
                      <a:tcPr marL="68580" marR="68580" marT="0" marB="0" anchor="ctr"/>
                    </a:tc>
                    <a:tc>
                      <a:txBody>
                        <a:bodyPr/>
                        <a:lstStyle/>
                        <a:p>
                          <a:endParaRPr lang="ru-RU"/>
                        </a:p>
                      </a:txBody>
                      <a:tcPr marL="68580" marR="68580" marT="0" marB="0" anchor="ctr">
                        <a:blipFill rotWithShape="1">
                          <a:blip r:embed="rId19"/>
                          <a:stretch>
                            <a:fillRect l="-99765" t="-677500" r="-100000" b="-200000"/>
                          </a:stretch>
                        </a:blipFill>
                      </a:tcPr>
                    </a:tc>
                    <a:tc>
                      <a:txBody>
                        <a:bodyPr/>
                        <a:lstStyle/>
                        <a:p>
                          <a:endParaRPr lang="ru-RU"/>
                        </a:p>
                      </a:txBody>
                      <a:tcPr marL="68580" marR="68580" marT="0" marB="0" anchor="ctr">
                        <a:blipFill rotWithShape="1">
                          <a:blip r:embed="rId19"/>
                          <a:stretch>
                            <a:fillRect l="-200236" t="-677500" r="-236" b="-200000"/>
                          </a:stretch>
                        </a:blipFill>
                      </a:tcPr>
                    </a:tc>
                  </a:tr>
                  <a:tr h="488677">
                    <a:tc>
                      <a:txBody>
                        <a:bodyPr/>
                        <a:lstStyle/>
                        <a:p>
                          <a:pPr algn="ctr">
                            <a:spcAft>
                              <a:spcPts val="0"/>
                            </a:spcAft>
                          </a:pPr>
                          <a:r>
                            <a:rPr lang="en-US" sz="1400">
                              <a:effectLst/>
                            </a:rPr>
                            <a:t>Averaged mean</a:t>
                          </a:r>
                          <a:endParaRPr lang="ru-RU" sz="1200">
                            <a:effectLst/>
                            <a:latin typeface="Calibri"/>
                            <a:ea typeface="Times New Roman"/>
                            <a:cs typeface="Calibri"/>
                          </a:endParaRPr>
                        </a:p>
                      </a:txBody>
                      <a:tcPr marL="68580" marR="68580" marT="0" marB="0" anchor="ctr"/>
                    </a:tc>
                    <a:tc>
                      <a:txBody>
                        <a:bodyPr/>
                        <a:lstStyle/>
                        <a:p>
                          <a:endParaRPr lang="ru-RU"/>
                        </a:p>
                      </a:txBody>
                      <a:tcPr marL="68580" marR="68580" marT="0" marB="0" anchor="ctr">
                        <a:blipFill rotWithShape="1">
                          <a:blip r:embed="rId19"/>
                          <a:stretch>
                            <a:fillRect l="-99765" t="-388750" r="-100000"/>
                          </a:stretch>
                        </a:blipFill>
                      </a:tcPr>
                    </a:tc>
                    <a:tc>
                      <a:txBody>
                        <a:bodyPr/>
                        <a:lstStyle/>
                        <a:p>
                          <a:endParaRPr lang="ru-RU"/>
                        </a:p>
                      </a:txBody>
                      <a:tcPr marL="68580" marR="68580" marT="0" marB="0" anchor="ctr">
                        <a:blipFill rotWithShape="1">
                          <a:blip r:embed="rId19"/>
                          <a:stretch>
                            <a:fillRect l="-200236" t="-388750" r="-236"/>
                          </a:stretch>
                        </a:blipFill>
                      </a:tcPr>
                    </a:tc>
                  </a:tr>
                </a:tbl>
              </a:graphicData>
            </a:graphic>
          </p:graphicFrame>
        </mc:Fallback>
      </mc:AlternateContent>
      <p:pic>
        <p:nvPicPr>
          <p:cNvPr id="35" name="Рисунок 34" descr="C:\Users\USER\Desktop\181.jpg"/>
          <p:cNvPicPr/>
          <p:nvPr/>
        </p:nvPicPr>
        <p:blipFill rotWithShape="1">
          <a:blip r:embed="rId20" cstate="print">
            <a:extLst>
              <a:ext uri="{28A0092B-C50C-407E-A947-70E740481C1C}">
                <a14:useLocalDpi xmlns:a14="http://schemas.microsoft.com/office/drawing/2010/main" val="0"/>
              </a:ext>
            </a:extLst>
          </a:blip>
          <a:srcRect l="1075" t="31012" b="37060"/>
          <a:stretch/>
        </p:blipFill>
        <p:spPr bwMode="auto">
          <a:xfrm>
            <a:off x="21384840" y="6494638"/>
            <a:ext cx="8136903" cy="2791841"/>
          </a:xfrm>
          <a:prstGeom prst="rect">
            <a:avLst/>
          </a:prstGeom>
          <a:noFill/>
          <a:ln>
            <a:noFill/>
          </a:ln>
          <a:extLst>
            <a:ext uri="{53640926-AAD7-44D8-BBD7-CCE9431645EC}">
              <a14:shadowObscured xmlns:a14="http://schemas.microsoft.com/office/drawing/2010/main"/>
            </a:ext>
          </a:extLst>
        </p:spPr>
      </p:pic>
      <mc:AlternateContent xmlns:mc="http://schemas.openxmlformats.org/markup-compatibility/2006">
        <mc:Choice xmlns:a14="http://schemas.microsoft.com/office/drawing/2010/main" Requires="a14">
          <p:sp>
            <p:nvSpPr>
              <p:cNvPr id="12" name="TextBox 11"/>
              <p:cNvSpPr txBox="1"/>
              <p:nvPr/>
            </p:nvSpPr>
            <p:spPr>
              <a:xfrm>
                <a:off x="20867730" y="3635208"/>
                <a:ext cx="9171122" cy="2752998"/>
              </a:xfrm>
              <a:prstGeom prst="rect">
                <a:avLst/>
              </a:prstGeom>
              <a:noFill/>
            </p:spPr>
            <p:txBody>
              <a:bodyPr wrap="square" rtlCol="0">
                <a:spAutoFit/>
              </a:bodyPr>
              <a:lstStyle/>
              <a:p>
                <a:pPr algn="just"/>
                <a:r>
                  <a:rPr lang="en-US" sz="2000" b="1" dirty="0" smtClean="0">
                    <a:solidFill>
                      <a:srgbClr val="FF0000"/>
                    </a:solidFill>
                  </a:rPr>
                  <a:t>The </a:t>
                </a:r>
                <a:r>
                  <a:rPr lang="en-US" sz="2000" b="1" dirty="0">
                    <a:solidFill>
                      <a:srgbClr val="FF0000"/>
                    </a:solidFill>
                  </a:rPr>
                  <a:t>dependence of the </a:t>
                </a:r>
                <a14:m>
                  <m:oMath xmlns:m="http://schemas.openxmlformats.org/officeDocument/2006/math">
                    <m:r>
                      <a:rPr lang="en-US" sz="2000" b="1" i="1">
                        <a:solidFill>
                          <a:srgbClr val="FF0000"/>
                        </a:solidFill>
                      </a:rPr>
                      <m:t>𝑹</m:t>
                    </m:r>
                    <m:r>
                      <a:rPr lang="en-US" sz="2000" b="1" i="1">
                        <a:solidFill>
                          <a:srgbClr val="FF0000"/>
                        </a:solidFill>
                      </a:rPr>
                      <m:t>(</m:t>
                    </m:r>
                    <m:sSub>
                      <m:sSubPr>
                        <m:ctrlPr>
                          <a:rPr lang="ru-RU" sz="2000" b="1" i="1">
                            <a:solidFill>
                              <a:srgbClr val="FF0000"/>
                            </a:solidFill>
                          </a:rPr>
                        </m:ctrlPr>
                      </m:sSubPr>
                      <m:e>
                        <m:r>
                          <a:rPr lang="en-US" sz="2000" b="1" i="1">
                            <a:solidFill>
                              <a:srgbClr val="FF0000"/>
                            </a:solidFill>
                          </a:rPr>
                          <m:t>𝑬</m:t>
                        </m:r>
                      </m:e>
                      <m:sub>
                        <m:r>
                          <a:rPr lang="en-US" sz="2000" b="1" i="1">
                            <a:solidFill>
                              <a:srgbClr val="FF0000"/>
                            </a:solidFill>
                          </a:rPr>
                          <m:t>𝒊</m:t>
                        </m:r>
                      </m:sub>
                    </m:sSub>
                    <m:r>
                      <a:rPr lang="en-US" sz="2000" b="1" i="1">
                        <a:solidFill>
                          <a:srgbClr val="FF0000"/>
                        </a:solidFill>
                      </a:rPr>
                      <m:t>, </m:t>
                    </m:r>
                    <m:r>
                      <a:rPr lang="en-US" sz="2000" b="1" i="1">
                        <a:solidFill>
                          <a:srgbClr val="FF0000"/>
                        </a:solidFill>
                      </a:rPr>
                      <m:t>𝜽</m:t>
                    </m:r>
                    <m:r>
                      <a:rPr lang="en-US" sz="2000" b="1" i="1">
                        <a:solidFill>
                          <a:srgbClr val="FF0000"/>
                        </a:solidFill>
                      </a:rPr>
                      <m:t> ;</m:t>
                    </m:r>
                    <m:sSub>
                      <m:sSubPr>
                        <m:ctrlPr>
                          <a:rPr lang="ru-RU" sz="2000" b="1" i="1">
                            <a:solidFill>
                              <a:srgbClr val="FF0000"/>
                            </a:solidFill>
                          </a:rPr>
                        </m:ctrlPr>
                      </m:sSubPr>
                      <m:e>
                        <m:r>
                          <a:rPr lang="en-US" sz="2000" b="1" i="1">
                            <a:solidFill>
                              <a:srgbClr val="FF0000"/>
                            </a:solidFill>
                          </a:rPr>
                          <m:t>𝒃</m:t>
                        </m:r>
                      </m:e>
                      <m:sub>
                        <m:r>
                          <a:rPr lang="en-US" sz="2000" b="1" i="1">
                            <a:solidFill>
                              <a:srgbClr val="FF0000"/>
                            </a:solidFill>
                          </a:rPr>
                          <m:t>𝒏</m:t>
                        </m:r>
                        <m:sPre>
                          <m:sPrePr>
                            <m:ctrlPr>
                              <a:rPr lang="ru-RU" sz="2000" b="1" i="1">
                                <a:solidFill>
                                  <a:srgbClr val="FF0000"/>
                                </a:solidFill>
                              </a:rPr>
                            </m:ctrlPr>
                          </m:sPrePr>
                          <m:sub/>
                          <m:sup>
                            <m:r>
                              <a:rPr lang="en-US" sz="2000" b="1" i="1">
                                <a:solidFill>
                                  <a:srgbClr val="FF0000"/>
                                </a:solidFill>
                              </a:rPr>
                              <m:t>𝟐𝟒</m:t>
                            </m:r>
                          </m:sup>
                          <m:e>
                            <m:r>
                              <a:rPr lang="en-US" sz="2000" b="1" i="1">
                                <a:solidFill>
                                  <a:srgbClr val="FF0000"/>
                                </a:solidFill>
                              </a:rPr>
                              <m:t>𝑴𝒈</m:t>
                            </m:r>
                            <m:r>
                              <a:rPr lang="en-US" sz="2000" b="1" i="1">
                                <a:solidFill>
                                  <a:srgbClr val="FF0000"/>
                                </a:solidFill>
                              </a:rPr>
                              <m:t>;</m:t>
                            </m:r>
                            <m:r>
                              <a:rPr lang="en-US" sz="2000" b="1" i="1">
                                <a:solidFill>
                                  <a:srgbClr val="FF0000"/>
                                </a:solidFill>
                              </a:rPr>
                              <m:t>𝟎</m:t>
                            </m:r>
                            <m:f>
                              <m:fPr>
                                <m:ctrlPr>
                                  <a:rPr lang="ru-RU" sz="2000" b="1" i="1">
                                    <a:solidFill>
                                      <a:srgbClr val="FF0000"/>
                                    </a:solidFill>
                                  </a:rPr>
                                </m:ctrlPr>
                              </m:fPr>
                              <m:num>
                                <m:r>
                                  <a:rPr lang="en-US" sz="2000" b="1" i="1">
                                    <a:solidFill>
                                      <a:srgbClr val="FF0000"/>
                                    </a:solidFill>
                                  </a:rPr>
                                  <m:t>𝟏</m:t>
                                </m:r>
                              </m:num>
                              <m:den>
                                <m:r>
                                  <a:rPr lang="en-US" sz="2000" b="1" i="1">
                                    <a:solidFill>
                                      <a:srgbClr val="FF0000"/>
                                    </a:solidFill>
                                  </a:rPr>
                                  <m:t>𝟐</m:t>
                                </m:r>
                              </m:den>
                            </m:f>
                          </m:e>
                        </m:sPre>
                        <m:r>
                          <a:rPr lang="en-US" sz="2000" b="1" i="1">
                            <a:solidFill>
                              <a:srgbClr val="FF0000"/>
                            </a:solidFill>
                          </a:rPr>
                          <m:t> </m:t>
                        </m:r>
                      </m:sub>
                    </m:sSub>
                    <m:r>
                      <a:rPr lang="en-US" sz="2000" b="1" i="1">
                        <a:solidFill>
                          <a:srgbClr val="FF0000"/>
                        </a:solidFill>
                      </a:rPr>
                      <m:t>)</m:t>
                    </m:r>
                  </m:oMath>
                </a14:m>
                <a:r>
                  <a:rPr lang="en-US" sz="2000" b="1" dirty="0">
                    <a:solidFill>
                      <a:srgbClr val="FF0000"/>
                    </a:solidFill>
                  </a:rPr>
                  <a:t> the first and second excited states </a:t>
                </a:r>
                <a14:m>
                  <m:oMath xmlns:m="http://schemas.openxmlformats.org/officeDocument/2006/math">
                    <m:r>
                      <a:rPr lang="en-US" sz="2000" b="1" i="1">
                        <a:solidFill>
                          <a:srgbClr val="FF0000"/>
                        </a:solidFill>
                      </a:rPr>
                      <m:t>𝑹</m:t>
                    </m:r>
                    <m:r>
                      <a:rPr lang="en-US" sz="2000" b="1" i="1">
                        <a:solidFill>
                          <a:srgbClr val="FF0000"/>
                        </a:solidFill>
                      </a:rPr>
                      <m:t>(</m:t>
                    </m:r>
                    <m:sSub>
                      <m:sSubPr>
                        <m:ctrlPr>
                          <a:rPr lang="ru-RU" sz="2000" b="1" i="1">
                            <a:solidFill>
                              <a:srgbClr val="FF0000"/>
                            </a:solidFill>
                          </a:rPr>
                        </m:ctrlPr>
                      </m:sSubPr>
                      <m:e>
                        <m:r>
                          <a:rPr lang="en-US" sz="2000" b="1" i="1">
                            <a:solidFill>
                              <a:srgbClr val="FF0000"/>
                            </a:solidFill>
                          </a:rPr>
                          <m:t>𝑬</m:t>
                        </m:r>
                      </m:e>
                      <m:sub>
                        <m:r>
                          <a:rPr lang="en-US" sz="2000" b="1" i="1">
                            <a:solidFill>
                              <a:srgbClr val="FF0000"/>
                            </a:solidFill>
                          </a:rPr>
                          <m:t>𝒊</m:t>
                        </m:r>
                      </m:sub>
                    </m:sSub>
                    <m:r>
                      <a:rPr lang="en-US" sz="2000" b="1" i="1">
                        <a:solidFill>
                          <a:srgbClr val="FF0000"/>
                        </a:solidFill>
                      </a:rPr>
                      <m:t>, </m:t>
                    </m:r>
                    <m:r>
                      <a:rPr lang="en-US" sz="2000" b="1" i="1">
                        <a:solidFill>
                          <a:srgbClr val="FF0000"/>
                        </a:solidFill>
                      </a:rPr>
                      <m:t>𝜽</m:t>
                    </m:r>
                    <m:r>
                      <a:rPr lang="en-US" sz="2000" b="1" i="1">
                        <a:solidFill>
                          <a:srgbClr val="FF0000"/>
                        </a:solidFill>
                      </a:rPr>
                      <m:t> ;</m:t>
                    </m:r>
                    <m:sSub>
                      <m:sSubPr>
                        <m:ctrlPr>
                          <a:rPr lang="ru-RU" sz="2000" b="1" i="1">
                            <a:solidFill>
                              <a:srgbClr val="FF0000"/>
                            </a:solidFill>
                          </a:rPr>
                        </m:ctrlPr>
                      </m:sSubPr>
                      <m:e>
                        <m:r>
                          <a:rPr lang="en-US" sz="2000" b="1" i="1">
                            <a:solidFill>
                              <a:srgbClr val="FF0000"/>
                            </a:solidFill>
                          </a:rPr>
                          <m:t>𝒃</m:t>
                        </m:r>
                      </m:e>
                      <m:sub>
                        <m:r>
                          <a:rPr lang="en-US" sz="2000" b="1" i="1">
                            <a:solidFill>
                              <a:srgbClr val="FF0000"/>
                            </a:solidFill>
                          </a:rPr>
                          <m:t>𝒏</m:t>
                        </m:r>
                        <m:sPre>
                          <m:sPrePr>
                            <m:ctrlPr>
                              <a:rPr lang="ru-RU" sz="2000" b="1" i="1">
                                <a:solidFill>
                                  <a:srgbClr val="FF0000"/>
                                </a:solidFill>
                              </a:rPr>
                            </m:ctrlPr>
                          </m:sPrePr>
                          <m:sub/>
                          <m:sup>
                            <m:r>
                              <a:rPr lang="en-US" sz="2000" b="1" i="1">
                                <a:solidFill>
                                  <a:srgbClr val="FF0000"/>
                                </a:solidFill>
                              </a:rPr>
                              <m:t>𝟐𝟒</m:t>
                            </m:r>
                          </m:sup>
                          <m:e>
                            <m:r>
                              <a:rPr lang="en-US" sz="2000" b="1" i="1">
                                <a:solidFill>
                                  <a:srgbClr val="FF0000"/>
                                </a:solidFill>
                              </a:rPr>
                              <m:t>𝑴𝒈</m:t>
                            </m:r>
                            <m:r>
                              <a:rPr lang="en-US" sz="2000" b="1" i="1">
                                <a:solidFill>
                                  <a:srgbClr val="FF0000"/>
                                </a:solidFill>
                              </a:rPr>
                              <m:t>;</m:t>
                            </m:r>
                            <m:r>
                              <a:rPr lang="en-US" sz="2000" b="1" i="1">
                                <a:solidFill>
                                  <a:srgbClr val="FF0000"/>
                                </a:solidFill>
                              </a:rPr>
                              <m:t>𝟐</m:t>
                            </m:r>
                            <m:f>
                              <m:fPr>
                                <m:ctrlPr>
                                  <a:rPr lang="ru-RU" sz="2000" b="1" i="1">
                                    <a:solidFill>
                                      <a:srgbClr val="FF0000"/>
                                    </a:solidFill>
                                  </a:rPr>
                                </m:ctrlPr>
                              </m:fPr>
                              <m:num>
                                <m:r>
                                  <a:rPr lang="en-US" sz="2000" b="1" i="1">
                                    <a:solidFill>
                                      <a:srgbClr val="FF0000"/>
                                    </a:solidFill>
                                  </a:rPr>
                                  <m:t>𝟑</m:t>
                                </m:r>
                              </m:num>
                              <m:den>
                                <m:r>
                                  <a:rPr lang="en-US" sz="2000" b="1" i="1">
                                    <a:solidFill>
                                      <a:srgbClr val="FF0000"/>
                                    </a:solidFill>
                                  </a:rPr>
                                  <m:t>𝟐</m:t>
                                </m:r>
                              </m:den>
                            </m:f>
                          </m:e>
                        </m:sPre>
                        <m:r>
                          <a:rPr lang="en-US" sz="2000" b="1" i="1">
                            <a:solidFill>
                              <a:srgbClr val="FF0000"/>
                            </a:solidFill>
                          </a:rPr>
                          <m:t> </m:t>
                        </m:r>
                      </m:sub>
                    </m:sSub>
                    <m:r>
                      <a:rPr lang="en-US" sz="2000" b="1" i="1">
                        <a:solidFill>
                          <a:srgbClr val="FF0000"/>
                        </a:solidFill>
                      </a:rPr>
                      <m:t>)</m:t>
                    </m:r>
                  </m:oMath>
                </a14:m>
                <a:r>
                  <a:rPr lang="en-US" sz="2000" b="1" dirty="0">
                    <a:solidFill>
                      <a:srgbClr val="FF0000"/>
                    </a:solidFill>
                  </a:rPr>
                  <a:t> functions on the single particle ANC </a:t>
                </a:r>
                <a14:m>
                  <m:oMath xmlns:m="http://schemas.openxmlformats.org/officeDocument/2006/math">
                    <m:sSub>
                      <m:sSubPr>
                        <m:ctrlPr>
                          <a:rPr lang="ru-RU" sz="2000" b="1" i="1">
                            <a:solidFill>
                              <a:srgbClr val="FF0000"/>
                            </a:solidFill>
                          </a:rPr>
                        </m:ctrlPr>
                      </m:sSubPr>
                      <m:e>
                        <m:r>
                          <a:rPr lang="en-US" sz="2000" b="1" i="1">
                            <a:solidFill>
                              <a:srgbClr val="FF0000"/>
                            </a:solidFill>
                          </a:rPr>
                          <m:t>𝒃</m:t>
                        </m:r>
                      </m:e>
                      <m:sub>
                        <m:r>
                          <a:rPr lang="en-US" sz="2000" b="1" i="1">
                            <a:solidFill>
                              <a:srgbClr val="FF0000"/>
                            </a:solidFill>
                          </a:rPr>
                          <m:t>𝒏</m:t>
                        </m:r>
                        <m:sPre>
                          <m:sPrePr>
                            <m:ctrlPr>
                              <a:rPr lang="ru-RU" sz="2000" b="1" i="1">
                                <a:solidFill>
                                  <a:srgbClr val="FF0000"/>
                                </a:solidFill>
                              </a:rPr>
                            </m:ctrlPr>
                          </m:sPrePr>
                          <m:sub/>
                          <m:sup>
                            <m:r>
                              <a:rPr lang="en-US" sz="2000" b="1" i="1">
                                <a:solidFill>
                                  <a:srgbClr val="FF0000"/>
                                </a:solidFill>
                              </a:rPr>
                              <m:t>𝟐𝟒</m:t>
                            </m:r>
                          </m:sup>
                          <m:e>
                            <m:r>
                              <a:rPr lang="en-US" sz="2000" b="1" i="1">
                                <a:solidFill>
                                  <a:srgbClr val="FF0000"/>
                                </a:solidFill>
                              </a:rPr>
                              <m:t>𝑴𝒈</m:t>
                            </m:r>
                            <m:r>
                              <a:rPr lang="en-US" sz="2000" b="1" i="1">
                                <a:solidFill>
                                  <a:srgbClr val="FF0000"/>
                                </a:solidFill>
                              </a:rPr>
                              <m:t>;</m:t>
                            </m:r>
                            <m:r>
                              <a:rPr lang="en-US" sz="2000" b="1" i="1">
                                <a:solidFill>
                                  <a:srgbClr val="FF0000"/>
                                </a:solidFill>
                              </a:rPr>
                              <m:t>𝟎</m:t>
                            </m:r>
                            <m:f>
                              <m:fPr>
                                <m:ctrlPr>
                                  <a:rPr lang="ru-RU" sz="2000" b="1" i="1">
                                    <a:solidFill>
                                      <a:srgbClr val="FF0000"/>
                                    </a:solidFill>
                                  </a:rPr>
                                </m:ctrlPr>
                              </m:fPr>
                              <m:num>
                                <m:r>
                                  <a:rPr lang="en-US" sz="2000" b="1" i="1">
                                    <a:solidFill>
                                      <a:srgbClr val="FF0000"/>
                                    </a:solidFill>
                                  </a:rPr>
                                  <m:t>𝟏</m:t>
                                </m:r>
                              </m:num>
                              <m:den>
                                <m:r>
                                  <a:rPr lang="en-US" sz="2000" b="1" i="1">
                                    <a:solidFill>
                                      <a:srgbClr val="FF0000"/>
                                    </a:solidFill>
                                  </a:rPr>
                                  <m:t>𝟐</m:t>
                                </m:r>
                              </m:den>
                            </m:f>
                          </m:e>
                        </m:sPre>
                        <m:r>
                          <a:rPr lang="en-US" sz="2000" b="1" i="1">
                            <a:solidFill>
                              <a:srgbClr val="FF0000"/>
                            </a:solidFill>
                          </a:rPr>
                          <m:t> </m:t>
                        </m:r>
                      </m:sub>
                    </m:sSub>
                  </m:oMath>
                </a14:m>
                <a:r>
                  <a:rPr lang="en-US" sz="2000" b="1" dirty="0">
                    <a:solidFill>
                      <a:srgbClr val="FF0000"/>
                    </a:solidFill>
                  </a:rPr>
                  <a:t>, and </a:t>
                </a:r>
                <a14:m>
                  <m:oMath xmlns:m="http://schemas.openxmlformats.org/officeDocument/2006/math">
                    <m:sSub>
                      <m:sSubPr>
                        <m:ctrlPr>
                          <a:rPr lang="ru-RU" sz="2000" b="1" i="1">
                            <a:solidFill>
                              <a:srgbClr val="FF0000"/>
                            </a:solidFill>
                          </a:rPr>
                        </m:ctrlPr>
                      </m:sSubPr>
                      <m:e>
                        <m:r>
                          <a:rPr lang="en-US" sz="2000" b="1" i="1">
                            <a:solidFill>
                              <a:srgbClr val="FF0000"/>
                            </a:solidFill>
                          </a:rPr>
                          <m:t>𝒃</m:t>
                        </m:r>
                      </m:e>
                      <m:sub>
                        <m:r>
                          <a:rPr lang="en-US" sz="2000" b="1" i="1">
                            <a:solidFill>
                              <a:srgbClr val="FF0000"/>
                            </a:solidFill>
                          </a:rPr>
                          <m:t>𝒏</m:t>
                        </m:r>
                        <m:sPre>
                          <m:sPrePr>
                            <m:ctrlPr>
                              <a:rPr lang="ru-RU" sz="2000" b="1" i="1">
                                <a:solidFill>
                                  <a:srgbClr val="FF0000"/>
                                </a:solidFill>
                              </a:rPr>
                            </m:ctrlPr>
                          </m:sPrePr>
                          <m:sub/>
                          <m:sup>
                            <m:r>
                              <a:rPr lang="en-US" sz="2000" b="1" i="1">
                                <a:solidFill>
                                  <a:srgbClr val="FF0000"/>
                                </a:solidFill>
                              </a:rPr>
                              <m:t>𝟐𝟒</m:t>
                            </m:r>
                          </m:sup>
                          <m:e>
                            <m:r>
                              <a:rPr lang="en-US" sz="2000" b="1" i="1">
                                <a:solidFill>
                                  <a:srgbClr val="FF0000"/>
                                </a:solidFill>
                              </a:rPr>
                              <m:t>𝑴𝒈</m:t>
                            </m:r>
                            <m:r>
                              <a:rPr lang="en-US" sz="2000" b="1" i="1">
                                <a:solidFill>
                                  <a:srgbClr val="FF0000"/>
                                </a:solidFill>
                              </a:rPr>
                              <m:t>;</m:t>
                            </m:r>
                            <m:r>
                              <a:rPr lang="en-US" sz="2000" b="1" i="1">
                                <a:solidFill>
                                  <a:srgbClr val="FF0000"/>
                                </a:solidFill>
                              </a:rPr>
                              <m:t>𝟐</m:t>
                            </m:r>
                            <m:f>
                              <m:fPr>
                                <m:ctrlPr>
                                  <a:rPr lang="ru-RU" sz="2000" b="1" i="1">
                                    <a:solidFill>
                                      <a:srgbClr val="FF0000"/>
                                    </a:solidFill>
                                  </a:rPr>
                                </m:ctrlPr>
                              </m:fPr>
                              <m:num>
                                <m:r>
                                  <a:rPr lang="en-US" sz="2000" b="1" i="1">
                                    <a:solidFill>
                                      <a:srgbClr val="FF0000"/>
                                    </a:solidFill>
                                  </a:rPr>
                                  <m:t>𝟑</m:t>
                                </m:r>
                              </m:num>
                              <m:den>
                                <m:r>
                                  <a:rPr lang="en-US" sz="2000" b="1" i="1">
                                    <a:solidFill>
                                      <a:srgbClr val="FF0000"/>
                                    </a:solidFill>
                                  </a:rPr>
                                  <m:t>𝟐</m:t>
                                </m:r>
                              </m:den>
                            </m:f>
                          </m:e>
                        </m:sPre>
                        <m:r>
                          <a:rPr lang="en-US" sz="2000" b="1" i="1">
                            <a:solidFill>
                              <a:srgbClr val="FF0000"/>
                            </a:solidFill>
                          </a:rPr>
                          <m:t> </m:t>
                        </m:r>
                      </m:sub>
                    </m:sSub>
                  </m:oMath>
                </a14:m>
                <a:r>
                  <a:rPr lang="en-US" sz="2000" b="1" dirty="0">
                    <a:solidFill>
                      <a:srgbClr val="FF0000"/>
                    </a:solidFill>
                  </a:rPr>
                  <a:t> for the </a:t>
                </a:r>
                <a:r>
                  <a:rPr lang="en-US" sz="2000" b="1" baseline="30000" dirty="0">
                    <a:solidFill>
                      <a:srgbClr val="FF0000"/>
                    </a:solidFill>
                  </a:rPr>
                  <a:t>24</a:t>
                </a:r>
                <a:r>
                  <a:rPr lang="en-US" sz="2000" b="1" dirty="0">
                    <a:solidFill>
                      <a:srgbClr val="FF0000"/>
                    </a:solidFill>
                  </a:rPr>
                  <a:t>Mg(</a:t>
                </a:r>
                <a:r>
                  <a:rPr lang="en-US" sz="2000" b="1" i="1" dirty="0" err="1">
                    <a:solidFill>
                      <a:srgbClr val="FF0000"/>
                    </a:solidFill>
                  </a:rPr>
                  <a:t>d,p</a:t>
                </a:r>
                <a:r>
                  <a:rPr lang="en-US" sz="2000" b="1" dirty="0">
                    <a:solidFill>
                      <a:srgbClr val="FF0000"/>
                    </a:solidFill>
                  </a:rPr>
                  <a:t>)</a:t>
                </a:r>
                <a:r>
                  <a:rPr lang="en-US" sz="2000" b="1" baseline="30000" dirty="0">
                    <a:solidFill>
                      <a:srgbClr val="FF0000"/>
                    </a:solidFill>
                  </a:rPr>
                  <a:t>25</a:t>
                </a:r>
                <a:r>
                  <a:rPr lang="en-US" sz="2000" b="1" dirty="0">
                    <a:solidFill>
                      <a:srgbClr val="FF0000"/>
                    </a:solidFill>
                  </a:rPr>
                  <a:t>Mg reaction leading to the first (0.59 MeV) (a), and (0.98 MeV) (b) of the </a:t>
                </a:r>
                <a:r>
                  <a:rPr lang="en-US" sz="2000" b="1" baseline="30000" dirty="0">
                    <a:solidFill>
                      <a:srgbClr val="FF0000"/>
                    </a:solidFill>
                  </a:rPr>
                  <a:t>25</a:t>
                </a:r>
                <a:r>
                  <a:rPr lang="en-US" sz="2000" b="1" dirty="0">
                    <a:solidFill>
                      <a:srgbClr val="FF0000"/>
                    </a:solidFill>
                  </a:rPr>
                  <a:t>Mg nucleus, respectively, at energy of 14.5 MeV for OP set 1 (D1-P1) at the angles </a:t>
                </a:r>
                <a14:m>
                  <m:oMath xmlns:m="http://schemas.openxmlformats.org/officeDocument/2006/math">
                    <m:sSub>
                      <m:sSubPr>
                        <m:ctrlPr>
                          <a:rPr lang="ru-RU" sz="2000" b="1" i="1">
                            <a:solidFill>
                              <a:srgbClr val="FF0000"/>
                            </a:solidFill>
                          </a:rPr>
                        </m:ctrlPr>
                      </m:sSubPr>
                      <m:e>
                        <m:r>
                          <a:rPr lang="en-US" sz="2000" b="1" i="1">
                            <a:solidFill>
                              <a:srgbClr val="FF0000"/>
                            </a:solidFill>
                          </a:rPr>
                          <m:t>𝜽</m:t>
                        </m:r>
                      </m:e>
                      <m:sub>
                        <m:r>
                          <a:rPr lang="en-US" sz="2000" b="1" i="1">
                            <a:solidFill>
                              <a:srgbClr val="FF0000"/>
                            </a:solidFill>
                          </a:rPr>
                          <m:t>𝒑𝒆𝒂𝒌</m:t>
                        </m:r>
                      </m:sub>
                    </m:sSub>
                    <m:r>
                      <a:rPr lang="en-US" sz="2000" b="1" i="1">
                        <a:solidFill>
                          <a:srgbClr val="FF0000"/>
                        </a:solidFill>
                      </a:rPr>
                      <m:t>=</m:t>
                    </m:r>
                    <m:r>
                      <a:rPr lang="en-US" sz="2000" b="1" i="1">
                        <a:solidFill>
                          <a:srgbClr val="FF0000"/>
                        </a:solidFill>
                      </a:rPr>
                      <m:t>𝟖</m:t>
                    </m:r>
                    <m:r>
                      <a:rPr lang="en-US" sz="2000" b="1">
                        <a:solidFill>
                          <a:srgbClr val="FF0000"/>
                        </a:solidFill>
                      </a:rPr>
                      <m:t>.</m:t>
                    </m:r>
                    <m:r>
                      <a:rPr lang="en-US" sz="2000" b="1" i="1">
                        <a:solidFill>
                          <a:srgbClr val="FF0000"/>
                        </a:solidFill>
                      </a:rPr>
                      <m:t>𝟒𝟏</m:t>
                    </m:r>
                    <m:r>
                      <a:rPr lang="en-US" sz="2000" b="1" i="1">
                        <a:solidFill>
                          <a:srgbClr val="FF0000"/>
                        </a:solidFill>
                      </a:rPr>
                      <m:t>° </m:t>
                    </m:r>
                  </m:oMath>
                </a14:m>
                <a:r>
                  <a:rPr lang="en-US" sz="2000" b="1" dirty="0">
                    <a:solidFill>
                      <a:srgbClr val="FF0000"/>
                    </a:solidFill>
                  </a:rPr>
                  <a:t>and </a:t>
                </a:r>
                <a14:m>
                  <m:oMath xmlns:m="http://schemas.openxmlformats.org/officeDocument/2006/math">
                    <m:sSub>
                      <m:sSubPr>
                        <m:ctrlPr>
                          <a:rPr lang="ru-RU" sz="2000" b="1" i="1">
                            <a:solidFill>
                              <a:srgbClr val="FF0000"/>
                            </a:solidFill>
                          </a:rPr>
                        </m:ctrlPr>
                      </m:sSubPr>
                      <m:e>
                        <m:r>
                          <a:rPr lang="en-US" sz="2000" b="1" i="1">
                            <a:solidFill>
                              <a:srgbClr val="FF0000"/>
                            </a:solidFill>
                          </a:rPr>
                          <m:t>𝜽</m:t>
                        </m:r>
                      </m:e>
                      <m:sub>
                        <m:r>
                          <a:rPr lang="en-US" sz="2000" b="1" i="1">
                            <a:solidFill>
                              <a:srgbClr val="FF0000"/>
                            </a:solidFill>
                          </a:rPr>
                          <m:t>𝒑𝒆𝒂𝒌</m:t>
                        </m:r>
                      </m:sub>
                    </m:sSub>
                    <m:r>
                      <a:rPr lang="en-US" sz="2000" b="1" i="1">
                        <a:solidFill>
                          <a:srgbClr val="FF0000"/>
                        </a:solidFill>
                      </a:rPr>
                      <m:t>=</m:t>
                    </m:r>
                    <m:r>
                      <a:rPr lang="en-US" sz="2000" b="1" i="1">
                        <a:solidFill>
                          <a:srgbClr val="FF0000"/>
                        </a:solidFill>
                      </a:rPr>
                      <m:t>𝟏𝟖</m:t>
                    </m:r>
                    <m:r>
                      <a:rPr lang="en-US" sz="2000" b="1">
                        <a:solidFill>
                          <a:srgbClr val="FF0000"/>
                        </a:solidFill>
                      </a:rPr>
                      <m:t>.</m:t>
                    </m:r>
                    <m:r>
                      <a:rPr lang="en-US" sz="2000" b="1" i="1">
                        <a:solidFill>
                          <a:srgbClr val="FF0000"/>
                        </a:solidFill>
                      </a:rPr>
                      <m:t>𝟗𝟏</m:t>
                    </m:r>
                    <m:r>
                      <a:rPr lang="en-US" sz="2000" b="1" i="1">
                        <a:solidFill>
                          <a:srgbClr val="FF0000"/>
                        </a:solidFill>
                      </a:rPr>
                      <m:t>°</m:t>
                    </m:r>
                  </m:oMath>
                </a14:m>
                <a:r>
                  <a:rPr lang="en-US" sz="2000" b="1" dirty="0">
                    <a:solidFill>
                      <a:srgbClr val="FF0000"/>
                    </a:solidFill>
                  </a:rPr>
                  <a:t>. The width of the band corresponds to variation of the parameters </a:t>
                </a:r>
                <a14:m>
                  <m:oMath xmlns:m="http://schemas.openxmlformats.org/officeDocument/2006/math">
                    <m:sSub>
                      <m:sSubPr>
                        <m:ctrlPr>
                          <a:rPr lang="ru-RU" sz="2000" b="1" i="1">
                            <a:solidFill>
                              <a:srgbClr val="FF0000"/>
                            </a:solidFill>
                          </a:rPr>
                        </m:ctrlPr>
                      </m:sSubPr>
                      <m:e>
                        <m:r>
                          <a:rPr lang="en-US" sz="2000" b="1" i="1">
                            <a:solidFill>
                              <a:srgbClr val="FF0000"/>
                            </a:solidFill>
                          </a:rPr>
                          <m:t>𝒓</m:t>
                        </m:r>
                      </m:e>
                      <m:sub>
                        <m:r>
                          <a:rPr lang="en-US" sz="2000" b="1" i="1">
                            <a:solidFill>
                              <a:srgbClr val="FF0000"/>
                            </a:solidFill>
                          </a:rPr>
                          <m:t>𝟎</m:t>
                        </m:r>
                      </m:sub>
                    </m:sSub>
                  </m:oMath>
                </a14:m>
                <a:r>
                  <a:rPr lang="en-US" sz="2000" b="1" dirty="0">
                    <a:solidFill>
                      <a:srgbClr val="FF0000"/>
                    </a:solidFill>
                  </a:rPr>
                  <a:t> and </a:t>
                </a:r>
                <a14:m>
                  <m:oMath xmlns:m="http://schemas.openxmlformats.org/officeDocument/2006/math">
                    <m:r>
                      <a:rPr lang="en-US" sz="2000" b="1" i="1">
                        <a:solidFill>
                          <a:srgbClr val="FF0000"/>
                        </a:solidFill>
                      </a:rPr>
                      <m:t>𝒂</m:t>
                    </m:r>
                  </m:oMath>
                </a14:m>
                <a:r>
                  <a:rPr lang="en-US" sz="2000" b="1" dirty="0">
                    <a:solidFill>
                      <a:srgbClr val="FF0000"/>
                    </a:solidFill>
                  </a:rPr>
                  <a:t> in the intervals </a:t>
                </a:r>
                <a14:m>
                  <m:oMath xmlns:m="http://schemas.openxmlformats.org/officeDocument/2006/math">
                    <m:r>
                      <a:rPr lang="en-US" sz="2000" b="1" i="1">
                        <a:solidFill>
                          <a:srgbClr val="FF0000"/>
                        </a:solidFill>
                      </a:rPr>
                      <m:t>𝟏</m:t>
                    </m:r>
                    <m:r>
                      <a:rPr lang="en-US" sz="2000" b="1" i="1">
                        <a:solidFill>
                          <a:srgbClr val="FF0000"/>
                        </a:solidFill>
                      </a:rPr>
                      <m:t>.</m:t>
                    </m:r>
                    <m:r>
                      <a:rPr lang="en-US" sz="2000" b="1" i="1">
                        <a:solidFill>
                          <a:srgbClr val="FF0000"/>
                        </a:solidFill>
                      </a:rPr>
                      <m:t>𝟏𝟎</m:t>
                    </m:r>
                    <m:r>
                      <a:rPr lang="en-US" sz="2000" b="1" i="1">
                        <a:solidFill>
                          <a:srgbClr val="FF0000"/>
                        </a:solidFill>
                      </a:rPr>
                      <m:t>≤</m:t>
                    </m:r>
                    <m:sSub>
                      <m:sSubPr>
                        <m:ctrlPr>
                          <a:rPr lang="ru-RU" sz="2000" b="1" i="1">
                            <a:solidFill>
                              <a:srgbClr val="FF0000"/>
                            </a:solidFill>
                          </a:rPr>
                        </m:ctrlPr>
                      </m:sSubPr>
                      <m:e>
                        <m:r>
                          <a:rPr lang="en-US" sz="2000" b="1" i="1">
                            <a:solidFill>
                              <a:srgbClr val="FF0000"/>
                            </a:solidFill>
                          </a:rPr>
                          <m:t>𝒓</m:t>
                        </m:r>
                      </m:e>
                      <m:sub>
                        <m:r>
                          <a:rPr lang="en-US" sz="2000" b="1" i="1">
                            <a:solidFill>
                              <a:srgbClr val="FF0000"/>
                            </a:solidFill>
                          </a:rPr>
                          <m:t>𝟎</m:t>
                        </m:r>
                      </m:sub>
                    </m:sSub>
                    <m:r>
                      <a:rPr lang="en-US" sz="2000" b="1" i="1">
                        <a:solidFill>
                          <a:srgbClr val="FF0000"/>
                        </a:solidFill>
                      </a:rPr>
                      <m:t>≤ </m:t>
                    </m:r>
                    <m:r>
                      <a:rPr lang="en-US" sz="2000" b="1" i="1">
                        <a:solidFill>
                          <a:srgbClr val="FF0000"/>
                        </a:solidFill>
                      </a:rPr>
                      <m:t>𝟏</m:t>
                    </m:r>
                    <m:r>
                      <a:rPr lang="en-US" sz="2000" b="1" i="1">
                        <a:solidFill>
                          <a:srgbClr val="FF0000"/>
                        </a:solidFill>
                      </a:rPr>
                      <m:t>.</m:t>
                    </m:r>
                    <m:r>
                      <a:rPr lang="en-US" sz="2000" b="1" i="1">
                        <a:solidFill>
                          <a:srgbClr val="FF0000"/>
                        </a:solidFill>
                      </a:rPr>
                      <m:t>𝟒𝟎</m:t>
                    </m:r>
                    <m:r>
                      <a:rPr lang="en-US" sz="2000" b="1" i="1">
                        <a:solidFill>
                          <a:srgbClr val="FF0000"/>
                        </a:solidFill>
                      </a:rPr>
                      <m:t> </m:t>
                    </m:r>
                  </m:oMath>
                </a14:m>
                <a:r>
                  <a:rPr lang="en-US" sz="2000" b="1" dirty="0" err="1">
                    <a:solidFill>
                      <a:srgbClr val="FF0000"/>
                    </a:solidFill>
                  </a:rPr>
                  <a:t>fm</a:t>
                </a:r>
                <a:r>
                  <a:rPr lang="en-US" sz="2000" b="1" dirty="0">
                    <a:solidFill>
                      <a:srgbClr val="FF0000"/>
                    </a:solidFill>
                  </a:rPr>
                  <a:t> and </a:t>
                </a:r>
                <a14:m>
                  <m:oMath xmlns:m="http://schemas.openxmlformats.org/officeDocument/2006/math">
                    <m:r>
                      <a:rPr lang="en-US" sz="2000" b="1" i="1">
                        <a:solidFill>
                          <a:srgbClr val="FF0000"/>
                        </a:solidFill>
                      </a:rPr>
                      <m:t>𝟎</m:t>
                    </m:r>
                    <m:r>
                      <a:rPr lang="en-US" sz="2000" b="1" i="1">
                        <a:solidFill>
                          <a:srgbClr val="FF0000"/>
                        </a:solidFill>
                      </a:rPr>
                      <m:t>.</m:t>
                    </m:r>
                    <m:r>
                      <a:rPr lang="en-US" sz="2000" b="1" i="1">
                        <a:solidFill>
                          <a:srgbClr val="FF0000"/>
                        </a:solidFill>
                      </a:rPr>
                      <m:t>𝟓𝟎</m:t>
                    </m:r>
                    <m:r>
                      <a:rPr lang="en-US" sz="2000" b="1" i="1">
                        <a:solidFill>
                          <a:srgbClr val="FF0000"/>
                        </a:solidFill>
                      </a:rPr>
                      <m:t>≤ </m:t>
                    </m:r>
                    <m:r>
                      <a:rPr lang="en-US" sz="2000" b="1" i="1">
                        <a:solidFill>
                          <a:srgbClr val="FF0000"/>
                        </a:solidFill>
                      </a:rPr>
                      <m:t>𝒂</m:t>
                    </m:r>
                    <m:r>
                      <a:rPr lang="en-US" sz="2000" b="1" i="1">
                        <a:solidFill>
                          <a:srgbClr val="FF0000"/>
                        </a:solidFill>
                      </a:rPr>
                      <m:t> ≤ </m:t>
                    </m:r>
                    <m:r>
                      <a:rPr lang="en-US" sz="2000" b="1" i="1">
                        <a:solidFill>
                          <a:srgbClr val="FF0000"/>
                        </a:solidFill>
                      </a:rPr>
                      <m:t>𝟎</m:t>
                    </m:r>
                    <m:r>
                      <a:rPr lang="en-US" sz="2000" b="1" i="1">
                        <a:solidFill>
                          <a:srgbClr val="FF0000"/>
                        </a:solidFill>
                      </a:rPr>
                      <m:t>.</m:t>
                    </m:r>
                    <m:r>
                      <a:rPr lang="en-US" sz="2000" b="1" i="1">
                        <a:solidFill>
                          <a:srgbClr val="FF0000"/>
                        </a:solidFill>
                      </a:rPr>
                      <m:t>𝟖𝟎</m:t>
                    </m:r>
                  </m:oMath>
                </a14:m>
                <a:r>
                  <a:rPr lang="en-US" sz="2000" b="1" dirty="0">
                    <a:solidFill>
                      <a:srgbClr val="FF0000"/>
                    </a:solidFill>
                  </a:rPr>
                  <a:t>.</a:t>
                </a:r>
                <a:endParaRPr lang="ru-RU" sz="2000" b="1" dirty="0">
                  <a:solidFill>
                    <a:srgbClr val="FF0000"/>
                  </a:solidFill>
                </a:endParaRPr>
              </a:p>
            </p:txBody>
          </p:sp>
        </mc:Choice>
        <mc:Fallback>
          <p:sp>
            <p:nvSpPr>
              <p:cNvPr id="12" name="TextBox 11"/>
              <p:cNvSpPr txBox="1">
                <a:spLocks noRot="1" noChangeAspect="1" noMove="1" noResize="1" noEditPoints="1" noAdjustHandles="1" noChangeArrowheads="1" noChangeShapeType="1" noTextEdit="1"/>
              </p:cNvSpPr>
              <p:nvPr/>
            </p:nvSpPr>
            <p:spPr>
              <a:xfrm>
                <a:off x="20867730" y="3635208"/>
                <a:ext cx="9171122" cy="2752998"/>
              </a:xfrm>
              <a:prstGeom prst="rect">
                <a:avLst/>
              </a:prstGeom>
              <a:blipFill rotWithShape="1">
                <a:blip r:embed="rId21"/>
                <a:stretch>
                  <a:fillRect l="-664" t="-1106" r="-664" b="-2876"/>
                </a:stretch>
              </a:blipFill>
            </p:spPr>
            <p:txBody>
              <a:bodyPr/>
              <a:lstStyle/>
              <a:p>
                <a:r>
                  <a:rPr lang="ru-RU">
                    <a:noFill/>
                  </a:rPr>
                  <a:t> </a:t>
                </a:r>
              </a:p>
            </p:txBody>
          </p:sp>
        </mc:Fallback>
      </mc:AlternateContent>
    </p:spTree>
    <p:extLst>
      <p:ext uri="{BB962C8B-B14F-4D97-AF65-F5344CB8AC3E}">
        <p14:creationId xmlns:p14="http://schemas.microsoft.com/office/powerpoint/2010/main" val="247385704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33411</TotalTime>
  <Words>1321</Words>
  <Application>Microsoft Office PowerPoint</Application>
  <PresentationFormat>Произвольный</PresentationFormat>
  <Paragraphs>63</Paragraphs>
  <Slides>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Spectroscopic data on the 25Mg→24Mg+n excited configurations from the 24Mg(d,p)25Mg reaction.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M.Kayumov</dc:creator>
  <cp:lastModifiedBy>USER</cp:lastModifiedBy>
  <cp:revision>1095</cp:revision>
  <dcterms:created xsi:type="dcterms:W3CDTF">2015-08-13T05:15:56Z</dcterms:created>
  <dcterms:modified xsi:type="dcterms:W3CDTF">2025-06-30T16:56:03Z</dcterms:modified>
</cp:coreProperties>
</file>