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5"/>
  </p:notesMasterIdLst>
  <p:sldIdLst>
    <p:sldId id="256" r:id="rId2"/>
    <p:sldId id="376" r:id="rId3"/>
    <p:sldId id="318" r:id="rId4"/>
    <p:sldId id="371" r:id="rId5"/>
    <p:sldId id="374" r:id="rId6"/>
    <p:sldId id="373" r:id="rId7"/>
    <p:sldId id="320" r:id="rId8"/>
    <p:sldId id="270" r:id="rId9"/>
    <p:sldId id="273" r:id="rId10"/>
    <p:sldId id="274" r:id="rId11"/>
    <p:sldId id="377" r:id="rId12"/>
    <p:sldId id="375" r:id="rId13"/>
    <p:sldId id="372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34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7A624-10E5-4A6F-B7C3-FC2533C4E107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04780CE-637E-40D3-9EAE-8AB82B075609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Надпороговая область энергий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233F3-F52F-477D-A027-21F5B7D696C3}" type="parTrans" cxnId="{8CA4F00E-9FE0-4383-A61E-0FB00FCB038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416D0-8F9E-4FF7-9590-8A4E50E28381}" type="sibTrans" cxnId="{8CA4F00E-9FE0-4383-A61E-0FB00FCB038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AE41F-A803-47C9-BAAB-89F427684FD1}">
      <dgm:prSet phldrT="[Текст]" custT="1"/>
      <dgm:spPr>
        <a:gradFill rotWithShape="0">
          <a:gsLst>
            <a:gs pos="0">
              <a:srgbClr val="FFEFD1"/>
            </a:gs>
            <a:gs pos="58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облучения или ядерного превращения атом получает энергию Е</a:t>
          </a:r>
          <a:r>
            <a:rPr lang="en-US" sz="16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превышающую пороговую энергию смещения атома Е</a:t>
          </a:r>
          <a:r>
            <a:rPr lang="ru-RU" sz="16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из узла кристаллической решетки в междоузлие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первичные радиационные дефекты -дефекты по Френкелю):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sz="16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Е</a:t>
          </a:r>
          <a:r>
            <a:rPr lang="ru-RU" sz="16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(20-30 эВ)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E232C-0F2D-4358-8990-6657957C07C8}" type="parTrans" cxnId="{AB81B16E-2312-45B1-8CEE-1A5745A6848E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7B7E9-B7EE-4F68-961B-05139FF99E22}" type="sibTrans" cxnId="{AB81B16E-2312-45B1-8CEE-1A5745A6848E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67361-27FE-4AC8-B65F-5334BE3C421D}">
      <dgm:prSet custT="1"/>
      <dgm:spPr>
        <a:gradFill rotWithShape="0">
          <a:gsLst>
            <a:gs pos="0">
              <a:srgbClr val="FFEFD1"/>
            </a:gs>
            <a:gs pos="12000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ядерные реакции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8DEEC-B09C-41FA-A2BA-D17AAB5E2552}" type="parTrans" cxnId="{6862E707-A4DE-45C9-9F1B-B8777651C5C4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A56B9-735D-41CD-B23D-704271186BFA}" type="sibTrans" cxnId="{6862E707-A4DE-45C9-9F1B-B8777651C5C4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C3D66-8440-423E-A7A0-8CE43654A047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облучение материалов пучками быстрых нейтронов и/или заряженных частиц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CA86C-4E19-4C62-B521-73EB38958E99}" type="parTrans" cxnId="{BA0E3671-007A-459A-9279-1C729B4852DB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4AB37-0452-42BC-A4F0-D6816FB99CEB}" type="sibTrans" cxnId="{BA0E3671-007A-459A-9279-1C729B4852DB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CB67E-5D6F-44D9-A4F6-5FB01B92E532}" type="pres">
      <dgm:prSet presAssocID="{4877A624-10E5-4A6F-B7C3-FC2533C4E1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75A64-E911-4529-A04C-F9BB64A91D06}" type="pres">
      <dgm:prSet presAssocID="{604780CE-637E-40D3-9EAE-8AB82B075609}" presName="root1" presStyleCnt="0"/>
      <dgm:spPr/>
    </dgm:pt>
    <dgm:pt modelId="{FB91C1B1-ACDF-43E6-99CD-BF8322EE8015}" type="pres">
      <dgm:prSet presAssocID="{604780CE-637E-40D3-9EAE-8AB82B075609}" presName="LevelOneTextNode" presStyleLbl="node0" presStyleIdx="0" presStyleCnt="1" custScaleX="151498" custScaleY="139522" custLinFactNeighborX="1897" custLinFactNeighborY="-14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C3A828-36CC-4003-8812-6AD1241F2471}" type="pres">
      <dgm:prSet presAssocID="{604780CE-637E-40D3-9EAE-8AB82B075609}" presName="level2hierChild" presStyleCnt="0"/>
      <dgm:spPr/>
    </dgm:pt>
    <dgm:pt modelId="{3E561980-5E81-453E-90FC-B118FAB52E71}" type="pres">
      <dgm:prSet presAssocID="{E69E232C-0F2D-4358-8990-6657957C07C8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B2C4800-BBE0-4619-A444-81ECEEA0C191}" type="pres">
      <dgm:prSet presAssocID="{E69E232C-0F2D-4358-8990-6657957C07C8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7086AAC-39DE-42ED-A370-DAA5189DFD18}" type="pres">
      <dgm:prSet presAssocID="{B7BAE41F-A803-47C9-BAAB-89F427684FD1}" presName="root2" presStyleCnt="0"/>
      <dgm:spPr/>
    </dgm:pt>
    <dgm:pt modelId="{320007D5-4825-451A-87EA-349827D2051D}" type="pres">
      <dgm:prSet presAssocID="{B7BAE41F-A803-47C9-BAAB-89F427684FD1}" presName="LevelTwoTextNode" presStyleLbl="node2" presStyleIdx="0" presStyleCnt="1" custScaleX="257233" custScaleY="319796" custLinFactNeighborX="-1464" custLinFactNeighborY="-54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7D99C4-AB61-4F1D-B9D6-FCA4AF3FEC06}" type="pres">
      <dgm:prSet presAssocID="{B7BAE41F-A803-47C9-BAAB-89F427684FD1}" presName="level3hierChild" presStyleCnt="0"/>
      <dgm:spPr/>
    </dgm:pt>
    <dgm:pt modelId="{73353883-11BF-4116-A261-4934ACF2F941}" type="pres">
      <dgm:prSet presAssocID="{2DC8DEEC-B09C-41FA-A2BA-D17AAB5E2552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8BAF63DA-853D-4989-84AF-84C0B8F91EFB}" type="pres">
      <dgm:prSet presAssocID="{2DC8DEEC-B09C-41FA-A2BA-D17AAB5E2552}" presName="connTx" presStyleLbl="parChTrans1D3" presStyleIdx="0" presStyleCnt="2"/>
      <dgm:spPr/>
      <dgm:t>
        <a:bodyPr/>
        <a:lstStyle/>
        <a:p>
          <a:endParaRPr lang="ru-RU"/>
        </a:p>
      </dgm:t>
    </dgm:pt>
    <dgm:pt modelId="{B73A2F4C-E4D7-4E48-B205-6BC3CFF17F38}" type="pres">
      <dgm:prSet presAssocID="{68167361-27FE-4AC8-B65F-5334BE3C421D}" presName="root2" presStyleCnt="0"/>
      <dgm:spPr/>
    </dgm:pt>
    <dgm:pt modelId="{F8200AD0-B2A2-4681-AA4B-0B5FF644832F}" type="pres">
      <dgm:prSet presAssocID="{68167361-27FE-4AC8-B65F-5334BE3C421D}" presName="LevelTwoTextNode" presStyleLbl="node3" presStyleIdx="0" presStyleCnt="2" custScaleX="171250" custLinFactNeighborX="4096" custLinFactNeighborY="-98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B30027-5B2C-446C-A7BA-6F009B070036}" type="pres">
      <dgm:prSet presAssocID="{68167361-27FE-4AC8-B65F-5334BE3C421D}" presName="level3hierChild" presStyleCnt="0"/>
      <dgm:spPr/>
    </dgm:pt>
    <dgm:pt modelId="{F6344BD7-598C-463B-B28C-B423BB154CCA}" type="pres">
      <dgm:prSet presAssocID="{DA1CA86C-4E19-4C62-B521-73EB38958E99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F04457A4-3F40-42E9-BDFE-8FB90A60D701}" type="pres">
      <dgm:prSet presAssocID="{DA1CA86C-4E19-4C62-B521-73EB38958E9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E9C68E62-8437-4C5C-AE7C-D10BE7ACDE98}" type="pres">
      <dgm:prSet presAssocID="{AA8C3D66-8440-423E-A7A0-8CE43654A047}" presName="root2" presStyleCnt="0"/>
      <dgm:spPr/>
    </dgm:pt>
    <dgm:pt modelId="{7E29CC74-5106-437E-AAA5-510D909ED23F}" type="pres">
      <dgm:prSet presAssocID="{AA8C3D66-8440-423E-A7A0-8CE43654A047}" presName="LevelTwoTextNode" presStyleLbl="node3" presStyleIdx="1" presStyleCnt="2" custScaleX="174173" custScaleY="145968" custLinFactNeighborX="7273" custLinFactNeighborY="12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52923-A1DC-482F-981B-3D4FE24AE9A1}" type="pres">
      <dgm:prSet presAssocID="{AA8C3D66-8440-423E-A7A0-8CE43654A047}" presName="level3hierChild" presStyleCnt="0"/>
      <dgm:spPr/>
    </dgm:pt>
  </dgm:ptLst>
  <dgm:cxnLst>
    <dgm:cxn modelId="{295F2C92-83D0-4C0A-8BE2-3EF35A68E8D8}" type="presOf" srcId="{E69E232C-0F2D-4358-8990-6657957C07C8}" destId="{3E561980-5E81-453E-90FC-B118FAB52E71}" srcOrd="0" destOrd="0" presId="urn:microsoft.com/office/officeart/2005/8/layout/hierarchy2"/>
    <dgm:cxn modelId="{6862E707-A4DE-45C9-9F1B-B8777651C5C4}" srcId="{B7BAE41F-A803-47C9-BAAB-89F427684FD1}" destId="{68167361-27FE-4AC8-B65F-5334BE3C421D}" srcOrd="0" destOrd="0" parTransId="{2DC8DEEC-B09C-41FA-A2BA-D17AAB5E2552}" sibTransId="{6F9A56B9-735D-41CD-B23D-704271186BFA}"/>
    <dgm:cxn modelId="{7D2E439E-8FBD-451E-A9BD-CDBA35DFEF76}" type="presOf" srcId="{B7BAE41F-A803-47C9-BAAB-89F427684FD1}" destId="{320007D5-4825-451A-87EA-349827D2051D}" srcOrd="0" destOrd="0" presId="urn:microsoft.com/office/officeart/2005/8/layout/hierarchy2"/>
    <dgm:cxn modelId="{AB81B16E-2312-45B1-8CEE-1A5745A6848E}" srcId="{604780CE-637E-40D3-9EAE-8AB82B075609}" destId="{B7BAE41F-A803-47C9-BAAB-89F427684FD1}" srcOrd="0" destOrd="0" parTransId="{E69E232C-0F2D-4358-8990-6657957C07C8}" sibTransId="{F507B7E9-B7EE-4F68-961B-05139FF99E22}"/>
    <dgm:cxn modelId="{C882F939-44E4-44A4-BBCF-B9B15E464918}" type="presOf" srcId="{2DC8DEEC-B09C-41FA-A2BA-D17AAB5E2552}" destId="{73353883-11BF-4116-A261-4934ACF2F941}" srcOrd="0" destOrd="0" presId="urn:microsoft.com/office/officeart/2005/8/layout/hierarchy2"/>
    <dgm:cxn modelId="{74104C66-20CF-46B6-855C-B66C3FCD4D9D}" type="presOf" srcId="{E69E232C-0F2D-4358-8990-6657957C07C8}" destId="{6B2C4800-BBE0-4619-A444-81ECEEA0C191}" srcOrd="1" destOrd="0" presId="urn:microsoft.com/office/officeart/2005/8/layout/hierarchy2"/>
    <dgm:cxn modelId="{0C10A285-9CBD-4CFE-978F-BDF9148BBF0E}" type="presOf" srcId="{4877A624-10E5-4A6F-B7C3-FC2533C4E107}" destId="{87ECB67E-5D6F-44D9-A4F6-5FB01B92E532}" srcOrd="0" destOrd="0" presId="urn:microsoft.com/office/officeart/2005/8/layout/hierarchy2"/>
    <dgm:cxn modelId="{FA4F9056-5BD6-4715-A70D-F75F13954BBF}" type="presOf" srcId="{604780CE-637E-40D3-9EAE-8AB82B075609}" destId="{FB91C1B1-ACDF-43E6-99CD-BF8322EE8015}" srcOrd="0" destOrd="0" presId="urn:microsoft.com/office/officeart/2005/8/layout/hierarchy2"/>
    <dgm:cxn modelId="{FD3CA983-0A53-4D7C-B87E-11BE30DB97F2}" type="presOf" srcId="{DA1CA86C-4E19-4C62-B521-73EB38958E99}" destId="{F6344BD7-598C-463B-B28C-B423BB154CCA}" srcOrd="0" destOrd="0" presId="urn:microsoft.com/office/officeart/2005/8/layout/hierarchy2"/>
    <dgm:cxn modelId="{8CA4F00E-9FE0-4383-A61E-0FB00FCB0389}" srcId="{4877A624-10E5-4A6F-B7C3-FC2533C4E107}" destId="{604780CE-637E-40D3-9EAE-8AB82B075609}" srcOrd="0" destOrd="0" parTransId="{28F233F3-F52F-477D-A027-21F5B7D696C3}" sibTransId="{6FE416D0-8F9E-4FF7-9590-8A4E50E28381}"/>
    <dgm:cxn modelId="{AF077597-60CD-47B7-B5EC-41AF9DB4F928}" type="presOf" srcId="{2DC8DEEC-B09C-41FA-A2BA-D17AAB5E2552}" destId="{8BAF63DA-853D-4989-84AF-84C0B8F91EFB}" srcOrd="1" destOrd="0" presId="urn:microsoft.com/office/officeart/2005/8/layout/hierarchy2"/>
    <dgm:cxn modelId="{93BE5DAA-28BD-49E5-BFB1-53108B4A1E9B}" type="presOf" srcId="{68167361-27FE-4AC8-B65F-5334BE3C421D}" destId="{F8200AD0-B2A2-4681-AA4B-0B5FF644832F}" srcOrd="0" destOrd="0" presId="urn:microsoft.com/office/officeart/2005/8/layout/hierarchy2"/>
    <dgm:cxn modelId="{BA0E3671-007A-459A-9279-1C729B4852DB}" srcId="{B7BAE41F-A803-47C9-BAAB-89F427684FD1}" destId="{AA8C3D66-8440-423E-A7A0-8CE43654A047}" srcOrd="1" destOrd="0" parTransId="{DA1CA86C-4E19-4C62-B521-73EB38958E99}" sibTransId="{13C4AB37-0452-42BC-A4F0-D6816FB99CEB}"/>
    <dgm:cxn modelId="{D4CDDACA-59D9-4951-B181-597E060D9697}" type="presOf" srcId="{AA8C3D66-8440-423E-A7A0-8CE43654A047}" destId="{7E29CC74-5106-437E-AAA5-510D909ED23F}" srcOrd="0" destOrd="0" presId="urn:microsoft.com/office/officeart/2005/8/layout/hierarchy2"/>
    <dgm:cxn modelId="{78DC6A93-5BBF-47E4-B3A7-B820E919A686}" type="presOf" srcId="{DA1CA86C-4E19-4C62-B521-73EB38958E99}" destId="{F04457A4-3F40-42E9-BDFE-8FB90A60D701}" srcOrd="1" destOrd="0" presId="urn:microsoft.com/office/officeart/2005/8/layout/hierarchy2"/>
    <dgm:cxn modelId="{B42297A9-6F83-450C-91F0-5754EAEB5907}" type="presParOf" srcId="{87ECB67E-5D6F-44D9-A4F6-5FB01B92E532}" destId="{67675A64-E911-4529-A04C-F9BB64A91D06}" srcOrd="0" destOrd="0" presId="urn:microsoft.com/office/officeart/2005/8/layout/hierarchy2"/>
    <dgm:cxn modelId="{1B04D9C7-A261-4FB1-B1F7-7A6B8F5D48C6}" type="presParOf" srcId="{67675A64-E911-4529-A04C-F9BB64A91D06}" destId="{FB91C1B1-ACDF-43E6-99CD-BF8322EE8015}" srcOrd="0" destOrd="0" presId="urn:microsoft.com/office/officeart/2005/8/layout/hierarchy2"/>
    <dgm:cxn modelId="{EE8D20D5-C0F8-4334-90B8-5C9612F9E603}" type="presParOf" srcId="{67675A64-E911-4529-A04C-F9BB64A91D06}" destId="{49C3A828-36CC-4003-8812-6AD1241F2471}" srcOrd="1" destOrd="0" presId="urn:microsoft.com/office/officeart/2005/8/layout/hierarchy2"/>
    <dgm:cxn modelId="{7EF64949-F392-4118-B037-D7E5ED81B827}" type="presParOf" srcId="{49C3A828-36CC-4003-8812-6AD1241F2471}" destId="{3E561980-5E81-453E-90FC-B118FAB52E71}" srcOrd="0" destOrd="0" presId="urn:microsoft.com/office/officeart/2005/8/layout/hierarchy2"/>
    <dgm:cxn modelId="{503CDD67-F397-4532-8F56-A810339B079B}" type="presParOf" srcId="{3E561980-5E81-453E-90FC-B118FAB52E71}" destId="{6B2C4800-BBE0-4619-A444-81ECEEA0C191}" srcOrd="0" destOrd="0" presId="urn:microsoft.com/office/officeart/2005/8/layout/hierarchy2"/>
    <dgm:cxn modelId="{651E2157-1EDF-4632-A90A-D5767D4107ED}" type="presParOf" srcId="{49C3A828-36CC-4003-8812-6AD1241F2471}" destId="{97086AAC-39DE-42ED-A370-DAA5189DFD18}" srcOrd="1" destOrd="0" presId="urn:microsoft.com/office/officeart/2005/8/layout/hierarchy2"/>
    <dgm:cxn modelId="{D8D00897-DE54-4595-9D9C-325EC1E88273}" type="presParOf" srcId="{97086AAC-39DE-42ED-A370-DAA5189DFD18}" destId="{320007D5-4825-451A-87EA-349827D2051D}" srcOrd="0" destOrd="0" presId="urn:microsoft.com/office/officeart/2005/8/layout/hierarchy2"/>
    <dgm:cxn modelId="{51EE17B8-3C74-4419-B652-997F3ACA52C2}" type="presParOf" srcId="{97086AAC-39DE-42ED-A370-DAA5189DFD18}" destId="{1D7D99C4-AB61-4F1D-B9D6-FCA4AF3FEC06}" srcOrd="1" destOrd="0" presId="urn:microsoft.com/office/officeart/2005/8/layout/hierarchy2"/>
    <dgm:cxn modelId="{C54D5C07-D736-427B-9043-7FE9921B39FA}" type="presParOf" srcId="{1D7D99C4-AB61-4F1D-B9D6-FCA4AF3FEC06}" destId="{73353883-11BF-4116-A261-4934ACF2F941}" srcOrd="0" destOrd="0" presId="urn:microsoft.com/office/officeart/2005/8/layout/hierarchy2"/>
    <dgm:cxn modelId="{12B82BF6-36F9-4A88-B57C-6F66243C5FD7}" type="presParOf" srcId="{73353883-11BF-4116-A261-4934ACF2F941}" destId="{8BAF63DA-853D-4989-84AF-84C0B8F91EFB}" srcOrd="0" destOrd="0" presId="urn:microsoft.com/office/officeart/2005/8/layout/hierarchy2"/>
    <dgm:cxn modelId="{3C44FB57-C42C-4B75-BB5C-F54CB6222C19}" type="presParOf" srcId="{1D7D99C4-AB61-4F1D-B9D6-FCA4AF3FEC06}" destId="{B73A2F4C-E4D7-4E48-B205-6BC3CFF17F38}" srcOrd="1" destOrd="0" presId="urn:microsoft.com/office/officeart/2005/8/layout/hierarchy2"/>
    <dgm:cxn modelId="{A598A794-77E8-40A2-8612-AC06416341FC}" type="presParOf" srcId="{B73A2F4C-E4D7-4E48-B205-6BC3CFF17F38}" destId="{F8200AD0-B2A2-4681-AA4B-0B5FF644832F}" srcOrd="0" destOrd="0" presId="urn:microsoft.com/office/officeart/2005/8/layout/hierarchy2"/>
    <dgm:cxn modelId="{1269E4B1-6AC4-43AD-8D1D-198EB413B2BF}" type="presParOf" srcId="{B73A2F4C-E4D7-4E48-B205-6BC3CFF17F38}" destId="{50B30027-5B2C-446C-A7BA-6F009B070036}" srcOrd="1" destOrd="0" presId="urn:microsoft.com/office/officeart/2005/8/layout/hierarchy2"/>
    <dgm:cxn modelId="{5B921B89-128F-43E0-8E1D-8FABF2335B43}" type="presParOf" srcId="{1D7D99C4-AB61-4F1D-B9D6-FCA4AF3FEC06}" destId="{F6344BD7-598C-463B-B28C-B423BB154CCA}" srcOrd="2" destOrd="0" presId="urn:microsoft.com/office/officeart/2005/8/layout/hierarchy2"/>
    <dgm:cxn modelId="{F1A28B06-A3BA-43D8-A5A9-8944B4E6623C}" type="presParOf" srcId="{F6344BD7-598C-463B-B28C-B423BB154CCA}" destId="{F04457A4-3F40-42E9-BDFE-8FB90A60D701}" srcOrd="0" destOrd="0" presId="urn:microsoft.com/office/officeart/2005/8/layout/hierarchy2"/>
    <dgm:cxn modelId="{B520DE0D-1607-4981-B0AC-0300FABCC697}" type="presParOf" srcId="{1D7D99C4-AB61-4F1D-B9D6-FCA4AF3FEC06}" destId="{E9C68E62-8437-4C5C-AE7C-D10BE7ACDE98}" srcOrd="3" destOrd="0" presId="urn:microsoft.com/office/officeart/2005/8/layout/hierarchy2"/>
    <dgm:cxn modelId="{4D862EEF-0D7E-4CCA-B3B0-C20144A05C05}" type="presParOf" srcId="{E9C68E62-8437-4C5C-AE7C-D10BE7ACDE98}" destId="{7E29CC74-5106-437E-AAA5-510D909ED23F}" srcOrd="0" destOrd="0" presId="urn:microsoft.com/office/officeart/2005/8/layout/hierarchy2"/>
    <dgm:cxn modelId="{55B3A6BD-1FE8-4FA0-8495-9920359F751C}" type="presParOf" srcId="{E9C68E62-8437-4C5C-AE7C-D10BE7ACDE98}" destId="{CAE52923-A1DC-482F-981B-3D4FE24AE9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1C1B1-ACDF-43E6-99CD-BF8322EE8015}">
      <dsp:nvSpPr>
        <dsp:cNvPr id="0" name=""/>
        <dsp:cNvSpPr/>
      </dsp:nvSpPr>
      <dsp:spPr>
        <a:xfrm>
          <a:off x="37245" y="639726"/>
          <a:ext cx="2184936" cy="100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Надпороговая область энергий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45" y="639726"/>
        <a:ext cx="2184936" cy="1006108"/>
      </dsp:txXfrm>
    </dsp:sp>
    <dsp:sp modelId="{3E561980-5E81-453E-90FC-B118FAB52E71}">
      <dsp:nvSpPr>
        <dsp:cNvPr id="0" name=""/>
        <dsp:cNvSpPr/>
      </dsp:nvSpPr>
      <dsp:spPr>
        <a:xfrm rot="66746">
          <a:off x="2222132" y="1121833"/>
          <a:ext cx="528515" cy="52156"/>
        </a:xfrm>
        <a:custGeom>
          <a:avLst/>
          <a:gdLst/>
          <a:ahLst/>
          <a:cxnLst/>
          <a:rect l="0" t="0" r="0" b="0"/>
          <a:pathLst>
            <a:path>
              <a:moveTo>
                <a:pt x="0" y="26078"/>
              </a:moveTo>
              <a:lnTo>
                <a:pt x="528515" y="260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66746">
        <a:off x="2473177" y="1134698"/>
        <a:ext cx="26425" cy="26425"/>
      </dsp:txXfrm>
    </dsp:sp>
    <dsp:sp modelId="{320007D5-4825-451A-87EA-349827D2051D}">
      <dsp:nvSpPr>
        <dsp:cNvPr id="0" name=""/>
        <dsp:cNvSpPr/>
      </dsp:nvSpPr>
      <dsp:spPr>
        <a:xfrm>
          <a:off x="2750597" y="0"/>
          <a:ext cx="3709869" cy="23060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58000">
              <a:srgbClr val="F0EBD5"/>
            </a:gs>
            <a:gs pos="100000">
              <a:srgbClr val="D1C39F"/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облучения или ядерного превращения атом получает энергию Е</a:t>
          </a:r>
          <a:r>
            <a:rPr lang="en-US" sz="1600" kern="12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превышающую пороговую энергию смещения атома Е</a:t>
          </a:r>
          <a:r>
            <a:rPr lang="ru-RU" sz="1600" kern="12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из узла кристаллической решетки в междоузлие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первичные радиационные дефекты -дефекты по Френкелю):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sz="1600" kern="12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Е</a:t>
          </a:r>
          <a:r>
            <a:rPr lang="ru-RU" sz="1600" kern="1200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(20-30 эВ)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0597" y="0"/>
        <a:ext cx="3709869" cy="2306083"/>
      </dsp:txXfrm>
    </dsp:sp>
    <dsp:sp modelId="{73353883-11BF-4116-A261-4934ACF2F941}">
      <dsp:nvSpPr>
        <dsp:cNvPr id="0" name=""/>
        <dsp:cNvSpPr/>
      </dsp:nvSpPr>
      <dsp:spPr>
        <a:xfrm rot="18561642">
          <a:off x="6272997" y="730720"/>
          <a:ext cx="1024984" cy="52156"/>
        </a:xfrm>
        <a:custGeom>
          <a:avLst/>
          <a:gdLst/>
          <a:ahLst/>
          <a:cxnLst/>
          <a:rect l="0" t="0" r="0" b="0"/>
          <a:pathLst>
            <a:path>
              <a:moveTo>
                <a:pt x="0" y="26078"/>
              </a:moveTo>
              <a:lnTo>
                <a:pt x="1024984" y="260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8561642">
        <a:off x="6759865" y="731173"/>
        <a:ext cx="51249" cy="51249"/>
      </dsp:txXfrm>
    </dsp:sp>
    <dsp:sp modelId="{F8200AD0-B2A2-4681-AA4B-0B5FF644832F}">
      <dsp:nvSpPr>
        <dsp:cNvPr id="0" name=""/>
        <dsp:cNvSpPr/>
      </dsp:nvSpPr>
      <dsp:spPr>
        <a:xfrm>
          <a:off x="7110512" y="0"/>
          <a:ext cx="2469804" cy="7211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12000">
              <a:srgbClr val="F0EBD5"/>
            </a:gs>
            <a:gs pos="100000">
              <a:srgbClr val="D1C39F"/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ядерные реакции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0512" y="0"/>
        <a:ext cx="2469804" cy="721110"/>
      </dsp:txXfrm>
    </dsp:sp>
    <dsp:sp modelId="{F6344BD7-598C-463B-B28C-B423BB154CCA}">
      <dsp:nvSpPr>
        <dsp:cNvPr id="0" name=""/>
        <dsp:cNvSpPr/>
      </dsp:nvSpPr>
      <dsp:spPr>
        <a:xfrm rot="2665859">
          <a:off x="6338775" y="1424930"/>
          <a:ext cx="851273" cy="52156"/>
        </a:xfrm>
        <a:custGeom>
          <a:avLst/>
          <a:gdLst/>
          <a:ahLst/>
          <a:cxnLst/>
          <a:rect l="0" t="0" r="0" b="0"/>
          <a:pathLst>
            <a:path>
              <a:moveTo>
                <a:pt x="0" y="26078"/>
              </a:moveTo>
              <a:lnTo>
                <a:pt x="851273" y="260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665859">
        <a:off x="6743130" y="1429726"/>
        <a:ext cx="42563" cy="42563"/>
      </dsp:txXfrm>
    </dsp:sp>
    <dsp:sp modelId="{7E29CC74-5106-437E-AAA5-510D909ED23F}">
      <dsp:nvSpPr>
        <dsp:cNvPr id="0" name=""/>
        <dsp:cNvSpPr/>
      </dsp:nvSpPr>
      <dsp:spPr>
        <a:xfrm>
          <a:off x="7068356" y="1222679"/>
          <a:ext cx="2511960" cy="10525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облучение материалов пучками быстрых нейтронов и/или заряженных частиц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8356" y="1222679"/>
        <a:ext cx="2511960" cy="105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C3E165-8C7C-4D01-8AC9-8145C2D6CE88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B6AD30-CB04-4114-AE20-C0767464D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587972-3769-4581-9A13-0438126F6001}" type="slidenum">
              <a:rPr lang="ru-RU" alt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C0D58B-0DBF-46B1-8F45-831D043D5102}" type="slidenum">
              <a:rPr lang="ru-RU" alt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E09F2E-0AAE-4AD8-89A2-0A8B6C9BF5AA}" type="slidenum">
              <a:rPr lang="ru-RU" alt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8BB16-1C30-4A9A-B09A-97703227482F}" type="slidenum">
              <a:rPr lang="ru-RU" alt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DF6B-4240-494C-89A2-7DDE4D58DC6F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082E-6949-44C7-A20F-3A3E1A320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6518-D0AF-49D1-A6EE-43394A610460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1A83-C8F4-49B8-87D5-7AA06244D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B3AE-308F-4EE9-BBF1-FEE2072252A2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037D-BB24-4EEC-B1C4-2F2EC97C7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563F-9CA9-4F0B-B67E-4D1B833D0E50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E97E-BCEE-4C62-A82A-4D0E8DE54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8962-CD18-46C2-9EDA-47DDEE37D61E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11F9-42D3-4F4A-97CA-47AE81E8A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8724-EB42-41C5-AAA2-4656471AF21D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47CA-C992-4D00-BB36-A9AD654E6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A656-FBAC-463F-BF00-0411CEDCF9AC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DDE4-6D4F-4B14-B1B2-DC32EFC49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4416-B732-4A16-A739-CCBAF453445C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5844-0799-4A25-9101-A435C4513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95A2-2FDC-4A04-BE80-5E74573375F6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467C-D221-4C93-8684-B6B3980C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DF83-98DB-4394-AA5E-573BFBDA3C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084C-738C-4D82-9E3D-4C3AF373DA81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C98A-EE37-42FE-AD91-9B7122D86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C6FE-5FD1-4144-8967-05EAA9993DF1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4205-ECBA-4A7E-AC88-008ACD5DD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454E-8C24-41CF-9CBA-0E6523F864C8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2FAF-9DC3-4F82-9371-362C84D94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0C8F-D5A9-45DD-986B-3475E09BC6C7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FCE6-CEBA-4600-853C-28ACADB3A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69A2-736E-4513-9C23-5FA2F6D1D6B9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871D-451C-4719-914B-94C1DF8F2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D1E9-5C08-47C0-A8AE-0C5DF41DE474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047A-5BCD-4E58-BB6E-F0089F30C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0B37-BCAE-4414-872A-08D5EF7EA5EB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101B-58A3-4824-B678-05CC1102F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4B8-960F-47D9-A953-674864C06FEE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2B88-76E6-4DC1-9616-8A8228C74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317CC-485F-4739-B120-4E092409244B}" type="datetimeFigureOut">
              <a:rPr lang="en-US"/>
              <a:pPr>
                <a:defRPr/>
              </a:pPr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FFA5A-3C09-47BA-B224-10A90903B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  <p:sldLayoutId id="2147483798" r:id="rId12"/>
    <p:sldLayoutId id="2147483786" r:id="rId13"/>
    <p:sldLayoutId id="2147483799" r:id="rId14"/>
    <p:sldLayoutId id="2147483800" r:id="rId15"/>
    <p:sldLayoutId id="2147483785" r:id="rId16"/>
    <p:sldLayoutId id="2147483784" r:id="rId17"/>
    <p:sldLayoutId id="2147483801" r:id="rId1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rim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871538" y="2144713"/>
            <a:ext cx="10601325" cy="941387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Пост-эффекты облучения тантала заряженными частицами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184400" y="3273425"/>
            <a:ext cx="751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/>
              <a:t>И.Е. Алексеев, АО «Радиевый институт им. В.Г. Хлопина»</a:t>
            </a:r>
          </a:p>
          <a:p>
            <a:pPr algn="ctr" defTabSz="914400" eaLnBrk="0" hangingPunct="0">
              <a:lnSpc>
                <a:spcPct val="150000"/>
              </a:lnSpc>
            </a:pPr>
            <a:r>
              <a:rPr lang="ru-RU"/>
              <a:t>В.И. Жеребчевский, Санкт-Петербургский государственный университет</a:t>
            </a:r>
          </a:p>
          <a:p>
            <a:pPr algn="ctr" defTabSz="914400" eaLnBrk="0" hangingPunct="0">
              <a:lnSpc>
                <a:spcPct val="15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545140" y="603657"/>
            <a:ext cx="98428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/>
              <a:t>Мессбауэровские</a:t>
            </a:r>
            <a:r>
              <a:rPr lang="ru-RU" dirty="0"/>
              <a:t> спектры до и после облучения представляют суперпозицию двух одиночных линий, отвечающих различным позициям атомов </a:t>
            </a:r>
            <a:r>
              <a:rPr lang="ru-RU" baseline="30000" dirty="0"/>
              <a:t>57</a:t>
            </a:r>
            <a:r>
              <a:rPr lang="ru-RU" dirty="0"/>
              <a:t>Со в ОЦК решетке тантала: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синглет </a:t>
            </a:r>
            <a:r>
              <a:rPr lang="ru-RU" dirty="0"/>
              <a:t>1 - атомы </a:t>
            </a:r>
            <a:r>
              <a:rPr lang="ru-RU" baseline="30000" dirty="0"/>
              <a:t>57</a:t>
            </a:r>
            <a:r>
              <a:rPr lang="ru-RU" dirty="0"/>
              <a:t>Со </a:t>
            </a:r>
            <a:r>
              <a:rPr lang="ru-RU" dirty="0" smtClean="0"/>
              <a:t>в узлах кристаллической решетки (характерный для атомов внедрения изомерный сдвиг); </a:t>
            </a:r>
            <a:endParaRPr lang="ru-RU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/>
              <a:t> синглет 2 - атомы </a:t>
            </a:r>
            <a:r>
              <a:rPr lang="ru-RU" baseline="30000" dirty="0"/>
              <a:t>57</a:t>
            </a:r>
            <a:r>
              <a:rPr lang="ru-RU" dirty="0"/>
              <a:t>Со </a:t>
            </a:r>
            <a:r>
              <a:rPr lang="ru-RU" dirty="0" smtClean="0"/>
              <a:t>на границах зерен кристаллитов. </a:t>
            </a:r>
            <a:endParaRPr lang="ru-RU" dirty="0"/>
          </a:p>
        </p:txBody>
      </p:sp>
      <p:pic>
        <p:nvPicPr>
          <p:cNvPr id="43010" name="Picture 1" descr="57Co_Ta_150_n1_S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08" y="2921038"/>
            <a:ext cx="50419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fter beams 13062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83" y="2942339"/>
            <a:ext cx="5040002" cy="35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20417" y="1051331"/>
            <a:ext cx="10850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ru-RU" dirty="0"/>
              <a:t>Кристаллографическая позиция </a:t>
            </a:r>
            <a:r>
              <a:rPr lang="ru-RU" dirty="0" err="1"/>
              <a:t>примесного</a:t>
            </a:r>
            <a:r>
              <a:rPr lang="ru-RU" dirty="0"/>
              <a:t> атома определяется «размерным» эффектом:</a:t>
            </a:r>
          </a:p>
          <a:p>
            <a:pPr algn="just" defTabSz="914400" eaLnBrk="0" hangingPunct="0">
              <a:lnSpc>
                <a:spcPct val="150000"/>
              </a:lnSpc>
            </a:pPr>
            <a:r>
              <a:rPr lang="ru-RU" dirty="0"/>
              <a:t>- атомный радиус кобальта (1.25 нм) меньше атомного радиуса тантала  (1.46 нм);</a:t>
            </a:r>
          </a:p>
          <a:p>
            <a:pPr algn="just" defTabSz="914400" eaLnBrk="0" hangingPunct="0">
              <a:lnSpc>
                <a:spcPct val="150000"/>
              </a:lnSpc>
            </a:pPr>
            <a:r>
              <a:rPr lang="ru-RU" dirty="0"/>
              <a:t>- радиусы </a:t>
            </a:r>
            <a:r>
              <a:rPr lang="ru-RU" dirty="0" err="1"/>
              <a:t>октаэдрических</a:t>
            </a:r>
            <a:r>
              <a:rPr lang="ru-RU" dirty="0"/>
              <a:t> и тетраэдрических «пор» в плотноупакованной </a:t>
            </a:r>
            <a:r>
              <a:rPr lang="ru-RU" dirty="0" err="1"/>
              <a:t>объемноцентрированной</a:t>
            </a:r>
            <a:r>
              <a:rPr lang="ru-RU" dirty="0"/>
              <a:t> кубической решетке металлического тантала (соответственно 0.225 нм и 0.425 нм) гораздо меньше и атомного, и ионных радиусов кобальта (</a:t>
            </a:r>
            <a:r>
              <a:rPr lang="en-US" dirty="0"/>
              <a:t>Fe</a:t>
            </a:r>
            <a:r>
              <a:rPr lang="ru-RU" baseline="30000" dirty="0"/>
              <a:t>2+</a:t>
            </a:r>
            <a:r>
              <a:rPr lang="ru-RU" dirty="0"/>
              <a:t> - 0.73 нм, </a:t>
            </a:r>
            <a:r>
              <a:rPr lang="en-US" dirty="0"/>
              <a:t>Fe</a:t>
            </a:r>
            <a:r>
              <a:rPr lang="ru-RU" baseline="30000" dirty="0"/>
              <a:t>3+</a:t>
            </a:r>
            <a:r>
              <a:rPr lang="ru-RU" dirty="0"/>
              <a:t> - 0.63 нм);</a:t>
            </a:r>
          </a:p>
          <a:p>
            <a:pPr algn="just" defTabSz="914400" eaLnBrk="0" hangingPunct="0">
              <a:lnSpc>
                <a:spcPct val="150000"/>
              </a:lnSpc>
            </a:pPr>
            <a:r>
              <a:rPr lang="ru-RU" dirty="0"/>
              <a:t>- поэтому </a:t>
            </a:r>
            <a:r>
              <a:rPr lang="ru-RU" dirty="0" err="1"/>
              <a:t>примесные</a:t>
            </a:r>
            <a:r>
              <a:rPr lang="ru-RU" dirty="0"/>
              <a:t> атомы </a:t>
            </a:r>
            <a:r>
              <a:rPr lang="ru-RU" dirty="0" err="1"/>
              <a:t>Co</a:t>
            </a:r>
            <a:r>
              <a:rPr lang="ru-RU" dirty="0"/>
              <a:t>/</a:t>
            </a:r>
            <a:r>
              <a:rPr lang="ru-RU" dirty="0" err="1"/>
              <a:t>Fe</a:t>
            </a:r>
            <a:r>
              <a:rPr lang="ru-RU" dirty="0"/>
              <a:t>, могут оказаться либо в узлах, либо на границах зерен кристаллитов.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9821" y="4017668"/>
            <a:ext cx="10909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ru-RU" dirty="0"/>
              <a:t>Наличие значительного числа собственных радиационных дефектов вблизи </a:t>
            </a:r>
            <a:r>
              <a:rPr lang="ru-RU" dirty="0" err="1"/>
              <a:t>мессбауэровского</a:t>
            </a:r>
            <a:r>
              <a:rPr lang="ru-RU" dirty="0"/>
              <a:t> атома приводит к уширению экспериментальных линий </a:t>
            </a:r>
            <a:r>
              <a:rPr lang="ru-RU" dirty="0" smtClean="0"/>
              <a:t>более чем на 20% и падению величины эффекта (для двух типов атомов </a:t>
            </a:r>
            <a:r>
              <a:rPr lang="ru-RU" baseline="30000" dirty="0" smtClean="0"/>
              <a:t>57</a:t>
            </a:r>
            <a:r>
              <a:rPr lang="en-US" dirty="0" smtClean="0"/>
              <a:t>Co) </a:t>
            </a:r>
            <a:r>
              <a:rPr lang="ru-RU" dirty="0" smtClean="0"/>
              <a:t>почти  на 25%. </a:t>
            </a:r>
            <a:endParaRPr lang="ru-RU" dirty="0"/>
          </a:p>
          <a:p>
            <a:pPr defTabSz="914400" eaLnBrk="0" hangingPunct="0">
              <a:lnSpc>
                <a:spcPct val="150000"/>
              </a:lnSpc>
            </a:pPr>
            <a:r>
              <a:rPr lang="ru-RU" dirty="0"/>
              <a:t>Низкая интегральная температура мишеней во время облучения (310 К) и достаточно высокая теплопроводность тантала (57.6 Вт/м·К при 293-1800 К) исключают возможность миграции </a:t>
            </a:r>
            <a:r>
              <a:rPr lang="ru-RU" dirty="0" err="1"/>
              <a:t>примесных</a:t>
            </a:r>
            <a:r>
              <a:rPr lang="ru-RU" dirty="0"/>
              <a:t> атомов в объеме образцов – соотношение линий в спектре сохраняется: доля синглета 1 - (37</a:t>
            </a:r>
            <a:r>
              <a:rPr lang="ru-RU" dirty="0">
                <a:sym typeface="Symbol" pitchFamily="18" charset="2"/>
              </a:rPr>
              <a:t></a:t>
            </a:r>
            <a:r>
              <a:rPr lang="ru-RU" dirty="0"/>
              <a:t>2)%, синглета 2 - (63</a:t>
            </a:r>
            <a:r>
              <a:rPr lang="ru-RU" dirty="0">
                <a:sym typeface="Symbol" pitchFamily="18" charset="2"/>
              </a:rPr>
              <a:t></a:t>
            </a:r>
            <a:r>
              <a:rPr lang="ru-RU" dirty="0"/>
              <a:t>2)%.</a:t>
            </a:r>
            <a:r>
              <a:rPr lang="ru-RU" dirty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73" name="Group 41"/>
          <p:cNvGraphicFramePr>
            <a:graphicFrameLocks noGrp="1"/>
          </p:cNvGraphicFramePr>
          <p:nvPr/>
        </p:nvGraphicFramePr>
        <p:xfrm>
          <a:off x="1793875" y="1040478"/>
          <a:ext cx="7015163" cy="4108452"/>
        </p:xfrm>
        <a:graphic>
          <a:graphicData uri="http://schemas.openxmlformats.org/drawingml/2006/table">
            <a:tbl>
              <a:tblPr/>
              <a:tblGrid>
                <a:gridCol w="1031875"/>
                <a:gridCol w="1062038"/>
                <a:gridCol w="984250"/>
                <a:gridCol w="982662"/>
                <a:gridCol w="985838"/>
                <a:gridCol w="982662"/>
                <a:gridCol w="985838"/>
              </a:tblGrid>
              <a:tr h="811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Линии спектра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облучения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Фольга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(6.95/5.24 МэВ)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Фольга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(5.08/2.86 МэВ)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И.С.,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И.С.,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И.С.,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Синглет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-0.06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-0.06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-0.05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0.54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Синглет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-0.64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-0.64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-0.65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0.35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96888"/>
            <a:ext cx="112141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b="1" dirty="0">
                <a:solidFill>
                  <a:srgbClr val="FFC000"/>
                </a:solidFill>
                <a:ea typeface="Calibri" pitchFamily="34" charset="0"/>
              </a:rPr>
              <a:t>Итоги</a:t>
            </a:r>
            <a:r>
              <a:rPr lang="ru-RU" b="1" dirty="0">
                <a:solidFill>
                  <a:srgbClr val="FFC000"/>
                </a:solidFill>
                <a:ea typeface="Calibri" pitchFamily="34" charset="0"/>
              </a:rPr>
              <a:t> </a:t>
            </a:r>
            <a:endParaRPr lang="ru-RU" b="1" dirty="0" smtClean="0">
              <a:solidFill>
                <a:srgbClr val="FFC000"/>
              </a:solidFill>
              <a:ea typeface="Calibri" pitchFamily="34" charset="0"/>
            </a:endParaRPr>
          </a:p>
          <a:p>
            <a:pPr algn="just"/>
            <a:endParaRPr lang="ru-RU" b="1" dirty="0">
              <a:solidFill>
                <a:srgbClr val="FFC000"/>
              </a:solidFill>
              <a:ea typeface="Calibri" pitchFamily="34" charset="0"/>
            </a:endParaRPr>
          </a:p>
          <a:p>
            <a:pPr algn="just">
              <a:buFontTx/>
              <a:buAutoNum type="arabicPeriod"/>
            </a:pPr>
            <a:r>
              <a:rPr lang="ru-RU" dirty="0" smtClean="0">
                <a:ea typeface="Calibri" pitchFamily="34" charset="0"/>
              </a:rPr>
              <a:t> Изучены </a:t>
            </a:r>
            <a:r>
              <a:rPr lang="ru-RU" dirty="0" err="1" smtClean="0"/>
              <a:t>пост-эффекты</a:t>
            </a:r>
            <a:r>
              <a:rPr lang="ru-RU" dirty="0" smtClean="0"/>
              <a:t> облучения металлического тантала пучками протонов с начальной энергией 7 МэВ, продуктами ядерных реакций</a:t>
            </a:r>
            <a:r>
              <a:rPr lang="ru-RU" dirty="0" smtClean="0">
                <a:ea typeface="Calibri" pitchFamily="34" charset="0"/>
              </a:rPr>
              <a:t> (</a:t>
            </a:r>
            <a:r>
              <a:rPr lang="en-US" baseline="30000" dirty="0" smtClean="0">
                <a:ea typeface="Calibri" pitchFamily="34" charset="0"/>
              </a:rPr>
              <a:t>1</a:t>
            </a:r>
            <a:r>
              <a:rPr lang="ru-RU" baseline="30000" dirty="0" smtClean="0">
                <a:ea typeface="Calibri" pitchFamily="34" charset="0"/>
              </a:rPr>
              <a:t>81</a:t>
            </a:r>
            <a:r>
              <a:rPr lang="en-US" dirty="0" smtClean="0">
                <a:ea typeface="Calibri" pitchFamily="34" charset="0"/>
              </a:rPr>
              <a:t>W, </a:t>
            </a:r>
            <a:r>
              <a:rPr lang="en-US" baseline="30000" dirty="0" smtClean="0">
                <a:ea typeface="Calibri" pitchFamily="34" charset="0"/>
              </a:rPr>
              <a:t>177</a:t>
            </a:r>
            <a:r>
              <a:rPr lang="en-US" dirty="0" smtClean="0">
                <a:ea typeface="Calibri" pitchFamily="34" charset="0"/>
              </a:rPr>
              <a:t>Hf,  </a:t>
            </a:r>
            <a:r>
              <a:rPr lang="en-US" baseline="30000" dirty="0" smtClean="0">
                <a:ea typeface="Calibri" pitchFamily="34" charset="0"/>
              </a:rPr>
              <a:t>178</a:t>
            </a:r>
            <a:r>
              <a:rPr lang="en-US" dirty="0" smtClean="0">
                <a:ea typeface="Calibri" pitchFamily="34" charset="0"/>
              </a:rPr>
              <a:t>Hf, </a:t>
            </a:r>
            <a:r>
              <a:rPr lang="en-US" baseline="30000" dirty="0" smtClean="0">
                <a:ea typeface="Calibri" pitchFamily="34" charset="0"/>
              </a:rPr>
              <a:t>180</a:t>
            </a:r>
            <a:r>
              <a:rPr lang="en-US" dirty="0" smtClean="0">
                <a:ea typeface="Calibri" pitchFamily="34" charset="0"/>
              </a:rPr>
              <a:t>Ta)</a:t>
            </a:r>
            <a:r>
              <a:rPr lang="ru-RU" dirty="0" smtClean="0">
                <a:ea typeface="Calibri" pitchFamily="34" charset="0"/>
              </a:rPr>
              <a:t>.</a:t>
            </a:r>
            <a:r>
              <a:rPr lang="ru-RU" dirty="0" smtClean="0"/>
              <a:t>, «собственными» атомами </a:t>
            </a:r>
            <a:r>
              <a:rPr lang="en-US" dirty="0" smtClean="0"/>
              <a:t>Ta</a:t>
            </a:r>
            <a:r>
              <a:rPr lang="ru-RU" dirty="0" smtClean="0"/>
              <a:t>, выбитыми из узлов решетки во время  бомбардировки мишеней.</a:t>
            </a:r>
          </a:p>
          <a:p>
            <a:pPr algn="just">
              <a:buFontTx/>
              <a:buAutoNum type="arabicPeriod"/>
            </a:pPr>
            <a:endParaRPr lang="ru-RU" dirty="0" smtClean="0">
              <a:ea typeface="Calibri" pitchFamily="34" charset="0"/>
            </a:endParaRPr>
          </a:p>
          <a:p>
            <a:pPr algn="just"/>
            <a:r>
              <a:rPr lang="ru-RU" dirty="0" smtClean="0"/>
              <a:t>2. Незначительный слой полного поглощения </a:t>
            </a:r>
            <a:r>
              <a:rPr lang="ru-RU" dirty="0" err="1" smtClean="0"/>
              <a:t>CuК</a:t>
            </a:r>
            <a:r>
              <a:rPr lang="ru-RU" baseline="-25000" dirty="0" err="1" smtClean="0"/>
              <a:t>α</a:t>
            </a:r>
            <a:r>
              <a:rPr lang="ru-RU" dirty="0" err="1" smtClean="0"/>
              <a:t>-излучения </a:t>
            </a:r>
            <a:r>
              <a:rPr lang="ru-RU" dirty="0" smtClean="0"/>
              <a:t>(8.05 кэВ) в металлическом тантале (около 8 мкм), еще более малая толщина (менее 0.5 мкм) «</a:t>
            </a:r>
            <a:r>
              <a:rPr lang="ru-RU" dirty="0" err="1" smtClean="0"/>
              <a:t>допированных</a:t>
            </a:r>
            <a:r>
              <a:rPr lang="ru-RU" dirty="0" smtClean="0"/>
              <a:t>» атомами </a:t>
            </a:r>
            <a:r>
              <a:rPr lang="ru-RU" baseline="30000" dirty="0" smtClean="0"/>
              <a:t>57</a:t>
            </a:r>
            <a:r>
              <a:rPr lang="en-US" dirty="0" smtClean="0"/>
              <a:t>Co</a:t>
            </a:r>
            <a:r>
              <a:rPr lang="ru-RU" dirty="0" smtClean="0"/>
              <a:t> поверхностных слоев образцов позволила исключить из рассмотрения «прямые» радиационные повреждения кристаллической решетки пучками протонов и изучить последствия облучения металла продуктами ядерных реакций и «собственными» атомами </a:t>
            </a:r>
            <a:r>
              <a:rPr lang="en-US" dirty="0" smtClean="0"/>
              <a:t>Ta</a:t>
            </a:r>
            <a:r>
              <a:rPr lang="ru-RU" dirty="0" smtClean="0"/>
              <a:t>, выбитыми из узлов решетки во время  бомбардировки мишеней.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ea typeface="Calibri" pitchFamily="34" charset="0"/>
              </a:rPr>
              <a:t>3. Облучение металла тяжелыми ионами сопровождается разупорядочением кристаллической решетки (образованием клиньев смещения), что приводит к расщепления основных линий дифракционных рентгеновских спектров при «остывании» мишеней.</a:t>
            </a:r>
          </a:p>
          <a:p>
            <a:pPr algn="just"/>
            <a:endParaRPr lang="ru-RU" dirty="0" smtClean="0">
              <a:ea typeface="Calibri" pitchFamily="34" charset="0"/>
            </a:endParaRPr>
          </a:p>
          <a:p>
            <a:pPr algn="just"/>
            <a:r>
              <a:rPr lang="ru-RU" dirty="0" smtClean="0">
                <a:ea typeface="Calibri" pitchFamily="34" charset="0"/>
              </a:rPr>
              <a:t>4. В качестве дополнительного инструмента для наблюдения за процессами радиационного дефектообразования предложена </a:t>
            </a:r>
            <a:r>
              <a:rPr lang="ru-RU" dirty="0" err="1" smtClean="0">
                <a:ea typeface="Calibri" pitchFamily="34" charset="0"/>
              </a:rPr>
              <a:t>мессбауэроровская</a:t>
            </a:r>
            <a:r>
              <a:rPr lang="ru-RU" dirty="0" smtClean="0">
                <a:ea typeface="Calibri" pitchFamily="34" charset="0"/>
              </a:rPr>
              <a:t> спектроскопия – использование резонансных атомов (в данной работе – атомов </a:t>
            </a:r>
            <a:r>
              <a:rPr lang="ru-RU" baseline="30000" dirty="0" smtClean="0">
                <a:ea typeface="Calibri" pitchFamily="34" charset="0"/>
              </a:rPr>
              <a:t>57</a:t>
            </a:r>
            <a:r>
              <a:rPr lang="en-US" dirty="0" smtClean="0">
                <a:ea typeface="Calibri" pitchFamily="34" charset="0"/>
              </a:rPr>
              <a:t>Co</a:t>
            </a:r>
            <a:r>
              <a:rPr lang="ru-RU" dirty="0" smtClean="0">
                <a:ea typeface="Calibri" pitchFamily="34" charset="0"/>
              </a:rPr>
              <a:t>)  в качестве структурно-чувствительных физико-химических зондов  для  изучены </a:t>
            </a:r>
            <a:r>
              <a:rPr lang="ru-RU" dirty="0" err="1" smtClean="0">
                <a:ea typeface="Calibri" pitchFamily="34" charset="0"/>
              </a:rPr>
              <a:t>пост-эффектов</a:t>
            </a:r>
            <a:r>
              <a:rPr lang="ru-RU" dirty="0" smtClean="0">
                <a:ea typeface="Calibri" pitchFamily="34" charset="0"/>
              </a:rPr>
              <a:t> облучения.</a:t>
            </a:r>
          </a:p>
          <a:p>
            <a:pPr algn="just"/>
            <a:endParaRPr lang="ru-RU" dirty="0" smtClean="0">
              <a:ea typeface="Calibri" pitchFamily="34" charset="0"/>
            </a:endParaRPr>
          </a:p>
          <a:p>
            <a:pPr algn="just"/>
            <a:r>
              <a:rPr lang="ru-RU" dirty="0" smtClean="0">
                <a:ea typeface="Calibri" pitchFamily="34" charset="0"/>
              </a:rPr>
              <a:t>5. Предложенный методический подход может оказаться полезным для исследования радиационных эффектов, возникающих в поверхностных слоях конструкционных материалов при облучении продуктами деления, ядрами отдачи, тяжелыми заряженными частицами.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60599" y="214982"/>
            <a:ext cx="55773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Цели работы: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– исследование </a:t>
            </a:r>
            <a:r>
              <a:rPr lang="ru-RU" dirty="0" err="1" smtClean="0"/>
              <a:t>пост-эффектов</a:t>
            </a:r>
            <a:r>
              <a:rPr lang="ru-RU" dirty="0" smtClean="0"/>
              <a:t> </a:t>
            </a:r>
            <a:r>
              <a:rPr lang="ru-RU" dirty="0" smtClean="0"/>
              <a:t>облучения металлического тантала пучками протонов с начальной энергией 7 МэВ, продуктами ядерных реакций, «собственными» атомами </a:t>
            </a:r>
            <a:r>
              <a:rPr lang="en-US" dirty="0" smtClean="0"/>
              <a:t>Ta</a:t>
            </a:r>
            <a:r>
              <a:rPr lang="ru-RU" dirty="0" smtClean="0"/>
              <a:t>, выбитыми из узлов решетки во время  бомбардировки мишеней;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демонстрация возможностей эмиссионной </a:t>
            </a:r>
            <a:r>
              <a:rPr lang="ru-RU" dirty="0" err="1" smtClean="0"/>
              <a:t>мессбауэровской</a:t>
            </a:r>
            <a:r>
              <a:rPr lang="ru-RU" dirty="0" smtClean="0"/>
              <a:t> спектроскопии (ЭМС) при исследовании </a:t>
            </a:r>
            <a:r>
              <a:rPr lang="ru-RU" dirty="0" err="1" smtClean="0"/>
              <a:t>пост-эффектов</a:t>
            </a:r>
            <a:r>
              <a:rPr lang="ru-RU" dirty="0" smtClean="0"/>
              <a:t> критических радиационных воздействий.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757" y="4773267"/>
            <a:ext cx="11295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Применение ЭМС для исследования металлических матриц позволяет получить неискаженную информацию о структурных состояниях атомов, так как </a:t>
            </a:r>
            <a:r>
              <a:rPr lang="ru-RU" dirty="0" err="1" smtClean="0"/>
              <a:t>пост-эффекты</a:t>
            </a:r>
            <a:r>
              <a:rPr lang="ru-RU" dirty="0" smtClean="0"/>
              <a:t> для радионуклидов, претерпевающих электронный захват (</a:t>
            </a:r>
            <a:r>
              <a:rPr lang="ru-RU" baseline="30000" dirty="0" smtClean="0"/>
              <a:t>57</a:t>
            </a:r>
            <a:r>
              <a:rPr lang="en-US" dirty="0" smtClean="0"/>
              <a:t>Co</a:t>
            </a:r>
            <a:r>
              <a:rPr lang="ru-RU" dirty="0" smtClean="0"/>
              <a:t>) или конвертированный изомерный переход (</a:t>
            </a:r>
            <a:r>
              <a:rPr lang="ru-RU" baseline="30000" dirty="0" smtClean="0"/>
              <a:t>119</a:t>
            </a:r>
            <a:r>
              <a:rPr lang="en-US" baseline="30000" dirty="0" err="1" smtClean="0"/>
              <a:t>m</a:t>
            </a:r>
            <a:r>
              <a:rPr lang="en-US" dirty="0" err="1" smtClean="0"/>
              <a:t>Sn</a:t>
            </a:r>
            <a:r>
              <a:rPr lang="ru-RU" dirty="0" smtClean="0"/>
              <a:t>), в металлах отсутствуют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(</a:t>
            </a:r>
            <a:r>
              <a:rPr lang="en-US" dirty="0" smtClean="0"/>
              <a:t>Alekseev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r>
              <a:rPr lang="en-US" dirty="0" smtClean="0"/>
              <a:t>Impurity hot atoms in irradiated metals with different nuclear history</a:t>
            </a:r>
            <a:r>
              <a:rPr lang="ru-RU" dirty="0" smtClean="0"/>
              <a:t> // </a:t>
            </a:r>
            <a:r>
              <a:rPr lang="en-US" dirty="0" smtClean="0"/>
              <a:t>Radiochemistry</a:t>
            </a:r>
            <a:r>
              <a:rPr lang="ru-RU" dirty="0" smtClean="0"/>
              <a:t> 50 (2008) 553-593).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694" y="264164"/>
            <a:ext cx="470725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50935" y="3304308"/>
          <a:ext cx="6010275" cy="1371600"/>
        </p:xfrm>
        <a:graphic>
          <a:graphicData uri="http://schemas.openxmlformats.org/drawingml/2006/table">
            <a:tbl>
              <a:tblPr/>
              <a:tblGrid>
                <a:gridCol w="754141"/>
                <a:gridCol w="685583"/>
                <a:gridCol w="799846"/>
                <a:gridCol w="914110"/>
                <a:gridCol w="1142638"/>
                <a:gridCol w="1142638"/>
                <a:gridCol w="5713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Мате-ринский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изотоп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1/2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дн.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Энергия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гамма-перехода,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кэВ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Выход излучения,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жизни уровня,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Естественная ширина линии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(2Г),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мм/с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КВК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271.74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14.4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9.16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98.3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0.194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8.18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7515225" y="6291263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</a:rPr>
              <a:t> </a:t>
            </a:r>
            <a:endParaRPr lang="ru-RU" altLang="ru-RU" sz="24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52510" y="445903"/>
          <a:ext cx="9580317" cy="248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1102" y="2920308"/>
            <a:ext cx="3672000" cy="28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2"/>
          <p:cNvSpPr>
            <a:spLocks noGrp="1"/>
          </p:cNvSpPr>
          <p:nvPr>
            <p:ph type="body" idx="2"/>
          </p:nvPr>
        </p:nvSpPr>
        <p:spPr>
          <a:xfrm>
            <a:off x="576926" y="3255335"/>
            <a:ext cx="6812702" cy="1667540"/>
          </a:xfrm>
        </p:spPr>
        <p:txBody>
          <a:bodyPr/>
          <a:lstStyle/>
          <a:p>
            <a:pPr marL="17463">
              <a:spcBef>
                <a:spcPct val="0"/>
              </a:spcBef>
              <a:buNone/>
            </a:pPr>
            <a:r>
              <a:rPr lang="ru-RU" altLang="ru-RU" sz="1600" u="sng" dirty="0" smtClean="0">
                <a:latin typeface="Times New Roman" pitchFamily="18" charset="0"/>
                <a:cs typeface="Times New Roman" pitchFamily="18" charset="0"/>
              </a:rPr>
              <a:t>Вторичные радиационные дефекты</a:t>
            </a:r>
          </a:p>
          <a:p>
            <a:pPr marL="17463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sz="16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&gt;&gt; Е</a:t>
            </a:r>
            <a:r>
              <a:rPr lang="en-US" altLang="ru-RU" sz="1600" baseline="-250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–многие атомы в области протекания каскадного процесса смещаются из своих узлов решетки с образованием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френкелевских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пар.</a:t>
            </a:r>
          </a:p>
          <a:p>
            <a:pPr marL="17463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Вдоль пути первично выбитого атома возникают вторичные смещения вдоль пути первично выбитого атома образуются скопления вакансий, окруженных выбитыми атомами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(клинья смещения по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Бринкману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463" algn="r" rtl="1"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463"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4586" y="5774441"/>
            <a:ext cx="109430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dirty="0"/>
              <a:t>В результате развития каскадных процессов в веществе будут наблюдаться макроскопические </a:t>
            </a:r>
            <a:r>
              <a:rPr lang="ru-RU" altLang="ru-RU" dirty="0" err="1"/>
              <a:t>разупорядоченные</a:t>
            </a:r>
            <a:r>
              <a:rPr lang="ru-RU" altLang="ru-RU" dirty="0"/>
              <a:t> области.</a:t>
            </a:r>
          </a:p>
          <a:p>
            <a:pPr algn="just"/>
            <a:r>
              <a:rPr lang="ru-RU" altLang="ru-RU" dirty="0"/>
              <a:t>Размеры </a:t>
            </a:r>
            <a:r>
              <a:rPr lang="ru-RU" altLang="ru-RU" dirty="0" err="1"/>
              <a:t>разупорядоченных</a:t>
            </a:r>
            <a:r>
              <a:rPr lang="ru-RU" altLang="ru-RU" dirty="0"/>
              <a:t> зон и их концентрация определяются энергией бомбардирующих частиц и атомным номером материала облучаемой мишени.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469900" y="338138"/>
            <a:ext cx="7096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>
                <a:solidFill>
                  <a:srgbClr val="FFC000"/>
                </a:solidFill>
                <a:ea typeface="Calibri" pitchFamily="34" charset="0"/>
              </a:rPr>
              <a:t>Использованный научный </a:t>
            </a:r>
            <a:r>
              <a:rPr lang="ru-RU" sz="1800" b="1" dirty="0" smtClean="0">
                <a:solidFill>
                  <a:srgbClr val="FFC000"/>
                </a:solidFill>
                <a:ea typeface="Calibri" pitchFamily="34" charset="0"/>
              </a:rPr>
              <a:t>инструментарий</a:t>
            </a:r>
          </a:p>
          <a:p>
            <a:pPr algn="just"/>
            <a:endParaRPr lang="ru-RU" sz="1800" b="1" dirty="0" smtClean="0">
              <a:solidFill>
                <a:srgbClr val="FFC000"/>
              </a:solidFill>
              <a:ea typeface="Calibri" pitchFamily="34" charset="0"/>
            </a:endParaRPr>
          </a:p>
          <a:p>
            <a:pPr algn="just"/>
            <a:endParaRPr lang="ru-RU" sz="1800" b="1" dirty="0" smtClean="0">
              <a:solidFill>
                <a:srgbClr val="FFC000"/>
              </a:solidFill>
              <a:ea typeface="Calibri" pitchFamily="34" charset="0"/>
            </a:endParaRPr>
          </a:p>
          <a:p>
            <a:pPr algn="just"/>
            <a:endParaRPr lang="ru-RU" sz="1800" b="1" dirty="0">
              <a:solidFill>
                <a:srgbClr val="FFC000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82599" y="755518"/>
            <a:ext cx="11309598" cy="5016758"/>
          </a:xfrm>
        </p:spPr>
        <p:txBody>
          <a:bodyPr wrap="square" anchor="ctr">
            <a:spAutoFit/>
          </a:bodyPr>
          <a:lstStyle/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600" b="1" u="sng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Прецизионная полупроводниковая гамма-спектрометрия</a:t>
            </a:r>
            <a:endParaRPr lang="ru-RU" altLang="ru-RU" sz="1600" b="1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детекторы: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GX1018 - энергетическое разрешение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фотопику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88 кэВ – не хуже 620 эВ,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фотопику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1332 кэВ – не хуже 1600 эВ;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0035 - энергетическое разрешение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фотопику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5.9 кэВ – не хуже 130 эВ;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Цифровой анализатор LYNX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Canberra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Industries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U.S.A.).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Калибровка с использованием источников, активность которых была определена абсолютными методами: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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-счета: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227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(в условиях радиоактивного равновесия материнского и дочерних продуктов);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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-счета: аттестованные в ранге вторичных эталонов РФ точечные источники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133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152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совпадений рентгеновского, бета- и гамма-излучений в схемах распадов радионуклидов..</a:t>
            </a: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endParaRPr lang="ru-RU" altLang="ru-RU" sz="1600" b="1" u="sng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600" b="1" u="sng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Рентгенофазовый анализ и определение эффективного размера кристаллитов</a:t>
            </a:r>
            <a:endParaRPr lang="ru-RU" altLang="ru-RU" sz="1600" b="1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дифрактометр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D2 PHASER (BRUKER)</a:t>
            </a: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CuКα-излучения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- 8,05 кэВ</a:t>
            </a: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диапазон углов: от 39-103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2θ в режиме сканирования с шагом 0.02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скоростью 0.5 градуса в минуту.</a:t>
            </a: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обработка результатов - с использованием программы DIFFRAC.EVA.V5.0 и картотеки PDF-2 </a:t>
            </a:r>
            <a:r>
              <a:rPr lang="en-US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ICDD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600" b="1" u="sng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altLang="ru-RU" sz="1600" b="1" u="sng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Мессбауэровская</a:t>
            </a:r>
            <a:r>
              <a:rPr lang="ru-RU" altLang="ru-RU" sz="1600" b="1" u="sng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спектроскопия </a:t>
            </a:r>
            <a:endParaRPr lang="ru-RU" altLang="ru-RU" sz="1600" b="1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Спектрометр МС-1104ЕМ (НИИ физики ЮФУ).</a:t>
            </a: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Детектирование: а) </a:t>
            </a:r>
            <a:r>
              <a:rPr lang="en-US" alt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NaI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alt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0.12 мм; б) сцинтилляционный резонансный детектор на основе K</a:t>
            </a:r>
            <a:r>
              <a:rPr lang="ru-RU" altLang="ru-RU" sz="16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alt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Fe(CN)</a:t>
            </a:r>
            <a:r>
              <a:rPr lang="ru-RU" altLang="ru-RU" sz="16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</a:t>
            </a:r>
          </a:p>
          <a:p>
            <a:pPr marL="0" indent="0" defTabSz="914400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 - программы </a:t>
            </a:r>
            <a:r>
              <a:rPr lang="en-US" alt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MossFit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3.2 и </a:t>
            </a:r>
            <a:r>
              <a:rPr lang="en-US" alt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MossFit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3.6 (СПбГУ)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0" name="Group 34"/>
          <p:cNvGraphicFramePr>
            <a:graphicFrameLocks noGrp="1"/>
          </p:cNvGraphicFramePr>
          <p:nvPr/>
        </p:nvGraphicFramePr>
        <p:xfrm>
          <a:off x="723900" y="1349375"/>
          <a:ext cx="6210300" cy="4389120"/>
        </p:xfrm>
        <a:graphic>
          <a:graphicData uri="http://schemas.openxmlformats.org/drawingml/2006/table">
            <a:tbl>
              <a:tblPr/>
              <a:tblGrid>
                <a:gridCol w="3073400"/>
                <a:gridCol w="1625600"/>
                <a:gridCol w="15113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облучения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Фольга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Фольга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Флюенс, частиц/м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Интегральный ток пучка, мкА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 энергии протонов, МэВ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6.95/5.24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5.08/2.86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Выделение тепла, Вт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мишеней, 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8" name="Rectangle 2"/>
          <p:cNvSpPr>
            <a:spLocks noChangeArrowheads="1"/>
          </p:cNvSpPr>
          <p:nvPr/>
        </p:nvSpPr>
        <p:spPr bwMode="auto">
          <a:xfrm>
            <a:off x="7302500" y="988250"/>
            <a:ext cx="4381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dirty="0"/>
              <a:t>Ta</a:t>
            </a:r>
            <a:r>
              <a:rPr lang="ru-RU" dirty="0"/>
              <a:t>: (40</a:t>
            </a:r>
            <a:r>
              <a:rPr lang="ru-RU" dirty="0">
                <a:sym typeface="Symbol" pitchFamily="18" charset="2"/>
              </a:rPr>
              <a:t></a:t>
            </a:r>
            <a:r>
              <a:rPr lang="ru-RU" dirty="0"/>
              <a:t>4) мкм, </a:t>
            </a:r>
          </a:p>
          <a:p>
            <a:pPr defTabSz="914400">
              <a:lnSpc>
                <a:spcPct val="150000"/>
              </a:lnSpc>
            </a:pPr>
            <a:r>
              <a:rPr lang="ru-RU" dirty="0" smtClean="0"/>
              <a:t>Отжиг деформационных напряжений: </a:t>
            </a:r>
          </a:p>
          <a:p>
            <a:pPr defTabSz="914400">
              <a:lnSpc>
                <a:spcPct val="150000"/>
              </a:lnSpc>
            </a:pPr>
            <a:r>
              <a:rPr lang="ru-RU" dirty="0" smtClean="0"/>
              <a:t>60 </a:t>
            </a:r>
            <a:r>
              <a:rPr lang="ru-RU" dirty="0"/>
              <a:t>минут при (1123</a:t>
            </a:r>
            <a:r>
              <a:rPr lang="ru-RU" dirty="0">
                <a:sym typeface="Symbol" pitchFamily="18" charset="2"/>
              </a:rPr>
              <a:t></a:t>
            </a:r>
            <a:r>
              <a:rPr lang="ru-RU" dirty="0"/>
              <a:t>5) К, 10</a:t>
            </a:r>
            <a:r>
              <a:rPr lang="ru-RU" baseline="30000" dirty="0"/>
              <a:t>-7</a:t>
            </a:r>
            <a:r>
              <a:rPr lang="ru-RU" dirty="0"/>
              <a:t> </a:t>
            </a:r>
            <a:r>
              <a:rPr lang="ru-RU" dirty="0" err="1"/>
              <a:t>Торр</a:t>
            </a:r>
            <a:r>
              <a:rPr lang="ru-RU" dirty="0"/>
              <a:t>,</a:t>
            </a:r>
          </a:p>
          <a:p>
            <a:pPr defTabSz="914400">
              <a:lnSpc>
                <a:spcPct val="150000"/>
              </a:lnSpc>
            </a:pPr>
            <a:r>
              <a:rPr lang="ru-RU" dirty="0"/>
              <a:t>Скорость охлаждения - 5 градусов в минуту.</a:t>
            </a:r>
          </a:p>
          <a:p>
            <a:pPr defTabSz="914400">
              <a:lnSpc>
                <a:spcPct val="150000"/>
              </a:lnSpc>
            </a:pPr>
            <a:endParaRPr lang="ru-RU" dirty="0"/>
          </a:p>
          <a:p>
            <a:pPr defTabSz="914400">
              <a:lnSpc>
                <a:spcPct val="150000"/>
              </a:lnSpc>
            </a:pPr>
            <a:r>
              <a:rPr lang="ru-RU" dirty="0"/>
              <a:t>Диффузионное внедрение </a:t>
            </a:r>
            <a:r>
              <a:rPr lang="ru-RU" baseline="30000" dirty="0"/>
              <a:t>57</a:t>
            </a:r>
            <a:r>
              <a:rPr lang="en-US" dirty="0"/>
              <a:t>Co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/>
              <a:t>1350-1370 К, </a:t>
            </a:r>
            <a:r>
              <a:rPr lang="ru-RU" dirty="0" smtClean="0"/>
              <a:t> </a:t>
            </a:r>
            <a:r>
              <a:rPr lang="ru-RU" dirty="0"/>
              <a:t>10</a:t>
            </a:r>
            <a:r>
              <a:rPr lang="ru-RU" baseline="30000" dirty="0"/>
              <a:t>-7</a:t>
            </a:r>
            <a:r>
              <a:rPr lang="ru-RU" dirty="0"/>
              <a:t> </a:t>
            </a:r>
            <a:r>
              <a:rPr lang="ru-RU" dirty="0" err="1"/>
              <a:t>Торр</a:t>
            </a:r>
            <a:r>
              <a:rPr lang="ru-RU" dirty="0"/>
              <a:t>. </a:t>
            </a:r>
          </a:p>
          <a:p>
            <a:pPr defTabSz="914400">
              <a:lnSpc>
                <a:spcPct val="150000"/>
              </a:lnSpc>
            </a:pPr>
            <a:r>
              <a:rPr lang="ru-RU" dirty="0"/>
              <a:t>Пробег в тантале – </a:t>
            </a:r>
            <a:r>
              <a:rPr lang="ru-RU" dirty="0" smtClean="0"/>
              <a:t>менее 0.5 </a:t>
            </a:r>
            <a:r>
              <a:rPr lang="ru-RU" dirty="0"/>
              <a:t>мкм  (</a:t>
            </a:r>
            <a:r>
              <a:rPr lang="ru-RU" dirty="0" smtClean="0"/>
              <a:t>4-5</a:t>
            </a:r>
            <a:r>
              <a:rPr lang="ru-RU" dirty="0" smtClean="0">
                <a:sym typeface="Symbol" pitchFamily="18" charset="2"/>
              </a:rPr>
              <a:t></a:t>
            </a:r>
            <a:r>
              <a:rPr lang="ru-RU" dirty="0" smtClean="0"/>
              <a:t>10</a:t>
            </a:r>
            <a:r>
              <a:rPr lang="ru-RU" baseline="30000" dirty="0" smtClean="0"/>
              <a:t>-14</a:t>
            </a:r>
            <a:r>
              <a:rPr lang="ru-RU" dirty="0" smtClean="0"/>
              <a:t> см</a:t>
            </a:r>
            <a:r>
              <a:rPr lang="ru-RU" baseline="30000" dirty="0" smtClean="0"/>
              <a:t>2</a:t>
            </a:r>
            <a:r>
              <a:rPr lang="ru-RU" dirty="0" smtClean="0"/>
              <a:t>/с).</a:t>
            </a:r>
          </a:p>
          <a:p>
            <a:pPr defTabSz="914400">
              <a:lnSpc>
                <a:spcPct val="150000"/>
              </a:lnSpc>
            </a:pPr>
            <a:endParaRPr lang="ru-RU" dirty="0" smtClean="0"/>
          </a:p>
          <a:p>
            <a:pPr defTabSz="914400">
              <a:lnSpc>
                <a:spcPct val="150000"/>
              </a:lnSpc>
            </a:pPr>
            <a:r>
              <a:rPr lang="ru-RU" dirty="0" smtClean="0">
                <a:ea typeface="Calibri" pitchFamily="34" charset="0"/>
              </a:rPr>
              <a:t>Слой полного поглощения </a:t>
            </a:r>
            <a:r>
              <a:rPr lang="ru-RU" dirty="0" err="1" smtClean="0">
                <a:ea typeface="Calibri" pitchFamily="34" charset="0"/>
              </a:rPr>
              <a:t>CuКα-излучения </a:t>
            </a:r>
            <a:r>
              <a:rPr lang="ru-RU" dirty="0" smtClean="0">
                <a:ea typeface="Calibri" pitchFamily="34" charset="0"/>
              </a:rPr>
              <a:t>(8,05 кэВ) в металлическом тантале - 8 мкм.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1" name="Group 19"/>
          <p:cNvGraphicFramePr>
            <a:graphicFrameLocks noGrp="1"/>
          </p:cNvGraphicFramePr>
          <p:nvPr>
            <p:ph sz="half" idx="2"/>
          </p:nvPr>
        </p:nvGraphicFramePr>
        <p:xfrm>
          <a:off x="5396503" y="5333374"/>
          <a:ext cx="6542087" cy="1187768"/>
        </p:xfrm>
        <a:graphic>
          <a:graphicData uri="http://schemas.openxmlformats.org/drawingml/2006/table">
            <a:tbl>
              <a:tblPr/>
              <a:tblGrid>
                <a:gridCol w="2820987"/>
                <a:gridCol w="1828800"/>
                <a:gridCol w="189230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Начальная энергия протонов, МэВ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92" marR="42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3C2FF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6.95</a:t>
                      </a:r>
                    </a:p>
                  </a:txBody>
                  <a:tcPr marL="42992" marR="42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3C2FF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5.08</a:t>
                      </a:r>
                    </a:p>
                  </a:txBody>
                  <a:tcPr marL="42992" marR="42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3C2FF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Е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кэВ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92" marR="42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3C2FF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92" marR="42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3C2FF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92" marR="42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3C2FF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9585" y="4565650"/>
            <a:ext cx="4579937" cy="2292350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indent="449263" algn="just"/>
            <a:endParaRPr lang="en-US" dirty="0">
              <a:solidFill>
                <a:schemeClr val="bg1"/>
              </a:solidFill>
            </a:endParaRPr>
          </a:p>
          <a:p>
            <a:pPr indent="449263" algn="just"/>
            <a:r>
              <a:rPr lang="ru-RU" dirty="0">
                <a:solidFill>
                  <a:schemeClr val="bg1"/>
                </a:solidFill>
              </a:rPr>
              <a:t>Энергия отдачи при протекании ядерных реакций:</a:t>
            </a:r>
          </a:p>
          <a:p>
            <a:pPr indent="449263" algn="just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baseline="-30000" dirty="0">
                <a:solidFill>
                  <a:schemeClr val="bg1"/>
                </a:solidFill>
              </a:rPr>
              <a:t>R</a:t>
            </a:r>
            <a:r>
              <a:rPr lang="ru-RU" dirty="0">
                <a:solidFill>
                  <a:schemeClr val="bg1"/>
                </a:solidFill>
              </a:rPr>
              <a:t> = (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M+m</a:t>
            </a:r>
            <a:r>
              <a:rPr lang="ru-RU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30000" dirty="0" err="1">
                <a:solidFill>
                  <a:schemeClr val="bg1"/>
                </a:solidFill>
              </a:rPr>
              <a:t>m</a:t>
            </a:r>
            <a:endParaRPr lang="ru-RU" dirty="0">
              <a:solidFill>
                <a:schemeClr val="bg1"/>
              </a:solidFill>
            </a:endParaRPr>
          </a:p>
          <a:p>
            <a:pPr indent="449263" algn="just"/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 – массы налетающей частицы и продукта ядерной реакции,</a:t>
            </a:r>
          </a:p>
          <a:p>
            <a:pPr indent="449263" algn="just"/>
            <a:r>
              <a:rPr lang="ru-RU" dirty="0">
                <a:solidFill>
                  <a:schemeClr val="bg1"/>
                </a:solidFill>
              </a:rPr>
              <a:t>Е</a:t>
            </a:r>
            <a:r>
              <a:rPr lang="en-US" baseline="-30000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 – энергия налетающей частицы</a:t>
            </a:r>
            <a:endParaRPr lang="en-US" dirty="0">
              <a:solidFill>
                <a:schemeClr val="bg1"/>
              </a:solidFill>
            </a:endParaRPr>
          </a:p>
          <a:p>
            <a:pPr indent="449263" algn="just"/>
            <a:endParaRPr lang="en-US" dirty="0">
              <a:solidFill>
                <a:schemeClr val="bg1"/>
              </a:solidFill>
            </a:endParaRPr>
          </a:p>
          <a:p>
            <a:pPr indent="449263"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636" y="833474"/>
            <a:ext cx="5438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834" y="245504"/>
          <a:ext cx="5326912" cy="4023360"/>
        </p:xfrm>
        <a:graphic>
          <a:graphicData uri="http://schemas.openxmlformats.org/drawingml/2006/table">
            <a:tbl>
              <a:tblPr/>
              <a:tblGrid>
                <a:gridCol w="1693522"/>
                <a:gridCol w="1462588"/>
                <a:gridCol w="217080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Ядерная реакция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 – 99.99%)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Порог реакции,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МэВ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 реакции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(период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полураспада,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энергия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гамма-кванта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Ta(p,n)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0.993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(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121.2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136.3 кэВ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Ta(p,2n)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7.699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стаб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Ta(p,d)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5.382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 (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8.154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час.,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93.3 кэВ)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Ta(p,</a:t>
                      </a: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Hf  (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стаб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Ta(p,</a:t>
                      </a:r>
                      <a:r>
                        <a:rPr lang="en-US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He+n)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Hf (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стаб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25330" y="852149"/>
            <a:ext cx="8064897" cy="2554545"/>
          </a:xfrm>
          <a:prstGeom prst="rect">
            <a:avLst/>
          </a:prstGeom>
          <a:gradFill flip="none" rotWithShape="1">
            <a:gsLst>
              <a:gs pos="0">
                <a:srgbClr val="FF7C80"/>
              </a:gs>
              <a:gs pos="19000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ea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Первичные радиационные дефекты - Е</a:t>
            </a:r>
            <a:r>
              <a:rPr lang="en-US" baseline="-25000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&gt; Е</a:t>
            </a:r>
            <a:r>
              <a:rPr lang="ru-RU" baseline="-25000" dirty="0">
                <a:solidFill>
                  <a:schemeClr val="bg1"/>
                </a:solidFill>
              </a:rPr>
              <a:t>р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Столкновения быстрых частиц с атомами вещества можно описать при помощи законов классической механики: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Е</a:t>
            </a:r>
            <a:r>
              <a:rPr lang="es-ES" baseline="-25000" dirty="0">
                <a:solidFill>
                  <a:schemeClr val="bg1"/>
                </a:solidFill>
              </a:rPr>
              <a:t>R(max)</a:t>
            </a:r>
            <a:r>
              <a:rPr lang="es-ES" dirty="0">
                <a:solidFill>
                  <a:schemeClr val="bg1"/>
                </a:solidFill>
              </a:rPr>
              <a:t> = 4M</a:t>
            </a:r>
            <a:r>
              <a:rPr lang="es-ES" baseline="-25000" dirty="0">
                <a:solidFill>
                  <a:schemeClr val="bg1"/>
                </a:solidFill>
              </a:rPr>
              <a:t>1</a:t>
            </a:r>
            <a:r>
              <a:rPr lang="es-ES" dirty="0">
                <a:solidFill>
                  <a:schemeClr val="bg1"/>
                </a:solidFill>
              </a:rPr>
              <a:t>M</a:t>
            </a:r>
            <a:r>
              <a:rPr lang="es-ES" baseline="-25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E/(M</a:t>
            </a:r>
            <a:r>
              <a:rPr lang="es-ES" baseline="-25000" dirty="0">
                <a:solidFill>
                  <a:schemeClr val="bg1"/>
                </a:solidFill>
              </a:rPr>
              <a:t>1</a:t>
            </a:r>
            <a:r>
              <a:rPr lang="es-ES" dirty="0">
                <a:solidFill>
                  <a:schemeClr val="bg1"/>
                </a:solidFill>
              </a:rPr>
              <a:t>+M</a:t>
            </a:r>
            <a:r>
              <a:rPr lang="es-ES" baseline="-25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)</a:t>
            </a:r>
            <a:r>
              <a:rPr lang="es-ES" baseline="30000" dirty="0">
                <a:solidFill>
                  <a:schemeClr val="bg1"/>
                </a:solidFill>
              </a:rPr>
              <a:t>2                                                         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Е</a:t>
            </a:r>
            <a:r>
              <a:rPr lang="en-US" baseline="-25000" dirty="0">
                <a:solidFill>
                  <a:schemeClr val="bg1"/>
                </a:solidFill>
              </a:rPr>
              <a:t>R</a:t>
            </a:r>
            <a:r>
              <a:rPr lang="ru-RU" baseline="-25000" dirty="0">
                <a:solidFill>
                  <a:schemeClr val="bg1"/>
                </a:solidFill>
              </a:rPr>
              <a:t>(</a:t>
            </a:r>
            <a:r>
              <a:rPr lang="en-US" baseline="-25000" dirty="0">
                <a:solidFill>
                  <a:schemeClr val="bg1"/>
                </a:solidFill>
              </a:rPr>
              <a:t>max</a:t>
            </a:r>
            <a:r>
              <a:rPr lang="ru-RU" baseline="-25000" dirty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 – максимальная энергия, которую получает атом мишени при лобовом ударе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baseline="-25000" dirty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и Е – масса и энергия налетающей частицей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baseline="-250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- масса неподвижного атома мишени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Обучение </a:t>
            </a:r>
            <a:r>
              <a:rPr lang="ru-RU" baseline="30000" dirty="0">
                <a:solidFill>
                  <a:schemeClr val="bg1"/>
                </a:solidFill>
              </a:rPr>
              <a:t>181</a:t>
            </a:r>
            <a:r>
              <a:rPr lang="en-US" dirty="0">
                <a:solidFill>
                  <a:schemeClr val="bg1"/>
                </a:solidFill>
              </a:rPr>
              <a:t>Ta</a:t>
            </a:r>
            <a:r>
              <a:rPr lang="ru-RU" dirty="0">
                <a:solidFill>
                  <a:schemeClr val="bg1"/>
                </a:solidFill>
              </a:rPr>
              <a:t> протонами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4307" y="4289108"/>
          <a:ext cx="7962190" cy="1828800"/>
        </p:xfrm>
        <a:graphic>
          <a:graphicData uri="http://schemas.openxmlformats.org/drawingml/2006/table">
            <a:tbl>
              <a:tblPr/>
              <a:tblGrid>
                <a:gridCol w="3549846">
                  <a:extLst>
                    <a:ext uri="{9D8B030D-6E8A-4147-A177-3AD203B41FA5}"/>
                  </a:extLst>
                </a:gridCol>
                <a:gridCol w="2171700">
                  <a:extLst>
                    <a:ext uri="{9D8B030D-6E8A-4147-A177-3AD203B41FA5}"/>
                  </a:extLst>
                </a:gridCol>
                <a:gridCol w="2240644">
                  <a:extLst>
                    <a:ext uri="{9D8B030D-6E8A-4147-A177-3AD203B41FA5}"/>
                  </a:extLst>
                </a:gridCol>
              </a:tblGrid>
              <a:tr h="6402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Начальная энергия протонов, МэВ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C80"/>
                        </a:gs>
                        <a:gs pos="19000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C80"/>
                        </a:gs>
                        <a:gs pos="19000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C80"/>
                        </a:gs>
                        <a:gs pos="19000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/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Е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кэВ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C80"/>
                        </a:gs>
                        <a:gs pos="19000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151.9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C80"/>
                        </a:gs>
                        <a:gs pos="19000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C80"/>
                        </a:gs>
                        <a:gs pos="19000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Ta_p_rec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98" y="415636"/>
            <a:ext cx="4603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Ta_recoil_300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222" y="333333"/>
            <a:ext cx="4603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6"/>
          <p:cNvSpPr>
            <a:spLocks noChangeArrowheads="1"/>
          </p:cNvSpPr>
          <p:nvPr/>
        </p:nvSpPr>
        <p:spPr bwMode="auto">
          <a:xfrm>
            <a:off x="6200899" y="4444959"/>
            <a:ext cx="576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Зона радиационных повреждений, образовавшаяся при бомбардировке мишени атомами тантала (с энергией 150 кэВ), выбитыми протонами из узлов кристаллической решетки: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3900 вакансий на </a:t>
            </a:r>
            <a:r>
              <a:rPr lang="ru-RU" dirty="0" smtClean="0"/>
              <a:t>ион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(</a:t>
            </a:r>
            <a:r>
              <a:rPr lang="en-US" dirty="0" smtClean="0"/>
              <a:t>Particle Interactions with Matter. Home Page, </a:t>
            </a:r>
            <a:r>
              <a:rPr lang="en-US" u="sng" dirty="0" smtClean="0">
                <a:hlinkClick r:id="rId4"/>
              </a:rPr>
              <a:t>http://www.srim.org</a:t>
            </a:r>
            <a:r>
              <a:rPr lang="ru-RU" u="sng" dirty="0" smtClean="0"/>
              <a:t>)</a:t>
            </a:r>
            <a:endParaRPr lang="ru-RU" dirty="0"/>
          </a:p>
        </p:txBody>
      </p:sp>
      <p:sp>
        <p:nvSpPr>
          <p:cNvPr id="39940" name="Прямоугольник 7"/>
          <p:cNvSpPr>
            <a:spLocks noChangeArrowheads="1"/>
          </p:cNvSpPr>
          <p:nvPr/>
        </p:nvSpPr>
        <p:spPr bwMode="auto">
          <a:xfrm>
            <a:off x="142998" y="4504335"/>
            <a:ext cx="594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Зона радиационных повреждений </a:t>
            </a:r>
            <a:r>
              <a:rPr lang="ru-RU" dirty="0" err="1"/>
              <a:t>допированного</a:t>
            </a:r>
            <a:r>
              <a:rPr lang="ru-RU" dirty="0"/>
              <a:t> атомами </a:t>
            </a:r>
            <a:r>
              <a:rPr lang="ru-RU" baseline="30000" dirty="0"/>
              <a:t>57</a:t>
            </a:r>
            <a:r>
              <a:rPr lang="ru-RU" dirty="0"/>
              <a:t>Со поверхностного слоя металла, образовавшаяся при бомбардировке мишени протонами с энергией 6.95 МэВ: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0.1 вакансий на </a:t>
            </a:r>
            <a:r>
              <a:rPr lang="ru-RU" dirty="0" smtClean="0"/>
              <a:t>ион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(</a:t>
            </a:r>
            <a:r>
              <a:rPr lang="en-US" dirty="0" smtClean="0"/>
              <a:t>Particle Interactions with Matter. Home Page, </a:t>
            </a:r>
            <a:r>
              <a:rPr lang="en-US" u="sng" dirty="0" smtClean="0">
                <a:hlinkClick r:id="rId4"/>
              </a:rPr>
              <a:t>http://www.srim.org</a:t>
            </a:r>
            <a:r>
              <a:rPr lang="ru-RU" u="sng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825516"/>
            <a:ext cx="6408000" cy="240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4288203"/>
            <a:ext cx="6408000" cy="238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01881" y="270514"/>
            <a:ext cx="8470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/>
              <a:t>Рентгенограммы меченных </a:t>
            </a:r>
            <a:r>
              <a:rPr lang="ru-RU" baseline="30000"/>
              <a:t>57</a:t>
            </a:r>
            <a:r>
              <a:rPr lang="en-US"/>
              <a:t>Co</a:t>
            </a:r>
            <a:r>
              <a:rPr lang="ru-RU"/>
              <a:t> танталовых фольг  до и после облучения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792850" y="919263"/>
            <a:ext cx="5232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ru-RU" dirty="0"/>
              <a:t>На </a:t>
            </a:r>
            <a:r>
              <a:rPr lang="ru-RU" dirty="0" err="1"/>
              <a:t>дифрактораммах</a:t>
            </a:r>
            <a:r>
              <a:rPr lang="ru-RU" dirty="0"/>
              <a:t> образцов после облучения отчетливо видны расщепления основных дифракционных линий рентгеновского спектра, которое можно объяснить только наличием межфазных </a:t>
            </a:r>
            <a:r>
              <a:rPr lang="ru-RU" dirty="0" smtClean="0"/>
              <a:t>напряжений*, </a:t>
            </a:r>
            <a:r>
              <a:rPr lang="ru-RU" dirty="0"/>
              <a:t>возникающих в результате </a:t>
            </a:r>
            <a:r>
              <a:rPr lang="ru-RU" dirty="0" smtClean="0"/>
              <a:t>«остывания» клиньев </a:t>
            </a:r>
            <a:r>
              <a:rPr lang="ru-RU" dirty="0"/>
              <a:t>смещения (</a:t>
            </a:r>
            <a:r>
              <a:rPr lang="en-US" dirty="0"/>
              <a:t>displacement spike</a:t>
            </a:r>
            <a:r>
              <a:rPr lang="ru-RU" dirty="0"/>
              <a:t>) внутри </a:t>
            </a:r>
            <a:r>
              <a:rPr lang="ru-RU" dirty="0" err="1"/>
              <a:t>разупорядоченных</a:t>
            </a:r>
            <a:r>
              <a:rPr lang="ru-RU" dirty="0"/>
              <a:t> (в результате облучения выбитыми из узлов решетки атомами тантала) зон.</a:t>
            </a:r>
          </a:p>
          <a:p>
            <a:pPr algn="just" defTabSz="914400">
              <a:lnSpc>
                <a:spcPct val="150000"/>
              </a:lnSpc>
            </a:pPr>
            <a:r>
              <a:rPr lang="ru-RU" dirty="0"/>
              <a:t>С увеличением угла сканирования увеличивается вклад поврежденной области в полную дифракционную картину, что сопровождается изменением интенсивностей линий рентгеновского спектра и «усилением» тонкой спектральной структуры</a:t>
            </a:r>
            <a:r>
              <a:rPr lang="ru-RU" dirty="0" smtClean="0"/>
              <a:t>.</a:t>
            </a:r>
          </a:p>
          <a:p>
            <a:pPr algn="just" defTabSz="914400">
              <a:lnSpc>
                <a:spcPct val="150000"/>
              </a:lnSpc>
            </a:pPr>
            <a:endParaRPr lang="ru-RU" dirty="0" smtClean="0"/>
          </a:p>
          <a:p>
            <a:pPr algn="just" defTabSz="914400"/>
            <a:r>
              <a:rPr lang="ru-RU" sz="1200" dirty="0" smtClean="0"/>
              <a:t>* А.И</a:t>
            </a:r>
            <a:r>
              <a:rPr lang="ru-RU" sz="1200" dirty="0" smtClean="0"/>
              <a:t>. Самойлов, Е.Н. </a:t>
            </a:r>
            <a:r>
              <a:rPr lang="ru-RU" sz="1200" dirty="0" err="1" smtClean="0"/>
              <a:t>Каблов</a:t>
            </a:r>
            <a:r>
              <a:rPr lang="ru-RU" sz="1200" dirty="0" smtClean="0"/>
              <a:t>, Н.В. Петрушин и др. О природе расщепления </a:t>
            </a:r>
            <a:r>
              <a:rPr lang="ru-RU" sz="1200" dirty="0" err="1" smtClean="0"/>
              <a:t>гамма-сателлитов</a:t>
            </a:r>
            <a:r>
              <a:rPr lang="ru-RU" sz="1200" dirty="0" smtClean="0"/>
              <a:t> рентгеновских дифракционных рефлексов жаропрочных монокристальных никелевых сплавов // Заводская лаборатория. Диагностика материалов, 2010, т. 76, № 12, с. 26-29</a:t>
            </a:r>
            <a:r>
              <a:rPr lang="ru-RU" sz="12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7707</TotalTime>
  <Words>1594</Words>
  <Application>Microsoft Office PowerPoint</Application>
  <PresentationFormat>Произвольный</PresentationFormat>
  <Paragraphs>224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Пост-эффекты облучения тантала заряженными частицами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Пост-эффекты радиоактивного распада в DOTA и наночастицах магнетита, меченных эмиттерами электронов Оже и внутренней конверсии, альфа- и бета-излучателями</dc:title>
  <dc:creator>user</dc:creator>
  <cp:lastModifiedBy>IEA</cp:lastModifiedBy>
  <cp:revision>327</cp:revision>
  <dcterms:created xsi:type="dcterms:W3CDTF">2020-10-11T14:27:01Z</dcterms:created>
  <dcterms:modified xsi:type="dcterms:W3CDTF">2025-07-03T20:10:19Z</dcterms:modified>
</cp:coreProperties>
</file>