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81" r:id="rId4"/>
    <p:sldId id="264" r:id="rId5"/>
    <p:sldId id="304" r:id="rId6"/>
    <p:sldId id="283" r:id="rId7"/>
    <p:sldId id="287" r:id="rId8"/>
    <p:sldId id="288" r:id="rId9"/>
    <p:sldId id="289" r:id="rId10"/>
    <p:sldId id="290" r:id="rId11"/>
    <p:sldId id="259" r:id="rId12"/>
    <p:sldId id="291" r:id="rId13"/>
    <p:sldId id="296" r:id="rId14"/>
    <p:sldId id="292" r:id="rId15"/>
    <p:sldId id="294" r:id="rId16"/>
    <p:sldId id="260" r:id="rId17"/>
    <p:sldId id="301" r:id="rId18"/>
    <p:sldId id="300" r:id="rId19"/>
    <p:sldId id="269" r:id="rId20"/>
    <p:sldId id="261" r:id="rId21"/>
    <p:sldId id="302" r:id="rId22"/>
    <p:sldId id="267" r:id="rId23"/>
    <p:sldId id="272" r:id="rId24"/>
    <p:sldId id="273" r:id="rId25"/>
    <p:sldId id="276" r:id="rId26"/>
    <p:sldId id="274" r:id="rId27"/>
    <p:sldId id="275" r:id="rId28"/>
    <p:sldId id="270" r:id="rId29"/>
    <p:sldId id="27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55" autoAdjust="0"/>
    <p:restoredTop sz="87516" autoAdjust="0"/>
  </p:normalViewPr>
  <p:slideViewPr>
    <p:cSldViewPr snapToGrid="0">
      <p:cViewPr varScale="1">
        <p:scale>
          <a:sx n="72" d="100"/>
          <a:sy n="72" d="100"/>
        </p:scale>
        <p:origin x="36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309D8-3678-41AA-9655-71237A00D15F}" type="datetimeFigureOut">
              <a:rPr lang="en-US" smtClean="0"/>
              <a:t>7/5/2025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1A3F0-E8F2-4F76-BDF6-E9C6083BE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82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Good morning, everyone. My name is [Cao Van Hai]. I come from </a:t>
            </a:r>
            <a:r>
              <a:rPr lang="en-US" b="1" dirty="0"/>
              <a:t>Laboratory of Nuclear Physics</a:t>
            </a:r>
          </a:p>
          <a:p>
            <a:pPr algn="ctr">
              <a:buNone/>
            </a:pPr>
            <a:r>
              <a:rPr lang="en-US" dirty="0"/>
              <a:t>  Today, I will present </a:t>
            </a:r>
            <a:r>
              <a:rPr lang="en-US" sz="1200" b="1" dirty="0">
                <a:solidFill>
                  <a:srgbClr val="FF0000"/>
                </a:solidFill>
              </a:rPr>
              <a:t>Small Size Alternative Fast Neutron Detector </a:t>
            </a:r>
          </a:p>
          <a:p>
            <a:pPr algn="ctr">
              <a:buNone/>
            </a:pPr>
            <a:r>
              <a:rPr lang="en-US" sz="1200" b="1" dirty="0">
                <a:solidFill>
                  <a:srgbClr val="FF0000"/>
                </a:solidFill>
              </a:rPr>
              <a:t>based on Helium-4 gas Using PHITS Monte Carlo Simulation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1A3F0-E8F2-4F76-BDF6-E9C6083BE4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57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3BEB9-D00C-5815-BA2F-305A43C56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30B8CC-F039-8534-3E72-5D99603A6A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4C65B9-9E3C-F210-747F-3648E290E5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F1417-BC16-1677-5CE5-A12A864316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1A3F0-E8F2-4F76-BDF6-E9C6083BE4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32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results show that the higher the tube pressure, the greater the interaction efficiency of neutrons with the detector, proportional to the density of helium-4.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1A3F0-E8F2-4F76-BDF6-E9C6083BE4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08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A739A-E904-ED8B-8B62-048E24BB4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C14689-E7A1-39EA-9587-349F607E47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0831FB-B1EC-4EB7-AE33-28C6DF8E5D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results show that the higher the tube pressure, the greater the interaction efficiency of neutrons with the detector, proportional to the density of helium-4.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17380B-ACB0-F13B-ECC3-38595CE0AE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1A3F0-E8F2-4F76-BDF6-E9C6083BE4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54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1DB67-F37C-0DE4-2737-258B614B7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6F51D9-EE77-17FA-406A-0B479D725E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1F7664-00AF-FBEA-049E-75BFE86838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results show that the higher the tube pressure, the greater the interaction efficiency of neutrons with the detector, proportional to the density of helium-4.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19D656-67B5-5DA7-82B8-AEA0750EF2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1A3F0-E8F2-4F76-BDF6-E9C6083BE4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09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today's meeting I would like to talk about a part of the project I am working on, in this talk I will focus on building concepts, models, creating simulation configurations to prepare for a first prototype in the upcoming stage.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1A3F0-E8F2-4F76-BDF6-E9C6083BE4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87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47780-750C-A320-7526-7142263A0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A58ECA-8278-B6CD-27EA-404FBBEEAF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42F6D5-556E-7138-9A0A-33A3A151BA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proposed material is helium4, </a:t>
            </a:r>
          </a:p>
          <a:p>
            <a:r>
              <a:rPr lang="en-US" dirty="0"/>
              <a:t>Low cost: Many applications, especially in developing countries or laboratories with limited budgets, require low-cost measurement equipment. Traditional detectors such as He-3 are expensive and scarce.</a:t>
            </a:r>
          </a:p>
          <a:p>
            <a:r>
              <a:rPr lang="en-US" dirty="0"/>
              <a:t>Easy to manufacture: The complex manufacturing process of existing neutron detectors often requires high technology and special materials. Our goal is to find a solution that simplifies the manufacturing process, using common techniques.</a:t>
            </a:r>
          </a:p>
          <a:p>
            <a:endParaRPr lang="en-US" dirty="0"/>
          </a:p>
          <a:p>
            <a:r>
              <a:rPr lang="en-US" dirty="0"/>
              <a:t>Popular material: The main problem is the “no source of high-enriched raw materials”. This means that we cannot rely on rare isotopes or high-purity materials, which are difficult and expensive to find. Helium-4 is an abundant, non-radioactive isotope that is commercially available at a reasonable price.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BDBAE-892F-05D2-2BBC-52F259981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1A3F0-E8F2-4F76-BDF6-E9C6083BE4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89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Fast neutrons interact with He-4 nuclei via elastic scattering (n+4He→n′+4He∗).The recoil nucleus ionizes and excites surrounding gas atoms, producing scintillation light in the VUV region, 80 nm ~ 16 eV - around 15 000 photons per Mev.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1A3F0-E8F2-4F76-BDF6-E9C6083BE4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62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Fast neutrons interact with He-4 nuclei via elastic scattering (n+4He→n′+4He∗).The recoil nucleus ionizes and excites surrounding gas atoms, producing scintillation light in the VUV region, 80 nm ~ 16 eV - around 15 000 photons per Mev.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1A3F0-E8F2-4F76-BDF6-E9C6083BE4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62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BA9C5-39FF-37F0-2639-890E40D27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6EC8F1-F12F-ABD3-F7AC-582CAE46B7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550657-53E9-25DC-A577-872899043A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Fast neutrons interact with He-4 nuclei via elastic scattering (n+4He→n′+4He∗).The recoil nucleus ionizes and excites surrounding gas atoms, producing scintillation light in the VUV region, 80 nm ~ 16 eV - around 15 000 photons per Mev.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969AF-4899-01E2-019A-48252A2482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1A3F0-E8F2-4F76-BDF6-E9C6083BE4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4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C22F3-17B3-9614-9D21-943B7F39C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7DD8CE-C416-FE88-4EB1-E1CA78E8FA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C1C5E1-CD1E-4D50-288E-5B86618516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Fast neutrons interact with He-4 nuclei via elastic scattering (n+4He→n′+4He∗).The recoil nucleus ionizes and excites surrounding gas atoms, producing scintillation light in the VUV region, 80 nm ~ 16 eV - around 15 000 photons per Mev.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BD571-B513-2302-F6A6-AA527680AF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1A3F0-E8F2-4F76-BDF6-E9C6083BE4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0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35747-F06A-16D0-EC21-FF5FBAB5E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ABA7AC-0DD7-CC6E-20F2-10C91C315D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E974CB-F7EB-E06D-D1F4-16643A04E9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Fast neutrons interact with He-4 nuclei via elastic scattering (n+4He→n′+4He∗).The recoil nucleus ionizes and excites surrounding gas atoms, producing scintillation light in the VUV region, 80 nm ~ 16 eV - around 15 000 photons per Mev.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CB59A2-1AD7-FA2B-110D-F1E26E7F81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1A3F0-E8F2-4F76-BDF6-E9C6083BE4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55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7B26B-D302-BA01-1015-082551077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8574BF-D819-FE17-BB36-E0E4C66481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77DFAF-2CE9-20E2-5B61-659F55C2BE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Fast neutrons interact with He-4 nuclei via elastic scattering (n+4He→n′+4He∗).The recoil nucleus ionizes and excites surrounding gas atoms, producing scintillation light in the VUV region, 80 nm ~ 16 eV - around 15 000 photons per Mev.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5CEF5E-7856-2AED-A1BF-B794078D37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1A3F0-E8F2-4F76-BDF6-E9C6083BE4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22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46369-52B6-0EB4-DD15-6DB565C07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2C4D23-02D9-7744-DE8E-FAD93D7F1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FA2BF-870F-F3E0-49A9-6C32EBB7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A059-BECF-4D6B-8670-08817B4A6E29}" type="datetime2">
              <a:rPr lang="en-US" smtClean="0"/>
              <a:t>Saturday, July 5,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872F9-A338-C02C-1A3C-2B7C13E41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E-mail: Cao@jinr.ru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C1D15-5ADC-A923-5A04-A66CF5AA9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DD73-F2C6-479B-9612-4F35DFBB1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7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63889-4F3E-0028-CD99-5A5D7F029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27862-5977-8B8E-F83E-D7A62AAA4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18CDD-0D27-1F63-F398-9DD15991F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2804-BD48-4C71-8864-71A37912D74E}" type="datetime2">
              <a:rPr lang="en-US" smtClean="0"/>
              <a:t>Saturday, July 5,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01138-6996-9C2B-7683-0DC9157FF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E-mail: Cao@jinr.ru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C9CB4-68A5-0944-E57D-9C5CC0C81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DD73-F2C6-479B-9612-4F35DFBB1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45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4A7620-AA90-D55D-F26D-B6CA9CFE09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813157-2B0E-9D18-D380-6787ACB534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28C34-C0F4-871A-AF6A-46C61419D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4236-9F77-4B04-B282-18E668EC518A}" type="datetime2">
              <a:rPr lang="en-US" smtClean="0"/>
              <a:t>Saturday, July 5,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98DB9-9C3B-46D8-55B8-CCC281CE1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E-mail: Cao@jinr.ru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260C5-53D3-E9AE-9DF9-C85A5EC2E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DD73-F2C6-479B-9612-4F35DFBB1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20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D3332-0FE9-85FC-BA9D-FD512286B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ECCC2-EBA2-CADE-5854-81C375416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A08FA-EC6A-B4FF-3EF1-23E3E3E1F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DB77-6E2A-4EA2-8963-B9594384A4C1}" type="datetime2">
              <a:rPr lang="en-US" smtClean="0"/>
              <a:t>Saturday, July 5,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F48D6-4AF0-AA23-DE1C-2953C8532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E-mail: Cao@jinr.ru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5F8E8-93AB-1C09-D498-BC7E06DEF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DD73-F2C6-479B-9612-4F35DFBB1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07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E0681-98A1-58FD-4834-554B47C41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C77BA-A7DC-766A-576B-94FE000BE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4F363-14AB-BE04-DEE1-D344F0264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32379-046A-484F-82FB-58A082A07810}" type="datetime2">
              <a:rPr lang="en-US" smtClean="0"/>
              <a:t>Saturday, July 5,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3F293-5E10-B967-52DA-6275F7E34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E-mail: Cao@jinr.ru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CF36C-0661-9F0F-5983-282DB41D1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DD73-F2C6-479B-9612-4F35DFBB1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25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78759-8AFE-7CD9-30B8-A74A3D2D2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0CAE5-B48B-7768-D6F9-62BFF250D7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66295-33C6-DE19-2F27-15BA259FA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4DAF9-89F0-99E6-5EF5-493505AF3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7DD6-0C46-4A47-9FF9-3C3CEBB13DC5}" type="datetime2">
              <a:rPr lang="en-US" smtClean="0"/>
              <a:t>Saturday, July 5,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70F122-3AC6-6E50-EA72-D19ED71E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E-mail: Cao@jinr.ru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B3F54C-DDDF-C03E-2DDD-C1169EC13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DD73-F2C6-479B-9612-4F35DFBB1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04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0AA4A-AF25-7C82-84D1-ED03BD2D3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8B1B12-52FF-1EFB-49B2-69B8D7C09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1A6D0-3E45-45F4-1FB5-F0AAFC7E3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227871-2D9F-5548-A5F2-0B4761608C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B60EE1-F1A0-09F1-0FDB-A4C103DDF6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084FFE-EBFE-4F47-C820-A758B444D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B8405-7029-4AC9-8096-C651F4799E7A}" type="datetime2">
              <a:rPr lang="en-US" smtClean="0"/>
              <a:t>Saturday, July 5,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D3C0C6-5437-7E97-7AC0-6CFB1C3B4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E-mail: Cao@jinr.ru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3CDC9C-C1DD-9D76-9677-693CFC0E7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DD73-F2C6-479B-9612-4F35DFBB1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6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9A16E-6499-054E-D7B6-E27D86B80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FC4420-2781-324A-F01A-205038DDD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AA41-BD83-498D-BD8C-25BFA1D634E7}" type="datetime2">
              <a:rPr lang="en-US" smtClean="0"/>
              <a:t>Saturday, July 5,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AFB7B1-07EC-41B3-031D-1E2D159AF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E-mail: Cao@jinr.ru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B5F43-1B3F-7E9C-B2CD-F1B787CE2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DD73-F2C6-479B-9612-4F35DFBB1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88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BC15AD-4129-5861-43B5-F697F21E5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303E-B52D-4DB3-B167-E27EABD94A8E}" type="datetime2">
              <a:rPr lang="en-US" smtClean="0"/>
              <a:t>Saturday, July 5,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1C2294-3EBA-9327-8EE9-7FFCB561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E-mail: Cao@jinr.ru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26894-1F1B-8474-BCD0-562E58746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DD73-F2C6-479B-9612-4F35DFBB1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1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925B1-E234-113D-D1C0-E00562712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B68E1-0947-83B0-6B64-0DF74C48C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17E745-3D87-9DCB-2C9E-53093CEC95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3C0FB6-1E4A-17B0-D7C6-4649AEF54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2000-C632-4986-BD45-0E67509B6B50}" type="datetime2">
              <a:rPr lang="en-US" smtClean="0"/>
              <a:t>Saturday, July 5,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641B60-346A-0725-3330-7FAC8A9EC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E-mail: Cao@jinr.ru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535AFC-1720-96F7-190D-F8533F0A9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DD73-F2C6-479B-9612-4F35DFBB1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12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63A1C-FBF3-6508-CB4B-CF425A820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AE67B0-0796-EC7C-4BF9-DB49FEB26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1F232-B8C2-3E48-2E2F-71BE12BB2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3159E5-C2D8-91C0-269D-972CD0237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779F-C834-472A-A448-E4025EA360E4}" type="datetime2">
              <a:rPr lang="en-US" smtClean="0"/>
              <a:t>Saturday, July 5,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BA608C-EB39-C391-64FD-32D1C48E2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E-mail: Cao@jinr.ru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7693D-1F7F-2EED-E37F-5642A1AED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DD73-F2C6-479B-9612-4F35DFBB1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88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257DF0-55B8-47AA-EB35-03831F77C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89B5A-BA5B-03B5-40D3-BC492581C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02105-2D7D-C778-D78E-B3AD0D7883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F5665-A33E-4525-A2EA-6670CA3F2604}" type="datetime2">
              <a:rPr lang="en-US" smtClean="0"/>
              <a:t>Saturday, July 5,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11F76-0147-D6C8-AEE3-6E58B3D78A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E-mail: Cao@jinr.ru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0E12C-FE65-F665-AE1B-E956D04F1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2DD73-F2C6-479B-9612-4F35DFBB1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7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961626-8B6A-7693-3F47-EB97D14A6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1" y="0"/>
            <a:ext cx="2476343" cy="12469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E2F021-0863-36C7-0870-D1564C0DE6EC}"/>
              </a:ext>
            </a:extLst>
          </p:cNvPr>
          <p:cNvSpPr txBox="1"/>
          <p:nvPr/>
        </p:nvSpPr>
        <p:spPr>
          <a:xfrm>
            <a:off x="3020654" y="524212"/>
            <a:ext cx="615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LXXV International Conference «NUCLEUS – 2025. Nuclear physics, elementary particle physics and nuclear technologies»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968A8B-08AC-8D34-8EA4-48585C822593}"/>
              </a:ext>
            </a:extLst>
          </p:cNvPr>
          <p:cNvSpPr/>
          <p:nvPr/>
        </p:nvSpPr>
        <p:spPr>
          <a:xfrm>
            <a:off x="1622323" y="1275068"/>
            <a:ext cx="8947354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D81255-9E51-B371-6F9D-981999361A65}"/>
              </a:ext>
            </a:extLst>
          </p:cNvPr>
          <p:cNvSpPr txBox="1"/>
          <p:nvPr/>
        </p:nvSpPr>
        <p:spPr>
          <a:xfrm>
            <a:off x="279400" y="1797850"/>
            <a:ext cx="11633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b="1" dirty="0">
                <a:solidFill>
                  <a:srgbClr val="FF0000"/>
                </a:solidFill>
              </a:rPr>
              <a:t>Model Natural Helium Alternative Fast Neutron Detector Using PHITS Monte Carlo Simulations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14A84FDE-AF8E-2BE4-80D4-6A711809E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B18A-4D8D-427F-9471-170F32696F79}" type="datetime2">
              <a:rPr lang="en-US" smtClean="0"/>
              <a:t>Saturday, July 5, 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063473B1-DAB4-F6DB-40CA-7425F4315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E-mail: Cao@jinr.ru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5968F429-D0A1-9F11-382D-77F0C6DA7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DD73-F2C6-479B-9612-4F35DFBB113A}" type="slidenum">
              <a:rPr lang="en-US" smtClean="0"/>
              <a:t>1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9E18B0-E791-2E79-8F11-C07295D2B47B}"/>
              </a:ext>
            </a:extLst>
          </p:cNvPr>
          <p:cNvSpPr txBox="1"/>
          <p:nvPr/>
        </p:nvSpPr>
        <p:spPr>
          <a:xfrm>
            <a:off x="1178560" y="4547162"/>
            <a:ext cx="5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Speaker: </a:t>
            </a:r>
            <a:r>
              <a:rPr lang="en-US" b="1" dirty="0"/>
              <a:t>Cao Van Hai</a:t>
            </a:r>
          </a:p>
          <a:p>
            <a:r>
              <a:rPr lang="en-US" dirty="0"/>
              <a:t>Position: </a:t>
            </a:r>
            <a:r>
              <a:rPr lang="en-US" b="1" dirty="0"/>
              <a:t>Engineer</a:t>
            </a:r>
          </a:p>
          <a:p>
            <a:r>
              <a:rPr lang="en-US" dirty="0"/>
              <a:t>Laboratory: </a:t>
            </a:r>
            <a:r>
              <a:rPr lang="en-US" b="1" dirty="0"/>
              <a:t>Frank Laboratory of Nuclear Physics</a:t>
            </a:r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BEC909-1B2B-F860-0477-95ACABF4B306}"/>
              </a:ext>
            </a:extLst>
          </p:cNvPr>
          <p:cNvSpPr txBox="1"/>
          <p:nvPr/>
        </p:nvSpPr>
        <p:spPr>
          <a:xfrm>
            <a:off x="4409440" y="6048375"/>
            <a:ext cx="345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Saint Petersburg - July, 05</a:t>
            </a:r>
            <a:r>
              <a:rPr lang="en-US" b="1" baseline="30000" dirty="0">
                <a:solidFill>
                  <a:schemeClr val="accent1"/>
                </a:solidFill>
              </a:rPr>
              <a:t>th</a:t>
            </a:r>
            <a:r>
              <a:rPr lang="en-US" b="1" dirty="0">
                <a:solidFill>
                  <a:schemeClr val="accent1"/>
                </a:solidFill>
              </a:rPr>
              <a:t> 2025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617C5F-BD02-D634-ED0B-76B3592AE116}"/>
              </a:ext>
            </a:extLst>
          </p:cNvPr>
          <p:cNvSpPr txBox="1"/>
          <p:nvPr/>
        </p:nvSpPr>
        <p:spPr>
          <a:xfrm>
            <a:off x="3235960" y="3106603"/>
            <a:ext cx="5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Hai C. V. </a:t>
            </a:r>
            <a:r>
              <a:rPr lang="en-US" baseline="30000" dirty="0"/>
              <a:t>1, 2</a:t>
            </a:r>
            <a:r>
              <a:rPr lang="en-US" dirty="0"/>
              <a:t> , Nga C. T. B. 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77CA71-21E2-1F33-A629-B9C8EEE91D28}"/>
              </a:ext>
            </a:extLst>
          </p:cNvPr>
          <p:cNvSpPr txBox="1"/>
          <p:nvPr/>
        </p:nvSpPr>
        <p:spPr>
          <a:xfrm>
            <a:off x="2553175" y="3489411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baseline="30000" dirty="0"/>
              <a:t>1</a:t>
            </a:r>
            <a:r>
              <a:rPr lang="en-US" i="1" dirty="0"/>
              <a:t> Joint Institute for Nuclear Research, Russia</a:t>
            </a:r>
          </a:p>
          <a:p>
            <a:r>
              <a:rPr lang="en-US" b="1" i="1" baseline="30000" dirty="0"/>
              <a:t>2</a:t>
            </a:r>
            <a:r>
              <a:rPr lang="en-US" i="1" dirty="0"/>
              <a:t> Faculty of Nuclear Engineering, Da Lat University, Vietnam</a:t>
            </a:r>
          </a:p>
        </p:txBody>
      </p:sp>
      <p:grpSp>
        <p:nvGrpSpPr>
          <p:cNvPr id="21" name="Google Shape;599;p26">
            <a:extLst>
              <a:ext uri="{FF2B5EF4-FFF2-40B4-BE49-F238E27FC236}">
                <a16:creationId xmlns:a16="http://schemas.microsoft.com/office/drawing/2014/main" id="{89223F7E-F68D-FE12-AD72-A4CBFE1FE79F}"/>
              </a:ext>
            </a:extLst>
          </p:cNvPr>
          <p:cNvGrpSpPr/>
          <p:nvPr/>
        </p:nvGrpSpPr>
        <p:grpSpPr>
          <a:xfrm rot="19537729">
            <a:off x="9136212" y="4261389"/>
            <a:ext cx="2481798" cy="1927836"/>
            <a:chOff x="3397775" y="459925"/>
            <a:chExt cx="785650" cy="590650"/>
          </a:xfrm>
        </p:grpSpPr>
        <p:sp>
          <p:nvSpPr>
            <p:cNvPr id="22" name="Google Shape;600;p26">
              <a:extLst>
                <a:ext uri="{FF2B5EF4-FFF2-40B4-BE49-F238E27FC236}">
                  <a16:creationId xmlns:a16="http://schemas.microsoft.com/office/drawing/2014/main" id="{1C1D44EA-9821-C3BD-6DEC-C8FD21DFC163}"/>
                </a:ext>
              </a:extLst>
            </p:cNvPr>
            <p:cNvSpPr/>
            <p:nvPr/>
          </p:nvSpPr>
          <p:spPr>
            <a:xfrm>
              <a:off x="3397775" y="715025"/>
              <a:ext cx="69325" cy="69350"/>
            </a:xfrm>
            <a:custGeom>
              <a:avLst/>
              <a:gdLst/>
              <a:ahLst/>
              <a:cxnLst/>
              <a:rect l="l" t="t" r="r" b="b"/>
              <a:pathLst>
                <a:path w="2773" h="2774" extrusionOk="0">
                  <a:moveTo>
                    <a:pt x="1368" y="1"/>
                  </a:moveTo>
                  <a:cubicBezTo>
                    <a:pt x="592" y="1"/>
                    <a:pt x="0" y="592"/>
                    <a:pt x="0" y="1406"/>
                  </a:cubicBezTo>
                  <a:cubicBezTo>
                    <a:pt x="0" y="2182"/>
                    <a:pt x="592" y="2774"/>
                    <a:pt x="1368" y="2774"/>
                  </a:cubicBezTo>
                  <a:cubicBezTo>
                    <a:pt x="2144" y="2774"/>
                    <a:pt x="2773" y="2182"/>
                    <a:pt x="2773" y="1406"/>
                  </a:cubicBezTo>
                  <a:cubicBezTo>
                    <a:pt x="2773" y="629"/>
                    <a:pt x="2107" y="1"/>
                    <a:pt x="1368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01;p26">
              <a:extLst>
                <a:ext uri="{FF2B5EF4-FFF2-40B4-BE49-F238E27FC236}">
                  <a16:creationId xmlns:a16="http://schemas.microsoft.com/office/drawing/2014/main" id="{417FA746-CB64-53DA-ED3E-ECCAE52F0D09}"/>
                </a:ext>
              </a:extLst>
            </p:cNvPr>
            <p:cNvSpPr/>
            <p:nvPr/>
          </p:nvSpPr>
          <p:spPr>
            <a:xfrm>
              <a:off x="4110375" y="653100"/>
              <a:ext cx="69350" cy="69350"/>
            </a:xfrm>
            <a:custGeom>
              <a:avLst/>
              <a:gdLst/>
              <a:ahLst/>
              <a:cxnLst/>
              <a:rect l="l" t="t" r="r" b="b"/>
              <a:pathLst>
                <a:path w="2774" h="2774" extrusionOk="0">
                  <a:moveTo>
                    <a:pt x="1368" y="1"/>
                  </a:moveTo>
                  <a:cubicBezTo>
                    <a:pt x="592" y="1"/>
                    <a:pt x="0" y="592"/>
                    <a:pt x="0" y="1369"/>
                  </a:cubicBezTo>
                  <a:cubicBezTo>
                    <a:pt x="0" y="2182"/>
                    <a:pt x="592" y="2774"/>
                    <a:pt x="1368" y="2774"/>
                  </a:cubicBezTo>
                  <a:cubicBezTo>
                    <a:pt x="2145" y="2774"/>
                    <a:pt x="2773" y="2182"/>
                    <a:pt x="2773" y="1369"/>
                  </a:cubicBezTo>
                  <a:cubicBezTo>
                    <a:pt x="2773" y="629"/>
                    <a:pt x="2145" y="1"/>
                    <a:pt x="1368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02;p26">
              <a:extLst>
                <a:ext uri="{FF2B5EF4-FFF2-40B4-BE49-F238E27FC236}">
                  <a16:creationId xmlns:a16="http://schemas.microsoft.com/office/drawing/2014/main" id="{39E7E263-9484-0F89-7FA2-D64080E89280}"/>
                </a:ext>
              </a:extLst>
            </p:cNvPr>
            <p:cNvSpPr/>
            <p:nvPr/>
          </p:nvSpPr>
          <p:spPr>
            <a:xfrm>
              <a:off x="4114075" y="769575"/>
              <a:ext cx="69350" cy="69325"/>
            </a:xfrm>
            <a:custGeom>
              <a:avLst/>
              <a:gdLst/>
              <a:ahLst/>
              <a:cxnLst/>
              <a:rect l="l" t="t" r="r" b="b"/>
              <a:pathLst>
                <a:path w="2774" h="2773" extrusionOk="0">
                  <a:moveTo>
                    <a:pt x="1368" y="0"/>
                  </a:moveTo>
                  <a:cubicBezTo>
                    <a:pt x="592" y="0"/>
                    <a:pt x="0" y="592"/>
                    <a:pt x="0" y="1405"/>
                  </a:cubicBezTo>
                  <a:cubicBezTo>
                    <a:pt x="0" y="2181"/>
                    <a:pt x="592" y="2773"/>
                    <a:pt x="1368" y="2773"/>
                  </a:cubicBezTo>
                  <a:cubicBezTo>
                    <a:pt x="2145" y="2773"/>
                    <a:pt x="2773" y="2181"/>
                    <a:pt x="2773" y="1405"/>
                  </a:cubicBezTo>
                  <a:cubicBezTo>
                    <a:pt x="2773" y="592"/>
                    <a:pt x="2145" y="0"/>
                    <a:pt x="1368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03;p26">
              <a:extLst>
                <a:ext uri="{FF2B5EF4-FFF2-40B4-BE49-F238E27FC236}">
                  <a16:creationId xmlns:a16="http://schemas.microsoft.com/office/drawing/2014/main" id="{8B62CAFA-27CE-C1B1-0B9F-6942CE490B1C}"/>
                </a:ext>
              </a:extLst>
            </p:cNvPr>
            <p:cNvSpPr/>
            <p:nvPr/>
          </p:nvSpPr>
          <p:spPr>
            <a:xfrm>
              <a:off x="3634375" y="700250"/>
              <a:ext cx="54550" cy="58250"/>
            </a:xfrm>
            <a:custGeom>
              <a:avLst/>
              <a:gdLst/>
              <a:ahLst/>
              <a:cxnLst/>
              <a:rect l="l" t="t" r="r" b="b"/>
              <a:pathLst>
                <a:path w="2182" h="2330" extrusionOk="0">
                  <a:moveTo>
                    <a:pt x="1147" y="0"/>
                  </a:moveTo>
                  <a:cubicBezTo>
                    <a:pt x="518" y="0"/>
                    <a:pt x="1" y="518"/>
                    <a:pt x="1" y="1146"/>
                  </a:cubicBezTo>
                  <a:cubicBezTo>
                    <a:pt x="1" y="1812"/>
                    <a:pt x="518" y="2330"/>
                    <a:pt x="1147" y="2330"/>
                  </a:cubicBezTo>
                  <a:cubicBezTo>
                    <a:pt x="1479" y="2330"/>
                    <a:pt x="1738" y="2182"/>
                    <a:pt x="1923" y="1997"/>
                  </a:cubicBezTo>
                  <a:cubicBezTo>
                    <a:pt x="1886" y="1849"/>
                    <a:pt x="1849" y="1664"/>
                    <a:pt x="1849" y="1479"/>
                  </a:cubicBezTo>
                  <a:cubicBezTo>
                    <a:pt x="1849" y="1109"/>
                    <a:pt x="1923" y="851"/>
                    <a:pt x="2182" y="592"/>
                  </a:cubicBezTo>
                  <a:cubicBezTo>
                    <a:pt x="1997" y="222"/>
                    <a:pt x="1553" y="0"/>
                    <a:pt x="114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04;p26">
              <a:extLst>
                <a:ext uri="{FF2B5EF4-FFF2-40B4-BE49-F238E27FC236}">
                  <a16:creationId xmlns:a16="http://schemas.microsoft.com/office/drawing/2014/main" id="{A24065B7-586F-0C82-5F13-9A7363E81BD0}"/>
                </a:ext>
              </a:extLst>
            </p:cNvPr>
            <p:cNvSpPr/>
            <p:nvPr/>
          </p:nvSpPr>
          <p:spPr>
            <a:xfrm>
              <a:off x="3633450" y="645725"/>
              <a:ext cx="57325" cy="53625"/>
            </a:xfrm>
            <a:custGeom>
              <a:avLst/>
              <a:gdLst/>
              <a:ahLst/>
              <a:cxnLst/>
              <a:rect l="l" t="t" r="r" b="b"/>
              <a:pathLst>
                <a:path w="2293" h="2145" extrusionOk="0">
                  <a:moveTo>
                    <a:pt x="1147" y="0"/>
                  </a:moveTo>
                  <a:cubicBezTo>
                    <a:pt x="481" y="0"/>
                    <a:pt x="1" y="518"/>
                    <a:pt x="1" y="1146"/>
                  </a:cubicBezTo>
                  <a:cubicBezTo>
                    <a:pt x="1" y="1590"/>
                    <a:pt x="185" y="1923"/>
                    <a:pt x="481" y="2144"/>
                  </a:cubicBezTo>
                  <a:cubicBezTo>
                    <a:pt x="666" y="2033"/>
                    <a:pt x="925" y="1960"/>
                    <a:pt x="1184" y="1960"/>
                  </a:cubicBezTo>
                  <a:cubicBezTo>
                    <a:pt x="1405" y="1960"/>
                    <a:pt x="1664" y="1997"/>
                    <a:pt x="1886" y="2144"/>
                  </a:cubicBezTo>
                  <a:cubicBezTo>
                    <a:pt x="1923" y="2070"/>
                    <a:pt x="1960" y="2033"/>
                    <a:pt x="2071" y="1997"/>
                  </a:cubicBezTo>
                  <a:lnTo>
                    <a:pt x="2071" y="1812"/>
                  </a:lnTo>
                  <a:cubicBezTo>
                    <a:pt x="2034" y="1442"/>
                    <a:pt x="2108" y="1146"/>
                    <a:pt x="2293" y="924"/>
                  </a:cubicBezTo>
                  <a:cubicBezTo>
                    <a:pt x="2219" y="407"/>
                    <a:pt x="1701" y="0"/>
                    <a:pt x="11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05;p26">
              <a:extLst>
                <a:ext uri="{FF2B5EF4-FFF2-40B4-BE49-F238E27FC236}">
                  <a16:creationId xmlns:a16="http://schemas.microsoft.com/office/drawing/2014/main" id="{42E0B7C3-EFBB-6565-C9D2-1AC474041C7D}"/>
                </a:ext>
              </a:extLst>
            </p:cNvPr>
            <p:cNvSpPr/>
            <p:nvPr/>
          </p:nvSpPr>
          <p:spPr>
            <a:xfrm>
              <a:off x="3672275" y="606900"/>
              <a:ext cx="59175" cy="57325"/>
            </a:xfrm>
            <a:custGeom>
              <a:avLst/>
              <a:gdLst/>
              <a:ahLst/>
              <a:cxnLst/>
              <a:rect l="l" t="t" r="r" b="b"/>
              <a:pathLst>
                <a:path w="2367" h="2293" extrusionOk="0">
                  <a:moveTo>
                    <a:pt x="1146" y="0"/>
                  </a:moveTo>
                  <a:cubicBezTo>
                    <a:pt x="518" y="0"/>
                    <a:pt x="0" y="518"/>
                    <a:pt x="0" y="1146"/>
                  </a:cubicBezTo>
                  <a:cubicBezTo>
                    <a:pt x="0" y="1257"/>
                    <a:pt x="0" y="1294"/>
                    <a:pt x="37" y="1368"/>
                  </a:cubicBezTo>
                  <a:cubicBezTo>
                    <a:pt x="481" y="1516"/>
                    <a:pt x="851" y="1849"/>
                    <a:pt x="962" y="2292"/>
                  </a:cubicBezTo>
                  <a:cubicBezTo>
                    <a:pt x="1220" y="2108"/>
                    <a:pt x="1516" y="1960"/>
                    <a:pt x="1849" y="1960"/>
                  </a:cubicBezTo>
                  <a:lnTo>
                    <a:pt x="2034" y="1960"/>
                  </a:lnTo>
                  <a:cubicBezTo>
                    <a:pt x="2219" y="1738"/>
                    <a:pt x="2366" y="1479"/>
                    <a:pt x="2366" y="1146"/>
                  </a:cubicBezTo>
                  <a:cubicBezTo>
                    <a:pt x="2330" y="518"/>
                    <a:pt x="1812" y="0"/>
                    <a:pt x="1146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06;p26">
              <a:extLst>
                <a:ext uri="{FF2B5EF4-FFF2-40B4-BE49-F238E27FC236}">
                  <a16:creationId xmlns:a16="http://schemas.microsoft.com/office/drawing/2014/main" id="{72874464-3D71-0259-DA9B-C628B6819CDE}"/>
                </a:ext>
              </a:extLst>
            </p:cNvPr>
            <p:cNvSpPr/>
            <p:nvPr/>
          </p:nvSpPr>
          <p:spPr>
            <a:xfrm>
              <a:off x="3689825" y="662350"/>
              <a:ext cx="57325" cy="46250"/>
            </a:xfrm>
            <a:custGeom>
              <a:avLst/>
              <a:gdLst/>
              <a:ahLst/>
              <a:cxnLst/>
              <a:rect l="l" t="t" r="r" b="b"/>
              <a:pathLst>
                <a:path w="2293" h="1850" extrusionOk="0">
                  <a:moveTo>
                    <a:pt x="1147" y="1"/>
                  </a:moveTo>
                  <a:cubicBezTo>
                    <a:pt x="481" y="1"/>
                    <a:pt x="1" y="481"/>
                    <a:pt x="1" y="1147"/>
                  </a:cubicBezTo>
                  <a:cubicBezTo>
                    <a:pt x="1" y="1405"/>
                    <a:pt x="75" y="1664"/>
                    <a:pt x="223" y="1849"/>
                  </a:cubicBezTo>
                  <a:cubicBezTo>
                    <a:pt x="444" y="1701"/>
                    <a:pt x="740" y="1590"/>
                    <a:pt x="999" y="1590"/>
                  </a:cubicBezTo>
                  <a:cubicBezTo>
                    <a:pt x="1295" y="1590"/>
                    <a:pt x="1554" y="1701"/>
                    <a:pt x="1775" y="1849"/>
                  </a:cubicBezTo>
                  <a:cubicBezTo>
                    <a:pt x="1886" y="1664"/>
                    <a:pt x="2071" y="1516"/>
                    <a:pt x="2256" y="1405"/>
                  </a:cubicBezTo>
                  <a:cubicBezTo>
                    <a:pt x="2293" y="1332"/>
                    <a:pt x="2293" y="1258"/>
                    <a:pt x="2293" y="1147"/>
                  </a:cubicBezTo>
                  <a:cubicBezTo>
                    <a:pt x="2293" y="481"/>
                    <a:pt x="1812" y="1"/>
                    <a:pt x="1147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07;p26">
              <a:extLst>
                <a:ext uri="{FF2B5EF4-FFF2-40B4-BE49-F238E27FC236}">
                  <a16:creationId xmlns:a16="http://schemas.microsoft.com/office/drawing/2014/main" id="{DE603AE7-ECE0-60F6-F2E5-71A388A9ECAB}"/>
                </a:ext>
              </a:extLst>
            </p:cNvPr>
            <p:cNvSpPr/>
            <p:nvPr/>
          </p:nvSpPr>
          <p:spPr>
            <a:xfrm>
              <a:off x="3777650" y="690075"/>
              <a:ext cx="48075" cy="60100"/>
            </a:xfrm>
            <a:custGeom>
              <a:avLst/>
              <a:gdLst/>
              <a:ahLst/>
              <a:cxnLst/>
              <a:rect l="l" t="t" r="r" b="b"/>
              <a:pathLst>
                <a:path w="1923" h="2404" extrusionOk="0">
                  <a:moveTo>
                    <a:pt x="739" y="1"/>
                  </a:moveTo>
                  <a:cubicBezTo>
                    <a:pt x="444" y="1"/>
                    <a:pt x="185" y="75"/>
                    <a:pt x="0" y="333"/>
                  </a:cubicBezTo>
                  <a:cubicBezTo>
                    <a:pt x="444" y="555"/>
                    <a:pt x="776" y="999"/>
                    <a:pt x="776" y="1553"/>
                  </a:cubicBezTo>
                  <a:cubicBezTo>
                    <a:pt x="776" y="1849"/>
                    <a:pt x="702" y="2108"/>
                    <a:pt x="555" y="2367"/>
                  </a:cubicBezTo>
                  <a:cubicBezTo>
                    <a:pt x="629" y="2367"/>
                    <a:pt x="702" y="2404"/>
                    <a:pt x="776" y="2404"/>
                  </a:cubicBezTo>
                  <a:cubicBezTo>
                    <a:pt x="1109" y="2404"/>
                    <a:pt x="1368" y="2256"/>
                    <a:pt x="1627" y="2034"/>
                  </a:cubicBezTo>
                  <a:cubicBezTo>
                    <a:pt x="1849" y="1812"/>
                    <a:pt x="1923" y="1516"/>
                    <a:pt x="1923" y="1184"/>
                  </a:cubicBezTo>
                  <a:cubicBezTo>
                    <a:pt x="1923" y="518"/>
                    <a:pt x="1368" y="1"/>
                    <a:pt x="739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08;p26">
              <a:extLst>
                <a:ext uri="{FF2B5EF4-FFF2-40B4-BE49-F238E27FC236}">
                  <a16:creationId xmlns:a16="http://schemas.microsoft.com/office/drawing/2014/main" id="{A7F2D3DE-E4B6-2896-E5B2-6A2896CE8C7F}"/>
                </a:ext>
              </a:extLst>
            </p:cNvPr>
            <p:cNvSpPr/>
            <p:nvPr/>
          </p:nvSpPr>
          <p:spPr>
            <a:xfrm>
              <a:off x="3737900" y="699325"/>
              <a:ext cx="53625" cy="59175"/>
            </a:xfrm>
            <a:custGeom>
              <a:avLst/>
              <a:gdLst/>
              <a:ahLst/>
              <a:cxnLst/>
              <a:rect l="l" t="t" r="r" b="b"/>
              <a:pathLst>
                <a:path w="2145" h="2367" extrusionOk="0">
                  <a:moveTo>
                    <a:pt x="999" y="0"/>
                  </a:moveTo>
                  <a:cubicBezTo>
                    <a:pt x="629" y="0"/>
                    <a:pt x="259" y="185"/>
                    <a:pt x="0" y="518"/>
                  </a:cubicBezTo>
                  <a:cubicBezTo>
                    <a:pt x="296" y="740"/>
                    <a:pt x="481" y="1110"/>
                    <a:pt x="481" y="1516"/>
                  </a:cubicBezTo>
                  <a:cubicBezTo>
                    <a:pt x="481" y="1738"/>
                    <a:pt x="444" y="1923"/>
                    <a:pt x="333" y="2108"/>
                  </a:cubicBezTo>
                  <a:cubicBezTo>
                    <a:pt x="518" y="2256"/>
                    <a:pt x="740" y="2367"/>
                    <a:pt x="999" y="2367"/>
                  </a:cubicBezTo>
                  <a:cubicBezTo>
                    <a:pt x="1627" y="2367"/>
                    <a:pt x="2145" y="1849"/>
                    <a:pt x="2145" y="1183"/>
                  </a:cubicBezTo>
                  <a:cubicBezTo>
                    <a:pt x="2145" y="555"/>
                    <a:pt x="1627" y="0"/>
                    <a:pt x="99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09;p26">
              <a:extLst>
                <a:ext uri="{FF2B5EF4-FFF2-40B4-BE49-F238E27FC236}">
                  <a16:creationId xmlns:a16="http://schemas.microsoft.com/office/drawing/2014/main" id="{EF1FF605-A70F-F00C-5EC6-7CE266BBAB93}"/>
                </a:ext>
              </a:extLst>
            </p:cNvPr>
            <p:cNvSpPr/>
            <p:nvPr/>
          </p:nvSpPr>
          <p:spPr>
            <a:xfrm>
              <a:off x="3751750" y="654950"/>
              <a:ext cx="59175" cy="38850"/>
            </a:xfrm>
            <a:custGeom>
              <a:avLst/>
              <a:gdLst/>
              <a:ahLst/>
              <a:cxnLst/>
              <a:rect l="l" t="t" r="r" b="b"/>
              <a:pathLst>
                <a:path w="2367" h="1554" extrusionOk="0">
                  <a:moveTo>
                    <a:pt x="1036" y="1"/>
                  </a:moveTo>
                  <a:cubicBezTo>
                    <a:pt x="1036" y="629"/>
                    <a:pt x="666" y="1110"/>
                    <a:pt x="75" y="1295"/>
                  </a:cubicBezTo>
                  <a:lnTo>
                    <a:pt x="1" y="1295"/>
                  </a:lnTo>
                  <a:cubicBezTo>
                    <a:pt x="1" y="1406"/>
                    <a:pt x="75" y="1480"/>
                    <a:pt x="75" y="1554"/>
                  </a:cubicBezTo>
                  <a:cubicBezTo>
                    <a:pt x="149" y="1554"/>
                    <a:pt x="260" y="1480"/>
                    <a:pt x="371" y="1480"/>
                  </a:cubicBezTo>
                  <a:cubicBezTo>
                    <a:pt x="518" y="1480"/>
                    <a:pt x="666" y="1480"/>
                    <a:pt x="740" y="1554"/>
                  </a:cubicBezTo>
                  <a:lnTo>
                    <a:pt x="851" y="1443"/>
                  </a:lnTo>
                  <a:cubicBezTo>
                    <a:pt x="1073" y="1221"/>
                    <a:pt x="1406" y="1073"/>
                    <a:pt x="1738" y="1073"/>
                  </a:cubicBezTo>
                  <a:cubicBezTo>
                    <a:pt x="1923" y="1073"/>
                    <a:pt x="2145" y="1110"/>
                    <a:pt x="2293" y="1221"/>
                  </a:cubicBezTo>
                  <a:lnTo>
                    <a:pt x="2293" y="1073"/>
                  </a:lnTo>
                  <a:cubicBezTo>
                    <a:pt x="2367" y="555"/>
                    <a:pt x="1849" y="1"/>
                    <a:pt x="122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10;p26">
              <a:extLst>
                <a:ext uri="{FF2B5EF4-FFF2-40B4-BE49-F238E27FC236}">
                  <a16:creationId xmlns:a16="http://schemas.microsoft.com/office/drawing/2014/main" id="{F7E0C93A-4567-5753-4A6E-121C49115B63}"/>
                </a:ext>
              </a:extLst>
            </p:cNvPr>
            <p:cNvSpPr/>
            <p:nvPr/>
          </p:nvSpPr>
          <p:spPr>
            <a:xfrm>
              <a:off x="3727725" y="626300"/>
              <a:ext cx="44400" cy="56400"/>
            </a:xfrm>
            <a:custGeom>
              <a:avLst/>
              <a:gdLst/>
              <a:ahLst/>
              <a:cxnLst/>
              <a:rect l="l" t="t" r="r" b="b"/>
              <a:pathLst>
                <a:path w="1776" h="2256" extrusionOk="0">
                  <a:moveTo>
                    <a:pt x="592" y="1"/>
                  </a:moveTo>
                  <a:cubicBezTo>
                    <a:pt x="518" y="1"/>
                    <a:pt x="370" y="1"/>
                    <a:pt x="296" y="38"/>
                  </a:cubicBezTo>
                  <a:cubicBezTo>
                    <a:pt x="333" y="149"/>
                    <a:pt x="333" y="296"/>
                    <a:pt x="333" y="370"/>
                  </a:cubicBezTo>
                  <a:cubicBezTo>
                    <a:pt x="333" y="703"/>
                    <a:pt x="222" y="962"/>
                    <a:pt x="1" y="1258"/>
                  </a:cubicBezTo>
                  <a:cubicBezTo>
                    <a:pt x="481" y="1406"/>
                    <a:pt x="851" y="1812"/>
                    <a:pt x="962" y="2256"/>
                  </a:cubicBezTo>
                  <a:cubicBezTo>
                    <a:pt x="1442" y="2145"/>
                    <a:pt x="1775" y="1664"/>
                    <a:pt x="1775" y="1147"/>
                  </a:cubicBezTo>
                  <a:cubicBezTo>
                    <a:pt x="1775" y="555"/>
                    <a:pt x="1258" y="1"/>
                    <a:pt x="5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11;p26">
              <a:extLst>
                <a:ext uri="{FF2B5EF4-FFF2-40B4-BE49-F238E27FC236}">
                  <a16:creationId xmlns:a16="http://schemas.microsoft.com/office/drawing/2014/main" id="{C375B856-2EB7-BE53-8020-4D6A349ED873}"/>
                </a:ext>
              </a:extLst>
            </p:cNvPr>
            <p:cNvSpPr/>
            <p:nvPr/>
          </p:nvSpPr>
          <p:spPr>
            <a:xfrm>
              <a:off x="3614975" y="613375"/>
              <a:ext cx="52700" cy="44375"/>
            </a:xfrm>
            <a:custGeom>
              <a:avLst/>
              <a:gdLst/>
              <a:ahLst/>
              <a:cxnLst/>
              <a:rect l="l" t="t" r="r" b="b"/>
              <a:pathLst>
                <a:path w="2108" h="1775" extrusionOk="0">
                  <a:moveTo>
                    <a:pt x="1146" y="0"/>
                  </a:moveTo>
                  <a:cubicBezTo>
                    <a:pt x="481" y="0"/>
                    <a:pt x="0" y="518"/>
                    <a:pt x="0" y="1183"/>
                  </a:cubicBezTo>
                  <a:cubicBezTo>
                    <a:pt x="259" y="1294"/>
                    <a:pt x="555" y="1479"/>
                    <a:pt x="666" y="1775"/>
                  </a:cubicBezTo>
                  <a:cubicBezTo>
                    <a:pt x="924" y="1368"/>
                    <a:pt x="1368" y="1035"/>
                    <a:pt x="1886" y="1035"/>
                  </a:cubicBezTo>
                  <a:lnTo>
                    <a:pt x="2071" y="1035"/>
                  </a:lnTo>
                  <a:lnTo>
                    <a:pt x="2071" y="850"/>
                  </a:lnTo>
                  <a:cubicBezTo>
                    <a:pt x="2071" y="740"/>
                    <a:pt x="2108" y="592"/>
                    <a:pt x="2108" y="518"/>
                  </a:cubicBezTo>
                  <a:cubicBezTo>
                    <a:pt x="1886" y="185"/>
                    <a:pt x="1553" y="0"/>
                    <a:pt x="11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12;p26">
              <a:extLst>
                <a:ext uri="{FF2B5EF4-FFF2-40B4-BE49-F238E27FC236}">
                  <a16:creationId xmlns:a16="http://schemas.microsoft.com/office/drawing/2014/main" id="{49F01745-2E7F-5C16-5B9F-689504600256}"/>
                </a:ext>
              </a:extLst>
            </p:cNvPr>
            <p:cNvSpPr/>
            <p:nvPr/>
          </p:nvSpPr>
          <p:spPr>
            <a:xfrm>
              <a:off x="3573375" y="645725"/>
              <a:ext cx="56400" cy="54550"/>
            </a:xfrm>
            <a:custGeom>
              <a:avLst/>
              <a:gdLst/>
              <a:ahLst/>
              <a:cxnLst/>
              <a:rect l="l" t="t" r="r" b="b"/>
              <a:pathLst>
                <a:path w="2256" h="2182" extrusionOk="0">
                  <a:moveTo>
                    <a:pt x="1147" y="0"/>
                  </a:moveTo>
                  <a:cubicBezTo>
                    <a:pt x="481" y="0"/>
                    <a:pt x="1" y="518"/>
                    <a:pt x="1" y="1146"/>
                  </a:cubicBezTo>
                  <a:cubicBezTo>
                    <a:pt x="1" y="1627"/>
                    <a:pt x="259" y="1997"/>
                    <a:pt x="629" y="2181"/>
                  </a:cubicBezTo>
                  <a:cubicBezTo>
                    <a:pt x="814" y="1738"/>
                    <a:pt x="1331" y="1405"/>
                    <a:pt x="1886" y="1405"/>
                  </a:cubicBezTo>
                  <a:cubicBezTo>
                    <a:pt x="2034" y="1405"/>
                    <a:pt x="2108" y="1442"/>
                    <a:pt x="2256" y="1442"/>
                  </a:cubicBezTo>
                  <a:cubicBezTo>
                    <a:pt x="2256" y="1331"/>
                    <a:pt x="2219" y="1257"/>
                    <a:pt x="2219" y="1146"/>
                  </a:cubicBezTo>
                  <a:cubicBezTo>
                    <a:pt x="2219" y="1035"/>
                    <a:pt x="2256" y="887"/>
                    <a:pt x="2256" y="813"/>
                  </a:cubicBezTo>
                  <a:cubicBezTo>
                    <a:pt x="2108" y="333"/>
                    <a:pt x="1664" y="0"/>
                    <a:pt x="114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13;p26">
              <a:extLst>
                <a:ext uri="{FF2B5EF4-FFF2-40B4-BE49-F238E27FC236}">
                  <a16:creationId xmlns:a16="http://schemas.microsoft.com/office/drawing/2014/main" id="{FDF1A583-1950-8991-FB26-0D4172A63F66}"/>
                </a:ext>
              </a:extLst>
            </p:cNvPr>
            <p:cNvSpPr/>
            <p:nvPr/>
          </p:nvSpPr>
          <p:spPr>
            <a:xfrm>
              <a:off x="3590000" y="686375"/>
              <a:ext cx="50875" cy="58250"/>
            </a:xfrm>
            <a:custGeom>
              <a:avLst/>
              <a:gdLst/>
              <a:ahLst/>
              <a:cxnLst/>
              <a:rect l="l" t="t" r="r" b="b"/>
              <a:pathLst>
                <a:path w="2035" h="2330" extrusionOk="0">
                  <a:moveTo>
                    <a:pt x="1184" y="1"/>
                  </a:moveTo>
                  <a:cubicBezTo>
                    <a:pt x="519" y="1"/>
                    <a:pt x="1" y="518"/>
                    <a:pt x="1" y="1147"/>
                  </a:cubicBezTo>
                  <a:cubicBezTo>
                    <a:pt x="1" y="1812"/>
                    <a:pt x="519" y="2330"/>
                    <a:pt x="1184" y="2330"/>
                  </a:cubicBezTo>
                  <a:cubicBezTo>
                    <a:pt x="1295" y="2330"/>
                    <a:pt x="1443" y="2256"/>
                    <a:pt x="1591" y="2219"/>
                  </a:cubicBezTo>
                  <a:cubicBezTo>
                    <a:pt x="1554" y="2034"/>
                    <a:pt x="1480" y="1886"/>
                    <a:pt x="1480" y="1701"/>
                  </a:cubicBezTo>
                  <a:cubicBezTo>
                    <a:pt x="1480" y="1258"/>
                    <a:pt x="1739" y="888"/>
                    <a:pt x="2034" y="629"/>
                  </a:cubicBezTo>
                  <a:cubicBezTo>
                    <a:pt x="1850" y="444"/>
                    <a:pt x="1739" y="297"/>
                    <a:pt x="1628" y="112"/>
                  </a:cubicBezTo>
                  <a:cubicBezTo>
                    <a:pt x="1480" y="38"/>
                    <a:pt x="1369" y="1"/>
                    <a:pt x="1184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14;p26">
              <a:extLst>
                <a:ext uri="{FF2B5EF4-FFF2-40B4-BE49-F238E27FC236}">
                  <a16:creationId xmlns:a16="http://schemas.microsoft.com/office/drawing/2014/main" id="{DD976049-8482-EDB5-D606-B3C435FBF0F3}"/>
                </a:ext>
              </a:extLst>
            </p:cNvPr>
            <p:cNvSpPr/>
            <p:nvPr/>
          </p:nvSpPr>
          <p:spPr>
            <a:xfrm>
              <a:off x="3553050" y="747375"/>
              <a:ext cx="39750" cy="50875"/>
            </a:xfrm>
            <a:custGeom>
              <a:avLst/>
              <a:gdLst/>
              <a:ahLst/>
              <a:cxnLst/>
              <a:rect l="l" t="t" r="r" b="b"/>
              <a:pathLst>
                <a:path w="1590" h="2035" extrusionOk="0">
                  <a:moveTo>
                    <a:pt x="518" y="1"/>
                  </a:moveTo>
                  <a:cubicBezTo>
                    <a:pt x="185" y="260"/>
                    <a:pt x="0" y="555"/>
                    <a:pt x="0" y="999"/>
                  </a:cubicBezTo>
                  <a:cubicBezTo>
                    <a:pt x="0" y="1443"/>
                    <a:pt x="296" y="1849"/>
                    <a:pt x="666" y="2034"/>
                  </a:cubicBezTo>
                  <a:cubicBezTo>
                    <a:pt x="850" y="1665"/>
                    <a:pt x="1183" y="1406"/>
                    <a:pt x="1590" y="1295"/>
                  </a:cubicBezTo>
                  <a:cubicBezTo>
                    <a:pt x="1442" y="1073"/>
                    <a:pt x="1294" y="814"/>
                    <a:pt x="1294" y="518"/>
                  </a:cubicBezTo>
                  <a:lnTo>
                    <a:pt x="1294" y="297"/>
                  </a:lnTo>
                  <a:cubicBezTo>
                    <a:pt x="998" y="297"/>
                    <a:pt x="740" y="186"/>
                    <a:pt x="5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15;p26">
              <a:extLst>
                <a:ext uri="{FF2B5EF4-FFF2-40B4-BE49-F238E27FC236}">
                  <a16:creationId xmlns:a16="http://schemas.microsoft.com/office/drawing/2014/main" id="{ACA31D21-0198-6545-71F7-CFC1A8D9BF04}"/>
                </a:ext>
              </a:extLst>
            </p:cNvPr>
            <p:cNvSpPr/>
            <p:nvPr/>
          </p:nvSpPr>
          <p:spPr>
            <a:xfrm>
              <a:off x="3555825" y="694700"/>
              <a:ext cx="36975" cy="55475"/>
            </a:xfrm>
            <a:custGeom>
              <a:avLst/>
              <a:gdLst/>
              <a:ahLst/>
              <a:cxnLst/>
              <a:rect l="l" t="t" r="r" b="b"/>
              <a:pathLst>
                <a:path w="1479" h="2219" extrusionOk="0">
                  <a:moveTo>
                    <a:pt x="629" y="1"/>
                  </a:moveTo>
                  <a:cubicBezTo>
                    <a:pt x="259" y="185"/>
                    <a:pt x="0" y="592"/>
                    <a:pt x="0" y="1073"/>
                  </a:cubicBezTo>
                  <a:cubicBezTo>
                    <a:pt x="0" y="1701"/>
                    <a:pt x="518" y="2219"/>
                    <a:pt x="1146" y="2219"/>
                  </a:cubicBezTo>
                  <a:cubicBezTo>
                    <a:pt x="1183" y="2182"/>
                    <a:pt x="1257" y="2182"/>
                    <a:pt x="1257" y="2182"/>
                  </a:cubicBezTo>
                  <a:cubicBezTo>
                    <a:pt x="1294" y="2034"/>
                    <a:pt x="1368" y="1886"/>
                    <a:pt x="1479" y="1738"/>
                  </a:cubicBezTo>
                  <a:cubicBezTo>
                    <a:pt x="1257" y="1516"/>
                    <a:pt x="1146" y="1184"/>
                    <a:pt x="1146" y="888"/>
                  </a:cubicBezTo>
                  <a:cubicBezTo>
                    <a:pt x="1146" y="740"/>
                    <a:pt x="1146" y="629"/>
                    <a:pt x="1183" y="518"/>
                  </a:cubicBezTo>
                  <a:lnTo>
                    <a:pt x="1146" y="518"/>
                  </a:lnTo>
                  <a:cubicBezTo>
                    <a:pt x="924" y="370"/>
                    <a:pt x="739" y="222"/>
                    <a:pt x="6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16;p26">
              <a:extLst>
                <a:ext uri="{FF2B5EF4-FFF2-40B4-BE49-F238E27FC236}">
                  <a16:creationId xmlns:a16="http://schemas.microsoft.com/office/drawing/2014/main" id="{8B5CBE5C-2372-4CB9-C670-7A032298DB3B}"/>
                </a:ext>
              </a:extLst>
            </p:cNvPr>
            <p:cNvSpPr/>
            <p:nvPr/>
          </p:nvSpPr>
          <p:spPr>
            <a:xfrm>
              <a:off x="3590000" y="740925"/>
              <a:ext cx="49025" cy="47150"/>
            </a:xfrm>
            <a:custGeom>
              <a:avLst/>
              <a:gdLst/>
              <a:ahLst/>
              <a:cxnLst/>
              <a:rect l="l" t="t" r="r" b="b"/>
              <a:pathLst>
                <a:path w="1961" h="1886" extrusionOk="0">
                  <a:moveTo>
                    <a:pt x="297" y="0"/>
                  </a:moveTo>
                  <a:cubicBezTo>
                    <a:pt x="112" y="185"/>
                    <a:pt x="1" y="444"/>
                    <a:pt x="1" y="739"/>
                  </a:cubicBezTo>
                  <a:cubicBezTo>
                    <a:pt x="1" y="1368"/>
                    <a:pt x="519" y="1886"/>
                    <a:pt x="1184" y="1886"/>
                  </a:cubicBezTo>
                  <a:lnTo>
                    <a:pt x="1184" y="1701"/>
                  </a:lnTo>
                  <a:cubicBezTo>
                    <a:pt x="1221" y="1183"/>
                    <a:pt x="1480" y="739"/>
                    <a:pt x="1960" y="518"/>
                  </a:cubicBezTo>
                  <a:cubicBezTo>
                    <a:pt x="1850" y="407"/>
                    <a:pt x="1813" y="333"/>
                    <a:pt x="1739" y="222"/>
                  </a:cubicBezTo>
                  <a:lnTo>
                    <a:pt x="1665" y="222"/>
                  </a:lnTo>
                  <a:cubicBezTo>
                    <a:pt x="1480" y="259"/>
                    <a:pt x="1369" y="333"/>
                    <a:pt x="1184" y="333"/>
                  </a:cubicBezTo>
                  <a:cubicBezTo>
                    <a:pt x="851" y="333"/>
                    <a:pt x="519" y="185"/>
                    <a:pt x="2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17;p26">
              <a:extLst>
                <a:ext uri="{FF2B5EF4-FFF2-40B4-BE49-F238E27FC236}">
                  <a16:creationId xmlns:a16="http://schemas.microsoft.com/office/drawing/2014/main" id="{25A03FFF-1655-C067-4561-9AF6FE820D94}"/>
                </a:ext>
              </a:extLst>
            </p:cNvPr>
            <p:cNvSpPr/>
            <p:nvPr/>
          </p:nvSpPr>
          <p:spPr>
            <a:xfrm>
              <a:off x="3626050" y="758475"/>
              <a:ext cx="42550" cy="55475"/>
            </a:xfrm>
            <a:custGeom>
              <a:avLst/>
              <a:gdLst/>
              <a:ahLst/>
              <a:cxnLst/>
              <a:rect l="l" t="t" r="r" b="b"/>
              <a:pathLst>
                <a:path w="1702" h="2219" extrusionOk="0">
                  <a:moveTo>
                    <a:pt x="703" y="1"/>
                  </a:moveTo>
                  <a:cubicBezTo>
                    <a:pt x="297" y="185"/>
                    <a:pt x="1" y="592"/>
                    <a:pt x="1" y="1036"/>
                  </a:cubicBezTo>
                  <a:cubicBezTo>
                    <a:pt x="1" y="1701"/>
                    <a:pt x="518" y="2219"/>
                    <a:pt x="1147" y="2219"/>
                  </a:cubicBezTo>
                  <a:cubicBezTo>
                    <a:pt x="1406" y="2219"/>
                    <a:pt x="1591" y="2145"/>
                    <a:pt x="1701" y="2071"/>
                  </a:cubicBezTo>
                  <a:cubicBezTo>
                    <a:pt x="1443" y="1849"/>
                    <a:pt x="1258" y="1479"/>
                    <a:pt x="1258" y="1036"/>
                  </a:cubicBezTo>
                  <a:cubicBezTo>
                    <a:pt x="1258" y="703"/>
                    <a:pt x="1332" y="444"/>
                    <a:pt x="1517" y="222"/>
                  </a:cubicBezTo>
                  <a:lnTo>
                    <a:pt x="1443" y="222"/>
                  </a:lnTo>
                  <a:cubicBezTo>
                    <a:pt x="1221" y="222"/>
                    <a:pt x="925" y="111"/>
                    <a:pt x="703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18;p26">
              <a:extLst>
                <a:ext uri="{FF2B5EF4-FFF2-40B4-BE49-F238E27FC236}">
                  <a16:creationId xmlns:a16="http://schemas.microsoft.com/office/drawing/2014/main" id="{CB8F7415-6F53-C61E-7517-E5CF289B7C2C}"/>
                </a:ext>
              </a:extLst>
            </p:cNvPr>
            <p:cNvSpPr/>
            <p:nvPr/>
          </p:nvSpPr>
          <p:spPr>
            <a:xfrm>
              <a:off x="3686125" y="708575"/>
              <a:ext cx="58275" cy="56400"/>
            </a:xfrm>
            <a:custGeom>
              <a:avLst/>
              <a:gdLst/>
              <a:ahLst/>
              <a:cxnLst/>
              <a:rect l="l" t="t" r="r" b="b"/>
              <a:pathLst>
                <a:path w="2331" h="2256" extrusionOk="0">
                  <a:moveTo>
                    <a:pt x="1147" y="0"/>
                  </a:moveTo>
                  <a:cubicBezTo>
                    <a:pt x="519" y="0"/>
                    <a:pt x="1" y="518"/>
                    <a:pt x="1" y="1146"/>
                  </a:cubicBezTo>
                  <a:cubicBezTo>
                    <a:pt x="1" y="1331"/>
                    <a:pt x="38" y="1516"/>
                    <a:pt x="149" y="1664"/>
                  </a:cubicBezTo>
                  <a:lnTo>
                    <a:pt x="334" y="1664"/>
                  </a:lnTo>
                  <a:cubicBezTo>
                    <a:pt x="740" y="1664"/>
                    <a:pt x="1147" y="1886"/>
                    <a:pt x="1443" y="2255"/>
                  </a:cubicBezTo>
                  <a:cubicBezTo>
                    <a:pt x="1960" y="2107"/>
                    <a:pt x="2330" y="1664"/>
                    <a:pt x="2330" y="1146"/>
                  </a:cubicBezTo>
                  <a:cubicBezTo>
                    <a:pt x="2330" y="518"/>
                    <a:pt x="1812" y="0"/>
                    <a:pt x="11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19;p26">
              <a:extLst>
                <a:ext uri="{FF2B5EF4-FFF2-40B4-BE49-F238E27FC236}">
                  <a16:creationId xmlns:a16="http://schemas.microsoft.com/office/drawing/2014/main" id="{92FA1520-3E8A-8382-E47B-AEADAF30DE29}"/>
                </a:ext>
              </a:extLst>
            </p:cNvPr>
            <p:cNvSpPr/>
            <p:nvPr/>
          </p:nvSpPr>
          <p:spPr>
            <a:xfrm>
              <a:off x="3767475" y="745525"/>
              <a:ext cx="58250" cy="42550"/>
            </a:xfrm>
            <a:custGeom>
              <a:avLst/>
              <a:gdLst/>
              <a:ahLst/>
              <a:cxnLst/>
              <a:rect l="l" t="t" r="r" b="b"/>
              <a:pathLst>
                <a:path w="2330" h="1702" extrusionOk="0">
                  <a:moveTo>
                    <a:pt x="2108" y="1"/>
                  </a:moveTo>
                  <a:cubicBezTo>
                    <a:pt x="1886" y="223"/>
                    <a:pt x="1553" y="371"/>
                    <a:pt x="1183" y="371"/>
                  </a:cubicBezTo>
                  <a:cubicBezTo>
                    <a:pt x="1109" y="371"/>
                    <a:pt x="999" y="371"/>
                    <a:pt x="925" y="297"/>
                  </a:cubicBezTo>
                  <a:lnTo>
                    <a:pt x="777" y="260"/>
                  </a:lnTo>
                  <a:cubicBezTo>
                    <a:pt x="592" y="482"/>
                    <a:pt x="296" y="629"/>
                    <a:pt x="0" y="666"/>
                  </a:cubicBezTo>
                  <a:lnTo>
                    <a:pt x="0" y="740"/>
                  </a:lnTo>
                  <a:cubicBezTo>
                    <a:pt x="111" y="851"/>
                    <a:pt x="259" y="999"/>
                    <a:pt x="296" y="1184"/>
                  </a:cubicBezTo>
                  <a:lnTo>
                    <a:pt x="407" y="1184"/>
                  </a:lnTo>
                  <a:cubicBezTo>
                    <a:pt x="851" y="1184"/>
                    <a:pt x="1220" y="1406"/>
                    <a:pt x="1479" y="1702"/>
                  </a:cubicBezTo>
                  <a:cubicBezTo>
                    <a:pt x="1664" y="1665"/>
                    <a:pt x="1775" y="1554"/>
                    <a:pt x="1923" y="1406"/>
                  </a:cubicBezTo>
                  <a:cubicBezTo>
                    <a:pt x="2256" y="1258"/>
                    <a:pt x="2330" y="962"/>
                    <a:pt x="2330" y="629"/>
                  </a:cubicBezTo>
                  <a:cubicBezTo>
                    <a:pt x="2330" y="408"/>
                    <a:pt x="2256" y="186"/>
                    <a:pt x="2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20;p26">
              <a:extLst>
                <a:ext uri="{FF2B5EF4-FFF2-40B4-BE49-F238E27FC236}">
                  <a16:creationId xmlns:a16="http://schemas.microsoft.com/office/drawing/2014/main" id="{639BD075-94E8-81C6-FBA8-E0B9C874CFA5}"/>
                </a:ext>
              </a:extLst>
            </p:cNvPr>
            <p:cNvSpPr/>
            <p:nvPr/>
          </p:nvSpPr>
          <p:spPr>
            <a:xfrm>
              <a:off x="3753600" y="781575"/>
              <a:ext cx="55500" cy="57325"/>
            </a:xfrm>
            <a:custGeom>
              <a:avLst/>
              <a:gdLst/>
              <a:ahLst/>
              <a:cxnLst/>
              <a:rect l="l" t="t" r="r" b="b"/>
              <a:pathLst>
                <a:path w="2220" h="2293" extrusionOk="0">
                  <a:moveTo>
                    <a:pt x="999" y="1"/>
                  </a:moveTo>
                  <a:cubicBezTo>
                    <a:pt x="1036" y="75"/>
                    <a:pt x="1036" y="223"/>
                    <a:pt x="1036" y="297"/>
                  </a:cubicBezTo>
                  <a:cubicBezTo>
                    <a:pt x="1036" y="962"/>
                    <a:pt x="592" y="1517"/>
                    <a:pt x="1" y="1664"/>
                  </a:cubicBezTo>
                  <a:cubicBezTo>
                    <a:pt x="186" y="2034"/>
                    <a:pt x="592" y="2293"/>
                    <a:pt x="1036" y="2293"/>
                  </a:cubicBezTo>
                  <a:cubicBezTo>
                    <a:pt x="1701" y="2293"/>
                    <a:pt x="2219" y="1775"/>
                    <a:pt x="2219" y="1147"/>
                  </a:cubicBezTo>
                  <a:cubicBezTo>
                    <a:pt x="2219" y="555"/>
                    <a:pt x="1701" y="1"/>
                    <a:pt x="1036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21;p26">
              <a:extLst>
                <a:ext uri="{FF2B5EF4-FFF2-40B4-BE49-F238E27FC236}">
                  <a16:creationId xmlns:a16="http://schemas.microsoft.com/office/drawing/2014/main" id="{11364AF8-3517-9B73-A3EF-809AE853566A}"/>
                </a:ext>
              </a:extLst>
            </p:cNvPr>
            <p:cNvSpPr/>
            <p:nvPr/>
          </p:nvSpPr>
          <p:spPr>
            <a:xfrm>
              <a:off x="3721250" y="760325"/>
              <a:ext cx="52725" cy="59175"/>
            </a:xfrm>
            <a:custGeom>
              <a:avLst/>
              <a:gdLst/>
              <a:ahLst/>
              <a:cxnLst/>
              <a:rect l="l" t="t" r="r" b="b"/>
              <a:pathLst>
                <a:path w="2109" h="2367" extrusionOk="0">
                  <a:moveTo>
                    <a:pt x="962" y="0"/>
                  </a:moveTo>
                  <a:cubicBezTo>
                    <a:pt x="629" y="0"/>
                    <a:pt x="371" y="148"/>
                    <a:pt x="112" y="370"/>
                  </a:cubicBezTo>
                  <a:cubicBezTo>
                    <a:pt x="223" y="555"/>
                    <a:pt x="260" y="740"/>
                    <a:pt x="260" y="962"/>
                  </a:cubicBezTo>
                  <a:cubicBezTo>
                    <a:pt x="260" y="1294"/>
                    <a:pt x="186" y="1553"/>
                    <a:pt x="1" y="1812"/>
                  </a:cubicBezTo>
                  <a:cubicBezTo>
                    <a:pt x="186" y="2145"/>
                    <a:pt x="555" y="2367"/>
                    <a:pt x="962" y="2367"/>
                  </a:cubicBezTo>
                  <a:cubicBezTo>
                    <a:pt x="1591" y="2367"/>
                    <a:pt x="2108" y="1849"/>
                    <a:pt x="2108" y="1220"/>
                  </a:cubicBezTo>
                  <a:cubicBezTo>
                    <a:pt x="2108" y="555"/>
                    <a:pt x="1591" y="0"/>
                    <a:pt x="96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22;p26">
              <a:extLst>
                <a:ext uri="{FF2B5EF4-FFF2-40B4-BE49-F238E27FC236}">
                  <a16:creationId xmlns:a16="http://schemas.microsoft.com/office/drawing/2014/main" id="{E3C23A21-C6F2-9DBA-DA82-DE4644D42F7B}"/>
                </a:ext>
              </a:extLst>
            </p:cNvPr>
            <p:cNvSpPr/>
            <p:nvPr/>
          </p:nvSpPr>
          <p:spPr>
            <a:xfrm>
              <a:off x="3626050" y="823175"/>
              <a:ext cx="56425" cy="57325"/>
            </a:xfrm>
            <a:custGeom>
              <a:avLst/>
              <a:gdLst/>
              <a:ahLst/>
              <a:cxnLst/>
              <a:rect l="l" t="t" r="r" b="b"/>
              <a:pathLst>
                <a:path w="2257" h="2293" extrusionOk="0">
                  <a:moveTo>
                    <a:pt x="1147" y="0"/>
                  </a:moveTo>
                  <a:cubicBezTo>
                    <a:pt x="518" y="0"/>
                    <a:pt x="1" y="481"/>
                    <a:pt x="1" y="1147"/>
                  </a:cubicBezTo>
                  <a:cubicBezTo>
                    <a:pt x="1" y="1775"/>
                    <a:pt x="518" y="2293"/>
                    <a:pt x="1147" y="2293"/>
                  </a:cubicBezTo>
                  <a:cubicBezTo>
                    <a:pt x="1665" y="2293"/>
                    <a:pt x="2108" y="1960"/>
                    <a:pt x="2256" y="1479"/>
                  </a:cubicBezTo>
                  <a:cubicBezTo>
                    <a:pt x="1701" y="1331"/>
                    <a:pt x="1295" y="777"/>
                    <a:pt x="1295" y="185"/>
                  </a:cubicBezTo>
                  <a:lnTo>
                    <a:pt x="129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23;p26">
              <a:extLst>
                <a:ext uri="{FF2B5EF4-FFF2-40B4-BE49-F238E27FC236}">
                  <a16:creationId xmlns:a16="http://schemas.microsoft.com/office/drawing/2014/main" id="{115ED3D1-04AA-07C6-4EE8-DA07020B0D6A}"/>
                </a:ext>
              </a:extLst>
            </p:cNvPr>
            <p:cNvSpPr/>
            <p:nvPr/>
          </p:nvSpPr>
          <p:spPr>
            <a:xfrm>
              <a:off x="3571525" y="783425"/>
              <a:ext cx="57325" cy="58250"/>
            </a:xfrm>
            <a:custGeom>
              <a:avLst/>
              <a:gdLst/>
              <a:ahLst/>
              <a:cxnLst/>
              <a:rect l="l" t="t" r="r" b="b"/>
              <a:pathLst>
                <a:path w="2293" h="2330" extrusionOk="0">
                  <a:moveTo>
                    <a:pt x="999" y="1"/>
                  </a:moveTo>
                  <a:cubicBezTo>
                    <a:pt x="444" y="112"/>
                    <a:pt x="1" y="555"/>
                    <a:pt x="1" y="1147"/>
                  </a:cubicBezTo>
                  <a:cubicBezTo>
                    <a:pt x="1" y="1693"/>
                    <a:pt x="431" y="2203"/>
                    <a:pt x="973" y="2324"/>
                  </a:cubicBezTo>
                  <a:lnTo>
                    <a:pt x="973" y="2324"/>
                  </a:lnTo>
                  <a:cubicBezTo>
                    <a:pt x="925" y="2302"/>
                    <a:pt x="925" y="2214"/>
                    <a:pt x="925" y="2182"/>
                  </a:cubicBezTo>
                  <a:cubicBezTo>
                    <a:pt x="925" y="1443"/>
                    <a:pt x="1553" y="851"/>
                    <a:pt x="2293" y="851"/>
                  </a:cubicBezTo>
                  <a:cubicBezTo>
                    <a:pt x="2219" y="703"/>
                    <a:pt x="2145" y="555"/>
                    <a:pt x="2034" y="407"/>
                  </a:cubicBezTo>
                  <a:lnTo>
                    <a:pt x="1960" y="407"/>
                  </a:lnTo>
                  <a:cubicBezTo>
                    <a:pt x="1590" y="407"/>
                    <a:pt x="1221" y="296"/>
                    <a:pt x="999" y="1"/>
                  </a:cubicBezTo>
                  <a:close/>
                  <a:moveTo>
                    <a:pt x="973" y="2324"/>
                  </a:moveTo>
                  <a:cubicBezTo>
                    <a:pt x="980" y="2328"/>
                    <a:pt x="989" y="2330"/>
                    <a:pt x="999" y="2330"/>
                  </a:cubicBezTo>
                  <a:cubicBezTo>
                    <a:pt x="990" y="2328"/>
                    <a:pt x="982" y="2326"/>
                    <a:pt x="973" y="23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24;p26">
              <a:extLst>
                <a:ext uri="{FF2B5EF4-FFF2-40B4-BE49-F238E27FC236}">
                  <a16:creationId xmlns:a16="http://schemas.microsoft.com/office/drawing/2014/main" id="{FF09EB35-6460-AF23-C3E7-481A65B70871}"/>
                </a:ext>
              </a:extLst>
            </p:cNvPr>
            <p:cNvSpPr/>
            <p:nvPr/>
          </p:nvSpPr>
          <p:spPr>
            <a:xfrm>
              <a:off x="3599250" y="809300"/>
              <a:ext cx="48100" cy="57350"/>
            </a:xfrm>
            <a:custGeom>
              <a:avLst/>
              <a:gdLst/>
              <a:ahLst/>
              <a:cxnLst/>
              <a:rect l="l" t="t" r="r" b="b"/>
              <a:pathLst>
                <a:path w="1924" h="2294" extrusionOk="0">
                  <a:moveTo>
                    <a:pt x="1184" y="1"/>
                  </a:moveTo>
                  <a:cubicBezTo>
                    <a:pt x="518" y="1"/>
                    <a:pt x="1" y="482"/>
                    <a:pt x="1" y="1147"/>
                  </a:cubicBezTo>
                  <a:cubicBezTo>
                    <a:pt x="1" y="1702"/>
                    <a:pt x="444" y="2219"/>
                    <a:pt x="999" y="2293"/>
                  </a:cubicBezTo>
                  <a:cubicBezTo>
                    <a:pt x="888" y="2108"/>
                    <a:pt x="851" y="1923"/>
                    <a:pt x="851" y="1739"/>
                  </a:cubicBezTo>
                  <a:cubicBezTo>
                    <a:pt x="851" y="1036"/>
                    <a:pt x="1295" y="482"/>
                    <a:pt x="1923" y="371"/>
                  </a:cubicBezTo>
                  <a:cubicBezTo>
                    <a:pt x="1627" y="297"/>
                    <a:pt x="1406" y="186"/>
                    <a:pt x="12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25;p26">
              <a:extLst>
                <a:ext uri="{FF2B5EF4-FFF2-40B4-BE49-F238E27FC236}">
                  <a16:creationId xmlns:a16="http://schemas.microsoft.com/office/drawing/2014/main" id="{36D7973C-294C-02B4-2745-6D99639193CC}"/>
                </a:ext>
              </a:extLst>
            </p:cNvPr>
            <p:cNvSpPr/>
            <p:nvPr/>
          </p:nvSpPr>
          <p:spPr>
            <a:xfrm>
              <a:off x="3724025" y="821325"/>
              <a:ext cx="49950" cy="53625"/>
            </a:xfrm>
            <a:custGeom>
              <a:avLst/>
              <a:gdLst/>
              <a:ahLst/>
              <a:cxnLst/>
              <a:rect l="l" t="t" r="r" b="b"/>
              <a:pathLst>
                <a:path w="1998" h="2145" extrusionOk="0">
                  <a:moveTo>
                    <a:pt x="186" y="1"/>
                  </a:moveTo>
                  <a:cubicBezTo>
                    <a:pt x="149" y="1"/>
                    <a:pt x="149" y="74"/>
                    <a:pt x="112" y="74"/>
                  </a:cubicBezTo>
                  <a:lnTo>
                    <a:pt x="112" y="259"/>
                  </a:lnTo>
                  <a:cubicBezTo>
                    <a:pt x="112" y="370"/>
                    <a:pt x="75" y="555"/>
                    <a:pt x="1" y="703"/>
                  </a:cubicBezTo>
                  <a:lnTo>
                    <a:pt x="112" y="851"/>
                  </a:lnTo>
                  <a:cubicBezTo>
                    <a:pt x="260" y="1073"/>
                    <a:pt x="296" y="1294"/>
                    <a:pt x="296" y="1553"/>
                  </a:cubicBezTo>
                  <a:cubicBezTo>
                    <a:pt x="296" y="1664"/>
                    <a:pt x="260" y="1849"/>
                    <a:pt x="186" y="1997"/>
                  </a:cubicBezTo>
                  <a:cubicBezTo>
                    <a:pt x="370" y="2108"/>
                    <a:pt x="555" y="2145"/>
                    <a:pt x="814" y="2145"/>
                  </a:cubicBezTo>
                  <a:cubicBezTo>
                    <a:pt x="1480" y="2145"/>
                    <a:pt x="1997" y="1627"/>
                    <a:pt x="1997" y="925"/>
                  </a:cubicBezTo>
                  <a:cubicBezTo>
                    <a:pt x="1590" y="851"/>
                    <a:pt x="1184" y="555"/>
                    <a:pt x="999" y="185"/>
                  </a:cubicBezTo>
                  <a:lnTo>
                    <a:pt x="925" y="148"/>
                  </a:lnTo>
                  <a:lnTo>
                    <a:pt x="851" y="148"/>
                  </a:lnTo>
                  <a:cubicBezTo>
                    <a:pt x="629" y="148"/>
                    <a:pt x="444" y="11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26;p26">
              <a:extLst>
                <a:ext uri="{FF2B5EF4-FFF2-40B4-BE49-F238E27FC236}">
                  <a16:creationId xmlns:a16="http://schemas.microsoft.com/office/drawing/2014/main" id="{C4E8D365-DBBF-85EC-B51F-5C00C8C41AFE}"/>
                </a:ext>
              </a:extLst>
            </p:cNvPr>
            <p:cNvSpPr/>
            <p:nvPr/>
          </p:nvSpPr>
          <p:spPr>
            <a:xfrm>
              <a:off x="3675975" y="844425"/>
              <a:ext cx="50850" cy="44400"/>
            </a:xfrm>
            <a:custGeom>
              <a:avLst/>
              <a:gdLst/>
              <a:ahLst/>
              <a:cxnLst/>
              <a:rect l="l" t="t" r="r" b="b"/>
              <a:pathLst>
                <a:path w="2034" h="1776" extrusionOk="0">
                  <a:moveTo>
                    <a:pt x="1849" y="1"/>
                  </a:moveTo>
                  <a:cubicBezTo>
                    <a:pt x="1627" y="444"/>
                    <a:pt x="1146" y="703"/>
                    <a:pt x="629" y="703"/>
                  </a:cubicBezTo>
                  <a:lnTo>
                    <a:pt x="444" y="703"/>
                  </a:lnTo>
                  <a:cubicBezTo>
                    <a:pt x="370" y="999"/>
                    <a:pt x="185" y="1221"/>
                    <a:pt x="0" y="1406"/>
                  </a:cubicBezTo>
                  <a:cubicBezTo>
                    <a:pt x="222" y="1628"/>
                    <a:pt x="518" y="1775"/>
                    <a:pt x="888" y="1775"/>
                  </a:cubicBezTo>
                  <a:cubicBezTo>
                    <a:pt x="1516" y="1775"/>
                    <a:pt x="2034" y="1258"/>
                    <a:pt x="2034" y="629"/>
                  </a:cubicBezTo>
                  <a:cubicBezTo>
                    <a:pt x="2034" y="370"/>
                    <a:pt x="1997" y="186"/>
                    <a:pt x="1849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27;p26">
              <a:extLst>
                <a:ext uri="{FF2B5EF4-FFF2-40B4-BE49-F238E27FC236}">
                  <a16:creationId xmlns:a16="http://schemas.microsoft.com/office/drawing/2014/main" id="{28A049B7-24DC-78A2-6E0A-20C1FB34DE4D}"/>
                </a:ext>
              </a:extLst>
            </p:cNvPr>
            <p:cNvSpPr/>
            <p:nvPr/>
          </p:nvSpPr>
          <p:spPr>
            <a:xfrm>
              <a:off x="3663950" y="810225"/>
              <a:ext cx="58250" cy="46250"/>
            </a:xfrm>
            <a:custGeom>
              <a:avLst/>
              <a:gdLst/>
              <a:ahLst/>
              <a:cxnLst/>
              <a:rect l="l" t="t" r="r" b="b"/>
              <a:pathLst>
                <a:path w="2330" h="1850" extrusionOk="0">
                  <a:moveTo>
                    <a:pt x="259" y="1"/>
                  </a:moveTo>
                  <a:cubicBezTo>
                    <a:pt x="112" y="186"/>
                    <a:pt x="1" y="408"/>
                    <a:pt x="1" y="703"/>
                  </a:cubicBezTo>
                  <a:cubicBezTo>
                    <a:pt x="1" y="1332"/>
                    <a:pt x="518" y="1849"/>
                    <a:pt x="1184" y="1849"/>
                  </a:cubicBezTo>
                  <a:cubicBezTo>
                    <a:pt x="1812" y="1849"/>
                    <a:pt x="2330" y="1332"/>
                    <a:pt x="2330" y="703"/>
                  </a:cubicBezTo>
                  <a:cubicBezTo>
                    <a:pt x="2330" y="408"/>
                    <a:pt x="2219" y="186"/>
                    <a:pt x="2108" y="1"/>
                  </a:cubicBezTo>
                  <a:cubicBezTo>
                    <a:pt x="1849" y="223"/>
                    <a:pt x="1553" y="371"/>
                    <a:pt x="1184" y="371"/>
                  </a:cubicBezTo>
                  <a:cubicBezTo>
                    <a:pt x="814" y="371"/>
                    <a:pt x="481" y="223"/>
                    <a:pt x="2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28;p26">
              <a:extLst>
                <a:ext uri="{FF2B5EF4-FFF2-40B4-BE49-F238E27FC236}">
                  <a16:creationId xmlns:a16="http://schemas.microsoft.com/office/drawing/2014/main" id="{DB4471D3-28CE-5164-A5C3-CB624C8BD605}"/>
                </a:ext>
              </a:extLst>
            </p:cNvPr>
            <p:cNvSpPr/>
            <p:nvPr/>
          </p:nvSpPr>
          <p:spPr>
            <a:xfrm>
              <a:off x="3663950" y="755700"/>
              <a:ext cx="58250" cy="58250"/>
            </a:xfrm>
            <a:custGeom>
              <a:avLst/>
              <a:gdLst/>
              <a:ahLst/>
              <a:cxnLst/>
              <a:rect l="l" t="t" r="r" b="b"/>
              <a:pathLst>
                <a:path w="2330" h="2330" extrusionOk="0">
                  <a:moveTo>
                    <a:pt x="1184" y="1"/>
                  </a:moveTo>
                  <a:cubicBezTo>
                    <a:pt x="518" y="1"/>
                    <a:pt x="1" y="518"/>
                    <a:pt x="1" y="1147"/>
                  </a:cubicBezTo>
                  <a:cubicBezTo>
                    <a:pt x="1" y="1812"/>
                    <a:pt x="518" y="2330"/>
                    <a:pt x="1184" y="2330"/>
                  </a:cubicBezTo>
                  <a:cubicBezTo>
                    <a:pt x="1812" y="2330"/>
                    <a:pt x="2330" y="1812"/>
                    <a:pt x="2330" y="1147"/>
                  </a:cubicBezTo>
                  <a:cubicBezTo>
                    <a:pt x="2330" y="518"/>
                    <a:pt x="1812" y="1"/>
                    <a:pt x="1184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29;p26">
              <a:extLst>
                <a:ext uri="{FF2B5EF4-FFF2-40B4-BE49-F238E27FC236}">
                  <a16:creationId xmlns:a16="http://schemas.microsoft.com/office/drawing/2014/main" id="{33DEFB05-BA0E-FE95-B38F-D7450C2BAC08}"/>
                </a:ext>
              </a:extLst>
            </p:cNvPr>
            <p:cNvSpPr/>
            <p:nvPr/>
          </p:nvSpPr>
          <p:spPr>
            <a:xfrm>
              <a:off x="3915350" y="542200"/>
              <a:ext cx="52700" cy="69350"/>
            </a:xfrm>
            <a:custGeom>
              <a:avLst/>
              <a:gdLst/>
              <a:ahLst/>
              <a:cxnLst/>
              <a:rect l="l" t="t" r="r" b="b"/>
              <a:pathLst>
                <a:path w="2108" h="2774" extrusionOk="0">
                  <a:moveTo>
                    <a:pt x="1369" y="0"/>
                  </a:moveTo>
                  <a:cubicBezTo>
                    <a:pt x="592" y="0"/>
                    <a:pt x="1" y="592"/>
                    <a:pt x="1" y="1368"/>
                  </a:cubicBezTo>
                  <a:cubicBezTo>
                    <a:pt x="1" y="2182"/>
                    <a:pt x="592" y="2773"/>
                    <a:pt x="1369" y="2773"/>
                  </a:cubicBezTo>
                  <a:cubicBezTo>
                    <a:pt x="1627" y="2773"/>
                    <a:pt x="1886" y="2662"/>
                    <a:pt x="2108" y="2514"/>
                  </a:cubicBezTo>
                  <a:cubicBezTo>
                    <a:pt x="1701" y="2256"/>
                    <a:pt x="1479" y="1812"/>
                    <a:pt x="1479" y="1294"/>
                  </a:cubicBezTo>
                  <a:cubicBezTo>
                    <a:pt x="1479" y="814"/>
                    <a:pt x="1664" y="407"/>
                    <a:pt x="1960" y="148"/>
                  </a:cubicBezTo>
                  <a:cubicBezTo>
                    <a:pt x="1775" y="37"/>
                    <a:pt x="1590" y="0"/>
                    <a:pt x="136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30;p26">
              <a:extLst>
                <a:ext uri="{FF2B5EF4-FFF2-40B4-BE49-F238E27FC236}">
                  <a16:creationId xmlns:a16="http://schemas.microsoft.com/office/drawing/2014/main" id="{7538C1AB-CE23-4D73-46FC-B8E7BACED161}"/>
                </a:ext>
              </a:extLst>
            </p:cNvPr>
            <p:cNvSpPr/>
            <p:nvPr/>
          </p:nvSpPr>
          <p:spPr>
            <a:xfrm>
              <a:off x="3957875" y="601350"/>
              <a:ext cx="69350" cy="49000"/>
            </a:xfrm>
            <a:custGeom>
              <a:avLst/>
              <a:gdLst/>
              <a:ahLst/>
              <a:cxnLst/>
              <a:rect l="l" t="t" r="r" b="b"/>
              <a:pathLst>
                <a:path w="2774" h="1960" extrusionOk="0">
                  <a:moveTo>
                    <a:pt x="2588" y="0"/>
                  </a:moveTo>
                  <a:cubicBezTo>
                    <a:pt x="2293" y="296"/>
                    <a:pt x="1849" y="555"/>
                    <a:pt x="1368" y="555"/>
                  </a:cubicBezTo>
                  <a:cubicBezTo>
                    <a:pt x="1109" y="555"/>
                    <a:pt x="814" y="444"/>
                    <a:pt x="592" y="296"/>
                  </a:cubicBezTo>
                  <a:lnTo>
                    <a:pt x="518" y="370"/>
                  </a:lnTo>
                  <a:cubicBezTo>
                    <a:pt x="370" y="444"/>
                    <a:pt x="185" y="555"/>
                    <a:pt x="0" y="555"/>
                  </a:cubicBezTo>
                  <a:lnTo>
                    <a:pt x="0" y="592"/>
                  </a:lnTo>
                  <a:cubicBezTo>
                    <a:pt x="0" y="1368"/>
                    <a:pt x="592" y="1960"/>
                    <a:pt x="1368" y="1960"/>
                  </a:cubicBezTo>
                  <a:cubicBezTo>
                    <a:pt x="2182" y="1960"/>
                    <a:pt x="2773" y="1368"/>
                    <a:pt x="2773" y="592"/>
                  </a:cubicBezTo>
                  <a:cubicBezTo>
                    <a:pt x="2773" y="407"/>
                    <a:pt x="2662" y="185"/>
                    <a:pt x="2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31;p26">
              <a:extLst>
                <a:ext uri="{FF2B5EF4-FFF2-40B4-BE49-F238E27FC236}">
                  <a16:creationId xmlns:a16="http://schemas.microsoft.com/office/drawing/2014/main" id="{B09A756F-1335-0476-A803-EE983960FBF3}"/>
                </a:ext>
              </a:extLst>
            </p:cNvPr>
            <p:cNvSpPr/>
            <p:nvPr/>
          </p:nvSpPr>
          <p:spPr>
            <a:xfrm>
              <a:off x="4000375" y="495050"/>
              <a:ext cx="44400" cy="62875"/>
            </a:xfrm>
            <a:custGeom>
              <a:avLst/>
              <a:gdLst/>
              <a:ahLst/>
              <a:cxnLst/>
              <a:rect l="l" t="t" r="r" b="b"/>
              <a:pathLst>
                <a:path w="1776" h="2515" extrusionOk="0">
                  <a:moveTo>
                    <a:pt x="371" y="1"/>
                  </a:moveTo>
                  <a:cubicBezTo>
                    <a:pt x="223" y="1"/>
                    <a:pt x="149" y="1"/>
                    <a:pt x="1" y="38"/>
                  </a:cubicBezTo>
                  <a:cubicBezTo>
                    <a:pt x="149" y="260"/>
                    <a:pt x="223" y="592"/>
                    <a:pt x="223" y="925"/>
                  </a:cubicBezTo>
                  <a:cubicBezTo>
                    <a:pt x="223" y="1147"/>
                    <a:pt x="186" y="1406"/>
                    <a:pt x="38" y="1665"/>
                  </a:cubicBezTo>
                  <a:cubicBezTo>
                    <a:pt x="519" y="1775"/>
                    <a:pt x="925" y="2108"/>
                    <a:pt x="1110" y="2515"/>
                  </a:cubicBezTo>
                  <a:cubicBezTo>
                    <a:pt x="1480" y="2293"/>
                    <a:pt x="1702" y="1849"/>
                    <a:pt x="1702" y="1369"/>
                  </a:cubicBezTo>
                  <a:cubicBezTo>
                    <a:pt x="1776" y="592"/>
                    <a:pt x="1110" y="1"/>
                    <a:pt x="3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32;p26">
              <a:extLst>
                <a:ext uri="{FF2B5EF4-FFF2-40B4-BE49-F238E27FC236}">
                  <a16:creationId xmlns:a16="http://schemas.microsoft.com/office/drawing/2014/main" id="{36027971-B0B2-2A29-DB89-754ADFBDBBCC}"/>
                </a:ext>
              </a:extLst>
            </p:cNvPr>
            <p:cNvSpPr/>
            <p:nvPr/>
          </p:nvSpPr>
          <p:spPr>
            <a:xfrm>
              <a:off x="3894100" y="581025"/>
              <a:ext cx="62875" cy="64725"/>
            </a:xfrm>
            <a:custGeom>
              <a:avLst/>
              <a:gdLst/>
              <a:ahLst/>
              <a:cxnLst/>
              <a:rect l="l" t="t" r="r" b="b"/>
              <a:pathLst>
                <a:path w="2515" h="2589" extrusionOk="0">
                  <a:moveTo>
                    <a:pt x="666" y="0"/>
                  </a:moveTo>
                  <a:cubicBezTo>
                    <a:pt x="222" y="259"/>
                    <a:pt x="0" y="703"/>
                    <a:pt x="0" y="1220"/>
                  </a:cubicBezTo>
                  <a:cubicBezTo>
                    <a:pt x="0" y="1997"/>
                    <a:pt x="592" y="2588"/>
                    <a:pt x="1405" y="2588"/>
                  </a:cubicBezTo>
                  <a:cubicBezTo>
                    <a:pt x="1849" y="2588"/>
                    <a:pt x="2219" y="2366"/>
                    <a:pt x="2514" y="2034"/>
                  </a:cubicBezTo>
                  <a:cubicBezTo>
                    <a:pt x="2366" y="1849"/>
                    <a:pt x="2329" y="1627"/>
                    <a:pt x="2329" y="1405"/>
                  </a:cubicBezTo>
                  <a:lnTo>
                    <a:pt x="2219" y="1405"/>
                  </a:lnTo>
                  <a:cubicBezTo>
                    <a:pt x="1405" y="1405"/>
                    <a:pt x="740" y="813"/>
                    <a:pt x="6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33;p26">
              <a:extLst>
                <a:ext uri="{FF2B5EF4-FFF2-40B4-BE49-F238E27FC236}">
                  <a16:creationId xmlns:a16="http://schemas.microsoft.com/office/drawing/2014/main" id="{C8CC1842-3B21-610E-0500-D223C9C8515E}"/>
                </a:ext>
              </a:extLst>
            </p:cNvPr>
            <p:cNvSpPr/>
            <p:nvPr/>
          </p:nvSpPr>
          <p:spPr>
            <a:xfrm>
              <a:off x="4026275" y="547750"/>
              <a:ext cx="48075" cy="70250"/>
            </a:xfrm>
            <a:custGeom>
              <a:avLst/>
              <a:gdLst/>
              <a:ahLst/>
              <a:cxnLst/>
              <a:rect l="l" t="t" r="r" b="b"/>
              <a:pathLst>
                <a:path w="1923" h="2810" extrusionOk="0">
                  <a:moveTo>
                    <a:pt x="740" y="0"/>
                  </a:moveTo>
                  <a:cubicBezTo>
                    <a:pt x="592" y="222"/>
                    <a:pt x="444" y="407"/>
                    <a:pt x="222" y="592"/>
                  </a:cubicBezTo>
                  <a:lnTo>
                    <a:pt x="185" y="666"/>
                  </a:lnTo>
                  <a:cubicBezTo>
                    <a:pt x="222" y="777"/>
                    <a:pt x="222" y="924"/>
                    <a:pt x="222" y="1109"/>
                  </a:cubicBezTo>
                  <a:cubicBezTo>
                    <a:pt x="222" y="1442"/>
                    <a:pt x="111" y="1701"/>
                    <a:pt x="0" y="1960"/>
                  </a:cubicBezTo>
                  <a:lnTo>
                    <a:pt x="37" y="2034"/>
                  </a:lnTo>
                  <a:cubicBezTo>
                    <a:pt x="185" y="2255"/>
                    <a:pt x="222" y="2514"/>
                    <a:pt x="222" y="2773"/>
                  </a:cubicBezTo>
                  <a:cubicBezTo>
                    <a:pt x="296" y="2773"/>
                    <a:pt x="407" y="2810"/>
                    <a:pt x="481" y="2810"/>
                  </a:cubicBezTo>
                  <a:cubicBezTo>
                    <a:pt x="1294" y="2810"/>
                    <a:pt x="1886" y="2218"/>
                    <a:pt x="1886" y="1442"/>
                  </a:cubicBezTo>
                  <a:cubicBezTo>
                    <a:pt x="1923" y="703"/>
                    <a:pt x="1405" y="111"/>
                    <a:pt x="74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34;p26">
              <a:extLst>
                <a:ext uri="{FF2B5EF4-FFF2-40B4-BE49-F238E27FC236}">
                  <a16:creationId xmlns:a16="http://schemas.microsoft.com/office/drawing/2014/main" id="{FA72DE75-9F79-7137-5B22-DA8DB4AA6D6B}"/>
                </a:ext>
              </a:extLst>
            </p:cNvPr>
            <p:cNvSpPr/>
            <p:nvPr/>
          </p:nvSpPr>
          <p:spPr>
            <a:xfrm>
              <a:off x="4054925" y="557900"/>
              <a:ext cx="54550" cy="67500"/>
            </a:xfrm>
            <a:custGeom>
              <a:avLst/>
              <a:gdLst/>
              <a:ahLst/>
              <a:cxnLst/>
              <a:rect l="l" t="t" r="r" b="b"/>
              <a:pathLst>
                <a:path w="2182" h="2700" extrusionOk="0">
                  <a:moveTo>
                    <a:pt x="1294" y="1"/>
                  </a:moveTo>
                  <a:cubicBezTo>
                    <a:pt x="1146" y="149"/>
                    <a:pt x="998" y="260"/>
                    <a:pt x="814" y="334"/>
                  </a:cubicBezTo>
                  <a:cubicBezTo>
                    <a:pt x="925" y="518"/>
                    <a:pt x="961" y="740"/>
                    <a:pt x="961" y="962"/>
                  </a:cubicBezTo>
                  <a:cubicBezTo>
                    <a:pt x="961" y="1628"/>
                    <a:pt x="555" y="2219"/>
                    <a:pt x="0" y="2478"/>
                  </a:cubicBezTo>
                  <a:cubicBezTo>
                    <a:pt x="222" y="2589"/>
                    <a:pt x="444" y="2700"/>
                    <a:pt x="777" y="2700"/>
                  </a:cubicBezTo>
                  <a:cubicBezTo>
                    <a:pt x="1553" y="2700"/>
                    <a:pt x="2182" y="2108"/>
                    <a:pt x="2182" y="1295"/>
                  </a:cubicBezTo>
                  <a:cubicBezTo>
                    <a:pt x="2182" y="703"/>
                    <a:pt x="1812" y="186"/>
                    <a:pt x="1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35;p26">
              <a:extLst>
                <a:ext uri="{FF2B5EF4-FFF2-40B4-BE49-F238E27FC236}">
                  <a16:creationId xmlns:a16="http://schemas.microsoft.com/office/drawing/2014/main" id="{3FA7BEFF-37E3-10DA-CD9E-079BDE3A8B34}"/>
                </a:ext>
              </a:extLst>
            </p:cNvPr>
            <p:cNvSpPr/>
            <p:nvPr/>
          </p:nvSpPr>
          <p:spPr>
            <a:xfrm>
              <a:off x="3981900" y="459925"/>
              <a:ext cx="67500" cy="39775"/>
            </a:xfrm>
            <a:custGeom>
              <a:avLst/>
              <a:gdLst/>
              <a:ahLst/>
              <a:cxnLst/>
              <a:rect l="l" t="t" r="r" b="b"/>
              <a:pathLst>
                <a:path w="2700" h="1591" extrusionOk="0">
                  <a:moveTo>
                    <a:pt x="1295" y="1"/>
                  </a:moveTo>
                  <a:cubicBezTo>
                    <a:pt x="740" y="1"/>
                    <a:pt x="222" y="371"/>
                    <a:pt x="1" y="851"/>
                  </a:cubicBezTo>
                  <a:cubicBezTo>
                    <a:pt x="185" y="925"/>
                    <a:pt x="370" y="1073"/>
                    <a:pt x="555" y="1258"/>
                  </a:cubicBezTo>
                  <a:lnTo>
                    <a:pt x="629" y="1258"/>
                  </a:lnTo>
                  <a:cubicBezTo>
                    <a:pt x="777" y="1184"/>
                    <a:pt x="925" y="1184"/>
                    <a:pt x="1073" y="1184"/>
                  </a:cubicBezTo>
                  <a:cubicBezTo>
                    <a:pt x="1442" y="1184"/>
                    <a:pt x="1812" y="1332"/>
                    <a:pt x="2071" y="1591"/>
                  </a:cubicBezTo>
                  <a:lnTo>
                    <a:pt x="2108" y="1517"/>
                  </a:lnTo>
                  <a:cubicBezTo>
                    <a:pt x="2330" y="1332"/>
                    <a:pt x="2515" y="1258"/>
                    <a:pt x="2699" y="1221"/>
                  </a:cubicBezTo>
                  <a:cubicBezTo>
                    <a:pt x="2589" y="519"/>
                    <a:pt x="2034" y="1"/>
                    <a:pt x="12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36;p26">
              <a:extLst>
                <a:ext uri="{FF2B5EF4-FFF2-40B4-BE49-F238E27FC236}">
                  <a16:creationId xmlns:a16="http://schemas.microsoft.com/office/drawing/2014/main" id="{130F9514-0686-CF80-B9B2-F051ECCA26A0}"/>
                </a:ext>
              </a:extLst>
            </p:cNvPr>
            <p:cNvSpPr/>
            <p:nvPr/>
          </p:nvSpPr>
          <p:spPr>
            <a:xfrm>
              <a:off x="4038275" y="495050"/>
              <a:ext cx="55500" cy="66575"/>
            </a:xfrm>
            <a:custGeom>
              <a:avLst/>
              <a:gdLst/>
              <a:ahLst/>
              <a:cxnLst/>
              <a:rect l="l" t="t" r="r" b="b"/>
              <a:pathLst>
                <a:path w="2220" h="2663" extrusionOk="0">
                  <a:moveTo>
                    <a:pt x="851" y="1"/>
                  </a:moveTo>
                  <a:cubicBezTo>
                    <a:pt x="518" y="1"/>
                    <a:pt x="260" y="75"/>
                    <a:pt x="1" y="260"/>
                  </a:cubicBezTo>
                  <a:cubicBezTo>
                    <a:pt x="297" y="555"/>
                    <a:pt x="481" y="962"/>
                    <a:pt x="481" y="1369"/>
                  </a:cubicBezTo>
                  <a:cubicBezTo>
                    <a:pt x="481" y="1554"/>
                    <a:pt x="444" y="1738"/>
                    <a:pt x="370" y="1923"/>
                  </a:cubicBezTo>
                  <a:cubicBezTo>
                    <a:pt x="851" y="2034"/>
                    <a:pt x="1221" y="2293"/>
                    <a:pt x="1443" y="2663"/>
                  </a:cubicBezTo>
                  <a:cubicBezTo>
                    <a:pt x="1923" y="2441"/>
                    <a:pt x="2219" y="1923"/>
                    <a:pt x="2219" y="1369"/>
                  </a:cubicBezTo>
                  <a:cubicBezTo>
                    <a:pt x="2219" y="592"/>
                    <a:pt x="1627" y="1"/>
                    <a:pt x="8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37;p26">
              <a:extLst>
                <a:ext uri="{FF2B5EF4-FFF2-40B4-BE49-F238E27FC236}">
                  <a16:creationId xmlns:a16="http://schemas.microsoft.com/office/drawing/2014/main" id="{0E75B1F7-8688-CE42-508E-303C60570A48}"/>
                </a:ext>
              </a:extLst>
            </p:cNvPr>
            <p:cNvSpPr/>
            <p:nvPr/>
          </p:nvSpPr>
          <p:spPr>
            <a:xfrm>
              <a:off x="4008700" y="613375"/>
              <a:ext cx="65650" cy="59175"/>
            </a:xfrm>
            <a:custGeom>
              <a:avLst/>
              <a:gdLst/>
              <a:ahLst/>
              <a:cxnLst/>
              <a:rect l="l" t="t" r="r" b="b"/>
              <a:pathLst>
                <a:path w="2626" h="2367" extrusionOk="0">
                  <a:moveTo>
                    <a:pt x="2256" y="0"/>
                  </a:moveTo>
                  <a:cubicBezTo>
                    <a:pt x="1997" y="259"/>
                    <a:pt x="1664" y="370"/>
                    <a:pt x="1258" y="370"/>
                  </a:cubicBezTo>
                  <a:cubicBezTo>
                    <a:pt x="1110" y="370"/>
                    <a:pt x="999" y="333"/>
                    <a:pt x="925" y="333"/>
                  </a:cubicBezTo>
                  <a:cubicBezTo>
                    <a:pt x="888" y="887"/>
                    <a:pt x="518" y="1405"/>
                    <a:pt x="1" y="1627"/>
                  </a:cubicBezTo>
                  <a:cubicBezTo>
                    <a:pt x="223" y="2107"/>
                    <a:pt x="703" y="2366"/>
                    <a:pt x="1258" y="2366"/>
                  </a:cubicBezTo>
                  <a:cubicBezTo>
                    <a:pt x="2034" y="2366"/>
                    <a:pt x="2626" y="1775"/>
                    <a:pt x="2626" y="998"/>
                  </a:cubicBezTo>
                  <a:cubicBezTo>
                    <a:pt x="2626" y="629"/>
                    <a:pt x="2478" y="296"/>
                    <a:pt x="2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38;p26">
              <a:extLst>
                <a:ext uri="{FF2B5EF4-FFF2-40B4-BE49-F238E27FC236}">
                  <a16:creationId xmlns:a16="http://schemas.microsoft.com/office/drawing/2014/main" id="{45A55574-9998-DC24-2081-DCB9AE467383}"/>
                </a:ext>
              </a:extLst>
            </p:cNvPr>
            <p:cNvSpPr/>
            <p:nvPr/>
          </p:nvSpPr>
          <p:spPr>
            <a:xfrm>
              <a:off x="3970800" y="656800"/>
              <a:ext cx="49025" cy="30525"/>
            </a:xfrm>
            <a:custGeom>
              <a:avLst/>
              <a:gdLst/>
              <a:ahLst/>
              <a:cxnLst/>
              <a:rect l="l" t="t" r="r" b="b"/>
              <a:pathLst>
                <a:path w="1961" h="1221" extrusionOk="0">
                  <a:moveTo>
                    <a:pt x="1332" y="1"/>
                  </a:moveTo>
                  <a:cubicBezTo>
                    <a:pt x="1184" y="1"/>
                    <a:pt x="999" y="38"/>
                    <a:pt x="851" y="38"/>
                  </a:cubicBezTo>
                  <a:lnTo>
                    <a:pt x="666" y="38"/>
                  </a:lnTo>
                  <a:lnTo>
                    <a:pt x="666" y="75"/>
                  </a:lnTo>
                  <a:cubicBezTo>
                    <a:pt x="555" y="444"/>
                    <a:pt x="297" y="740"/>
                    <a:pt x="1" y="925"/>
                  </a:cubicBezTo>
                  <a:cubicBezTo>
                    <a:pt x="223" y="1110"/>
                    <a:pt x="555" y="1221"/>
                    <a:pt x="851" y="1221"/>
                  </a:cubicBezTo>
                  <a:cubicBezTo>
                    <a:pt x="1332" y="1221"/>
                    <a:pt x="1702" y="999"/>
                    <a:pt x="1960" y="666"/>
                  </a:cubicBezTo>
                  <a:cubicBezTo>
                    <a:pt x="1702" y="481"/>
                    <a:pt x="1480" y="260"/>
                    <a:pt x="13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39;p26">
              <a:extLst>
                <a:ext uri="{FF2B5EF4-FFF2-40B4-BE49-F238E27FC236}">
                  <a16:creationId xmlns:a16="http://schemas.microsoft.com/office/drawing/2014/main" id="{9EA47565-ED48-9C32-1A5D-5A409B158934}"/>
                </a:ext>
              </a:extLst>
            </p:cNvPr>
            <p:cNvSpPr/>
            <p:nvPr/>
          </p:nvSpPr>
          <p:spPr>
            <a:xfrm>
              <a:off x="3915350" y="638325"/>
              <a:ext cx="66575" cy="39775"/>
            </a:xfrm>
            <a:custGeom>
              <a:avLst/>
              <a:gdLst/>
              <a:ahLst/>
              <a:cxnLst/>
              <a:rect l="l" t="t" r="r" b="b"/>
              <a:pathLst>
                <a:path w="2663" h="1591" extrusionOk="0">
                  <a:moveTo>
                    <a:pt x="1701" y="0"/>
                  </a:moveTo>
                  <a:cubicBezTo>
                    <a:pt x="1406" y="296"/>
                    <a:pt x="962" y="555"/>
                    <a:pt x="481" y="555"/>
                  </a:cubicBezTo>
                  <a:cubicBezTo>
                    <a:pt x="296" y="555"/>
                    <a:pt x="186" y="481"/>
                    <a:pt x="1" y="444"/>
                  </a:cubicBezTo>
                  <a:lnTo>
                    <a:pt x="1" y="444"/>
                  </a:lnTo>
                  <a:cubicBezTo>
                    <a:pt x="75" y="1109"/>
                    <a:pt x="666" y="1590"/>
                    <a:pt x="1369" y="1590"/>
                  </a:cubicBezTo>
                  <a:cubicBezTo>
                    <a:pt x="1960" y="1590"/>
                    <a:pt x="2478" y="1220"/>
                    <a:pt x="2663" y="666"/>
                  </a:cubicBezTo>
                  <a:cubicBezTo>
                    <a:pt x="2256" y="592"/>
                    <a:pt x="1923" y="296"/>
                    <a:pt x="170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40;p26">
              <a:extLst>
                <a:ext uri="{FF2B5EF4-FFF2-40B4-BE49-F238E27FC236}">
                  <a16:creationId xmlns:a16="http://schemas.microsoft.com/office/drawing/2014/main" id="{8212F575-D0EA-5D34-049B-B5EB52FB0AE7}"/>
                </a:ext>
              </a:extLst>
            </p:cNvPr>
            <p:cNvSpPr/>
            <p:nvPr/>
          </p:nvSpPr>
          <p:spPr>
            <a:xfrm>
              <a:off x="3880225" y="522775"/>
              <a:ext cx="41625" cy="60125"/>
            </a:xfrm>
            <a:custGeom>
              <a:avLst/>
              <a:gdLst/>
              <a:ahLst/>
              <a:cxnLst/>
              <a:rect l="l" t="t" r="r" b="b"/>
              <a:pathLst>
                <a:path w="1665" h="2405" extrusionOk="0">
                  <a:moveTo>
                    <a:pt x="666" y="1"/>
                  </a:moveTo>
                  <a:cubicBezTo>
                    <a:pt x="297" y="223"/>
                    <a:pt x="1" y="666"/>
                    <a:pt x="1" y="1147"/>
                  </a:cubicBezTo>
                  <a:cubicBezTo>
                    <a:pt x="1" y="1702"/>
                    <a:pt x="334" y="2145"/>
                    <a:pt x="777" y="2404"/>
                  </a:cubicBezTo>
                  <a:cubicBezTo>
                    <a:pt x="888" y="2293"/>
                    <a:pt x="962" y="2219"/>
                    <a:pt x="1110" y="2145"/>
                  </a:cubicBezTo>
                  <a:lnTo>
                    <a:pt x="1147" y="2108"/>
                  </a:lnTo>
                  <a:cubicBezTo>
                    <a:pt x="1147" y="1702"/>
                    <a:pt x="1332" y="1295"/>
                    <a:pt x="1664" y="999"/>
                  </a:cubicBezTo>
                  <a:cubicBezTo>
                    <a:pt x="1147" y="851"/>
                    <a:pt x="777" y="482"/>
                    <a:pt x="6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41;p26">
              <a:extLst>
                <a:ext uri="{FF2B5EF4-FFF2-40B4-BE49-F238E27FC236}">
                  <a16:creationId xmlns:a16="http://schemas.microsoft.com/office/drawing/2014/main" id="{7A5CA409-2450-FA10-43EA-6A236CE77C58}"/>
                </a:ext>
              </a:extLst>
            </p:cNvPr>
            <p:cNvSpPr/>
            <p:nvPr/>
          </p:nvSpPr>
          <p:spPr>
            <a:xfrm>
              <a:off x="3899650" y="474725"/>
              <a:ext cx="52700" cy="68425"/>
            </a:xfrm>
            <a:custGeom>
              <a:avLst/>
              <a:gdLst/>
              <a:ahLst/>
              <a:cxnLst/>
              <a:rect l="l" t="t" r="r" b="b"/>
              <a:pathLst>
                <a:path w="2108" h="2737" extrusionOk="0">
                  <a:moveTo>
                    <a:pt x="1405" y="1"/>
                  </a:moveTo>
                  <a:cubicBezTo>
                    <a:pt x="629" y="1"/>
                    <a:pt x="0" y="629"/>
                    <a:pt x="0" y="1405"/>
                  </a:cubicBezTo>
                  <a:cubicBezTo>
                    <a:pt x="0" y="2034"/>
                    <a:pt x="481" y="2588"/>
                    <a:pt x="1072" y="2736"/>
                  </a:cubicBezTo>
                  <a:lnTo>
                    <a:pt x="1368" y="2588"/>
                  </a:lnTo>
                  <a:cubicBezTo>
                    <a:pt x="1183" y="2330"/>
                    <a:pt x="1072" y="2034"/>
                    <a:pt x="1072" y="1738"/>
                  </a:cubicBezTo>
                  <a:cubicBezTo>
                    <a:pt x="1072" y="1036"/>
                    <a:pt x="1479" y="444"/>
                    <a:pt x="2107" y="185"/>
                  </a:cubicBezTo>
                  <a:cubicBezTo>
                    <a:pt x="1923" y="74"/>
                    <a:pt x="1627" y="1"/>
                    <a:pt x="1405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2;p26">
              <a:extLst>
                <a:ext uri="{FF2B5EF4-FFF2-40B4-BE49-F238E27FC236}">
                  <a16:creationId xmlns:a16="http://schemas.microsoft.com/office/drawing/2014/main" id="{D8ADB321-4FF8-F67D-334C-FF05C33D717F}"/>
                </a:ext>
              </a:extLst>
            </p:cNvPr>
            <p:cNvSpPr/>
            <p:nvPr/>
          </p:nvSpPr>
          <p:spPr>
            <a:xfrm>
              <a:off x="3931075" y="483050"/>
              <a:ext cx="69325" cy="60100"/>
            </a:xfrm>
            <a:custGeom>
              <a:avLst/>
              <a:gdLst/>
              <a:ahLst/>
              <a:cxnLst/>
              <a:rect l="l" t="t" r="r" b="b"/>
              <a:pathLst>
                <a:path w="2773" h="2404" extrusionOk="0">
                  <a:moveTo>
                    <a:pt x="1405" y="0"/>
                  </a:moveTo>
                  <a:cubicBezTo>
                    <a:pt x="592" y="0"/>
                    <a:pt x="0" y="592"/>
                    <a:pt x="0" y="1405"/>
                  </a:cubicBezTo>
                  <a:cubicBezTo>
                    <a:pt x="0" y="1701"/>
                    <a:pt x="74" y="1997"/>
                    <a:pt x="296" y="2218"/>
                  </a:cubicBezTo>
                  <a:cubicBezTo>
                    <a:pt x="407" y="2182"/>
                    <a:pt x="555" y="2182"/>
                    <a:pt x="703" y="2182"/>
                  </a:cubicBezTo>
                  <a:cubicBezTo>
                    <a:pt x="924" y="2182"/>
                    <a:pt x="1146" y="2218"/>
                    <a:pt x="1405" y="2366"/>
                  </a:cubicBezTo>
                  <a:lnTo>
                    <a:pt x="1479" y="2403"/>
                  </a:lnTo>
                  <a:cubicBezTo>
                    <a:pt x="1738" y="2218"/>
                    <a:pt x="2034" y="2108"/>
                    <a:pt x="2403" y="2108"/>
                  </a:cubicBezTo>
                  <a:lnTo>
                    <a:pt x="2588" y="2108"/>
                  </a:lnTo>
                  <a:cubicBezTo>
                    <a:pt x="2736" y="1960"/>
                    <a:pt x="2773" y="1701"/>
                    <a:pt x="2773" y="1442"/>
                  </a:cubicBezTo>
                  <a:cubicBezTo>
                    <a:pt x="2773" y="592"/>
                    <a:pt x="2181" y="0"/>
                    <a:pt x="140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43;p26">
              <a:extLst>
                <a:ext uri="{FF2B5EF4-FFF2-40B4-BE49-F238E27FC236}">
                  <a16:creationId xmlns:a16="http://schemas.microsoft.com/office/drawing/2014/main" id="{7270021B-77DA-2289-BBB6-A1CC46FCB398}"/>
                </a:ext>
              </a:extLst>
            </p:cNvPr>
            <p:cNvSpPr/>
            <p:nvPr/>
          </p:nvSpPr>
          <p:spPr>
            <a:xfrm>
              <a:off x="3957875" y="539425"/>
              <a:ext cx="69350" cy="69350"/>
            </a:xfrm>
            <a:custGeom>
              <a:avLst/>
              <a:gdLst/>
              <a:ahLst/>
              <a:cxnLst/>
              <a:rect l="l" t="t" r="r" b="b"/>
              <a:pathLst>
                <a:path w="2774" h="2774" extrusionOk="0">
                  <a:moveTo>
                    <a:pt x="1368" y="0"/>
                  </a:moveTo>
                  <a:cubicBezTo>
                    <a:pt x="592" y="0"/>
                    <a:pt x="0" y="629"/>
                    <a:pt x="0" y="1405"/>
                  </a:cubicBezTo>
                  <a:cubicBezTo>
                    <a:pt x="0" y="2182"/>
                    <a:pt x="592" y="2773"/>
                    <a:pt x="1368" y="2773"/>
                  </a:cubicBezTo>
                  <a:cubicBezTo>
                    <a:pt x="2182" y="2773"/>
                    <a:pt x="2773" y="2182"/>
                    <a:pt x="2773" y="1405"/>
                  </a:cubicBezTo>
                  <a:cubicBezTo>
                    <a:pt x="2773" y="629"/>
                    <a:pt x="2108" y="0"/>
                    <a:pt x="1368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44;p26">
              <a:extLst>
                <a:ext uri="{FF2B5EF4-FFF2-40B4-BE49-F238E27FC236}">
                  <a16:creationId xmlns:a16="http://schemas.microsoft.com/office/drawing/2014/main" id="{56BE5375-8428-C042-93CA-924C72624559}"/>
                </a:ext>
              </a:extLst>
            </p:cNvPr>
            <p:cNvSpPr/>
            <p:nvPr/>
          </p:nvSpPr>
          <p:spPr>
            <a:xfrm>
              <a:off x="3955100" y="856450"/>
              <a:ext cx="69350" cy="52700"/>
            </a:xfrm>
            <a:custGeom>
              <a:avLst/>
              <a:gdLst/>
              <a:ahLst/>
              <a:cxnLst/>
              <a:rect l="l" t="t" r="r" b="b"/>
              <a:pathLst>
                <a:path w="2774" h="2108" extrusionOk="0">
                  <a:moveTo>
                    <a:pt x="1405" y="0"/>
                  </a:moveTo>
                  <a:cubicBezTo>
                    <a:pt x="629" y="0"/>
                    <a:pt x="0" y="592"/>
                    <a:pt x="0" y="1368"/>
                  </a:cubicBezTo>
                  <a:cubicBezTo>
                    <a:pt x="0" y="1664"/>
                    <a:pt x="111" y="1886"/>
                    <a:pt x="259" y="2108"/>
                  </a:cubicBezTo>
                  <a:cubicBezTo>
                    <a:pt x="555" y="1701"/>
                    <a:pt x="999" y="1479"/>
                    <a:pt x="1479" y="1479"/>
                  </a:cubicBezTo>
                  <a:cubicBezTo>
                    <a:pt x="1960" y="1479"/>
                    <a:pt x="2367" y="1664"/>
                    <a:pt x="2662" y="1997"/>
                  </a:cubicBezTo>
                  <a:cubicBezTo>
                    <a:pt x="2736" y="1812"/>
                    <a:pt x="2773" y="1627"/>
                    <a:pt x="2773" y="1368"/>
                  </a:cubicBezTo>
                  <a:cubicBezTo>
                    <a:pt x="2773" y="592"/>
                    <a:pt x="2182" y="0"/>
                    <a:pt x="140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45;p26">
              <a:extLst>
                <a:ext uri="{FF2B5EF4-FFF2-40B4-BE49-F238E27FC236}">
                  <a16:creationId xmlns:a16="http://schemas.microsoft.com/office/drawing/2014/main" id="{3CFEFA0F-B40B-11C4-E4E1-15EA624664B8}"/>
                </a:ext>
              </a:extLst>
            </p:cNvPr>
            <p:cNvSpPr/>
            <p:nvPr/>
          </p:nvSpPr>
          <p:spPr>
            <a:xfrm>
              <a:off x="3917200" y="898975"/>
              <a:ext cx="49950" cy="69325"/>
            </a:xfrm>
            <a:custGeom>
              <a:avLst/>
              <a:gdLst/>
              <a:ahLst/>
              <a:cxnLst/>
              <a:rect l="l" t="t" r="r" b="b"/>
              <a:pathLst>
                <a:path w="1998" h="2773" extrusionOk="0">
                  <a:moveTo>
                    <a:pt x="1405" y="0"/>
                  </a:moveTo>
                  <a:cubicBezTo>
                    <a:pt x="592" y="0"/>
                    <a:pt x="1" y="592"/>
                    <a:pt x="1" y="1368"/>
                  </a:cubicBezTo>
                  <a:cubicBezTo>
                    <a:pt x="1" y="2181"/>
                    <a:pt x="592" y="2773"/>
                    <a:pt x="1405" y="2773"/>
                  </a:cubicBezTo>
                  <a:cubicBezTo>
                    <a:pt x="1590" y="2773"/>
                    <a:pt x="1812" y="2699"/>
                    <a:pt x="1997" y="2588"/>
                  </a:cubicBezTo>
                  <a:cubicBezTo>
                    <a:pt x="1664" y="2329"/>
                    <a:pt x="1442" y="1849"/>
                    <a:pt x="1442" y="1405"/>
                  </a:cubicBezTo>
                  <a:cubicBezTo>
                    <a:pt x="1442" y="1109"/>
                    <a:pt x="1516" y="813"/>
                    <a:pt x="1664" y="592"/>
                  </a:cubicBezTo>
                  <a:lnTo>
                    <a:pt x="1627" y="518"/>
                  </a:lnTo>
                  <a:cubicBezTo>
                    <a:pt x="1516" y="370"/>
                    <a:pt x="1442" y="185"/>
                    <a:pt x="14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46;p26">
              <a:extLst>
                <a:ext uri="{FF2B5EF4-FFF2-40B4-BE49-F238E27FC236}">
                  <a16:creationId xmlns:a16="http://schemas.microsoft.com/office/drawing/2014/main" id="{D581AEB6-AEC5-C113-B638-7F25DF666AEF}"/>
                </a:ext>
              </a:extLst>
            </p:cNvPr>
            <p:cNvSpPr/>
            <p:nvPr/>
          </p:nvSpPr>
          <p:spPr>
            <a:xfrm>
              <a:off x="4009625" y="941475"/>
              <a:ext cx="63800" cy="43500"/>
            </a:xfrm>
            <a:custGeom>
              <a:avLst/>
              <a:gdLst/>
              <a:ahLst/>
              <a:cxnLst/>
              <a:rect l="l" t="t" r="r" b="b"/>
              <a:pathLst>
                <a:path w="2552" h="1740" extrusionOk="0">
                  <a:moveTo>
                    <a:pt x="2515" y="1"/>
                  </a:moveTo>
                  <a:cubicBezTo>
                    <a:pt x="2256" y="149"/>
                    <a:pt x="1960" y="260"/>
                    <a:pt x="1627" y="260"/>
                  </a:cubicBezTo>
                  <a:cubicBezTo>
                    <a:pt x="1406" y="260"/>
                    <a:pt x="1110" y="186"/>
                    <a:pt x="888" y="75"/>
                  </a:cubicBezTo>
                  <a:cubicBezTo>
                    <a:pt x="740" y="518"/>
                    <a:pt x="407" y="925"/>
                    <a:pt x="1" y="1110"/>
                  </a:cubicBezTo>
                  <a:cubicBezTo>
                    <a:pt x="223" y="1480"/>
                    <a:pt x="703" y="1738"/>
                    <a:pt x="1147" y="1738"/>
                  </a:cubicBezTo>
                  <a:cubicBezTo>
                    <a:pt x="1166" y="1739"/>
                    <a:pt x="1186" y="1740"/>
                    <a:pt x="1206" y="1740"/>
                  </a:cubicBezTo>
                  <a:cubicBezTo>
                    <a:pt x="1921" y="1740"/>
                    <a:pt x="2552" y="1090"/>
                    <a:pt x="2552" y="370"/>
                  </a:cubicBezTo>
                  <a:cubicBezTo>
                    <a:pt x="2552" y="260"/>
                    <a:pt x="2552" y="149"/>
                    <a:pt x="25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47;p26">
              <a:extLst>
                <a:ext uri="{FF2B5EF4-FFF2-40B4-BE49-F238E27FC236}">
                  <a16:creationId xmlns:a16="http://schemas.microsoft.com/office/drawing/2014/main" id="{6DF1C10A-9866-2D24-7445-B8FFE6831ED1}"/>
                </a:ext>
              </a:extLst>
            </p:cNvPr>
            <p:cNvSpPr/>
            <p:nvPr/>
          </p:nvSpPr>
          <p:spPr>
            <a:xfrm>
              <a:off x="3920900" y="835200"/>
              <a:ext cx="64725" cy="62875"/>
            </a:xfrm>
            <a:custGeom>
              <a:avLst/>
              <a:gdLst/>
              <a:ahLst/>
              <a:cxnLst/>
              <a:rect l="l" t="t" r="r" b="b"/>
              <a:pathLst>
                <a:path w="2589" h="2515" extrusionOk="0">
                  <a:moveTo>
                    <a:pt x="1368" y="0"/>
                  </a:moveTo>
                  <a:cubicBezTo>
                    <a:pt x="592" y="0"/>
                    <a:pt x="0" y="629"/>
                    <a:pt x="0" y="1405"/>
                  </a:cubicBezTo>
                  <a:cubicBezTo>
                    <a:pt x="0" y="1849"/>
                    <a:pt x="222" y="2218"/>
                    <a:pt x="555" y="2514"/>
                  </a:cubicBezTo>
                  <a:cubicBezTo>
                    <a:pt x="740" y="2366"/>
                    <a:pt x="962" y="2329"/>
                    <a:pt x="1184" y="2329"/>
                  </a:cubicBezTo>
                  <a:lnTo>
                    <a:pt x="1184" y="2218"/>
                  </a:lnTo>
                  <a:cubicBezTo>
                    <a:pt x="1184" y="1405"/>
                    <a:pt x="1812" y="739"/>
                    <a:pt x="2588" y="666"/>
                  </a:cubicBezTo>
                  <a:cubicBezTo>
                    <a:pt x="2367" y="259"/>
                    <a:pt x="1886" y="0"/>
                    <a:pt x="13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48;p26">
              <a:extLst>
                <a:ext uri="{FF2B5EF4-FFF2-40B4-BE49-F238E27FC236}">
                  <a16:creationId xmlns:a16="http://schemas.microsoft.com/office/drawing/2014/main" id="{D12977FF-B2DF-B847-CDB9-460F0B80DB33}"/>
                </a:ext>
              </a:extLst>
            </p:cNvPr>
            <p:cNvSpPr/>
            <p:nvPr/>
          </p:nvSpPr>
          <p:spPr>
            <a:xfrm>
              <a:off x="3948625" y="967350"/>
              <a:ext cx="70275" cy="47225"/>
            </a:xfrm>
            <a:custGeom>
              <a:avLst/>
              <a:gdLst/>
              <a:ahLst/>
              <a:cxnLst/>
              <a:rect l="l" t="t" r="r" b="b"/>
              <a:pathLst>
                <a:path w="2811" h="1889" extrusionOk="0">
                  <a:moveTo>
                    <a:pt x="888" y="1"/>
                  </a:moveTo>
                  <a:lnTo>
                    <a:pt x="777" y="38"/>
                  </a:lnTo>
                  <a:cubicBezTo>
                    <a:pt x="555" y="186"/>
                    <a:pt x="333" y="223"/>
                    <a:pt x="38" y="223"/>
                  </a:cubicBezTo>
                  <a:cubicBezTo>
                    <a:pt x="38" y="334"/>
                    <a:pt x="1" y="408"/>
                    <a:pt x="1" y="518"/>
                  </a:cubicBezTo>
                  <a:cubicBezTo>
                    <a:pt x="1" y="1295"/>
                    <a:pt x="592" y="1886"/>
                    <a:pt x="1369" y="1886"/>
                  </a:cubicBezTo>
                  <a:cubicBezTo>
                    <a:pt x="1398" y="1888"/>
                    <a:pt x="1427" y="1888"/>
                    <a:pt x="1456" y="1888"/>
                  </a:cubicBezTo>
                  <a:cubicBezTo>
                    <a:pt x="2221" y="1888"/>
                    <a:pt x="2739" y="1417"/>
                    <a:pt x="2810" y="740"/>
                  </a:cubicBezTo>
                  <a:cubicBezTo>
                    <a:pt x="2589" y="592"/>
                    <a:pt x="2404" y="445"/>
                    <a:pt x="2219" y="223"/>
                  </a:cubicBezTo>
                  <a:lnTo>
                    <a:pt x="2182" y="186"/>
                  </a:lnTo>
                  <a:cubicBezTo>
                    <a:pt x="2034" y="223"/>
                    <a:pt x="1886" y="223"/>
                    <a:pt x="1701" y="223"/>
                  </a:cubicBezTo>
                  <a:cubicBezTo>
                    <a:pt x="1369" y="223"/>
                    <a:pt x="1110" y="149"/>
                    <a:pt x="888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49;p26">
              <a:extLst>
                <a:ext uri="{FF2B5EF4-FFF2-40B4-BE49-F238E27FC236}">
                  <a16:creationId xmlns:a16="http://schemas.microsoft.com/office/drawing/2014/main" id="{EA532200-006F-D4A5-CCB5-3205B5EC47E7}"/>
                </a:ext>
              </a:extLst>
            </p:cNvPr>
            <p:cNvSpPr/>
            <p:nvPr/>
          </p:nvSpPr>
          <p:spPr>
            <a:xfrm>
              <a:off x="3943075" y="996000"/>
              <a:ext cx="66575" cy="54575"/>
            </a:xfrm>
            <a:custGeom>
              <a:avLst/>
              <a:gdLst/>
              <a:ahLst/>
              <a:cxnLst/>
              <a:rect l="l" t="t" r="r" b="b"/>
              <a:pathLst>
                <a:path w="2663" h="2183" extrusionOk="0">
                  <a:moveTo>
                    <a:pt x="223" y="1"/>
                  </a:moveTo>
                  <a:cubicBezTo>
                    <a:pt x="75" y="223"/>
                    <a:pt x="1" y="482"/>
                    <a:pt x="1" y="777"/>
                  </a:cubicBezTo>
                  <a:cubicBezTo>
                    <a:pt x="1" y="1591"/>
                    <a:pt x="592" y="2182"/>
                    <a:pt x="1369" y="2182"/>
                  </a:cubicBezTo>
                  <a:cubicBezTo>
                    <a:pt x="1923" y="2182"/>
                    <a:pt x="2441" y="1813"/>
                    <a:pt x="2663" y="1295"/>
                  </a:cubicBezTo>
                  <a:cubicBezTo>
                    <a:pt x="2515" y="1147"/>
                    <a:pt x="2441" y="1036"/>
                    <a:pt x="2330" y="851"/>
                  </a:cubicBezTo>
                  <a:cubicBezTo>
                    <a:pt x="2145" y="925"/>
                    <a:pt x="1923" y="962"/>
                    <a:pt x="1701" y="962"/>
                  </a:cubicBezTo>
                  <a:cubicBezTo>
                    <a:pt x="1036" y="962"/>
                    <a:pt x="444" y="556"/>
                    <a:pt x="2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50;p26">
              <a:extLst>
                <a:ext uri="{FF2B5EF4-FFF2-40B4-BE49-F238E27FC236}">
                  <a16:creationId xmlns:a16="http://schemas.microsoft.com/office/drawing/2014/main" id="{EE690EE6-739D-6B75-234D-CA4B99EB8C33}"/>
                </a:ext>
              </a:extLst>
            </p:cNvPr>
            <p:cNvSpPr/>
            <p:nvPr/>
          </p:nvSpPr>
          <p:spPr>
            <a:xfrm>
              <a:off x="4066925" y="923000"/>
              <a:ext cx="39775" cy="67500"/>
            </a:xfrm>
            <a:custGeom>
              <a:avLst/>
              <a:gdLst/>
              <a:ahLst/>
              <a:cxnLst/>
              <a:rect l="l" t="t" r="r" b="b"/>
              <a:pathLst>
                <a:path w="1591" h="2700" extrusionOk="0">
                  <a:moveTo>
                    <a:pt x="777" y="0"/>
                  </a:moveTo>
                  <a:cubicBezTo>
                    <a:pt x="666" y="185"/>
                    <a:pt x="518" y="370"/>
                    <a:pt x="334" y="555"/>
                  </a:cubicBezTo>
                  <a:lnTo>
                    <a:pt x="334" y="666"/>
                  </a:lnTo>
                  <a:cubicBezTo>
                    <a:pt x="408" y="814"/>
                    <a:pt x="408" y="925"/>
                    <a:pt x="408" y="1072"/>
                  </a:cubicBezTo>
                  <a:cubicBezTo>
                    <a:pt x="408" y="1442"/>
                    <a:pt x="260" y="1812"/>
                    <a:pt x="1" y="2108"/>
                  </a:cubicBezTo>
                  <a:lnTo>
                    <a:pt x="75" y="2145"/>
                  </a:lnTo>
                  <a:cubicBezTo>
                    <a:pt x="260" y="2329"/>
                    <a:pt x="334" y="2514"/>
                    <a:pt x="408" y="2699"/>
                  </a:cubicBezTo>
                  <a:cubicBezTo>
                    <a:pt x="1073" y="2588"/>
                    <a:pt x="1591" y="2034"/>
                    <a:pt x="1591" y="1294"/>
                  </a:cubicBezTo>
                  <a:cubicBezTo>
                    <a:pt x="1591" y="740"/>
                    <a:pt x="1221" y="259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51;p26">
              <a:extLst>
                <a:ext uri="{FF2B5EF4-FFF2-40B4-BE49-F238E27FC236}">
                  <a16:creationId xmlns:a16="http://schemas.microsoft.com/office/drawing/2014/main" id="{057412F3-DC2D-735F-F5D0-81D1DB742B6B}"/>
                </a:ext>
              </a:extLst>
            </p:cNvPr>
            <p:cNvSpPr/>
            <p:nvPr/>
          </p:nvSpPr>
          <p:spPr>
            <a:xfrm>
              <a:off x="4005925" y="980300"/>
              <a:ext cx="67500" cy="55475"/>
            </a:xfrm>
            <a:custGeom>
              <a:avLst/>
              <a:gdLst/>
              <a:ahLst/>
              <a:cxnLst/>
              <a:rect l="l" t="t" r="r" b="b"/>
              <a:pathLst>
                <a:path w="2700" h="2219" extrusionOk="0">
                  <a:moveTo>
                    <a:pt x="2404" y="0"/>
                  </a:moveTo>
                  <a:cubicBezTo>
                    <a:pt x="2145" y="259"/>
                    <a:pt x="1738" y="444"/>
                    <a:pt x="1295" y="444"/>
                  </a:cubicBezTo>
                  <a:cubicBezTo>
                    <a:pt x="1110" y="444"/>
                    <a:pt x="925" y="407"/>
                    <a:pt x="740" y="370"/>
                  </a:cubicBezTo>
                  <a:cubicBezTo>
                    <a:pt x="666" y="814"/>
                    <a:pt x="371" y="1184"/>
                    <a:pt x="1" y="1405"/>
                  </a:cubicBezTo>
                  <a:cubicBezTo>
                    <a:pt x="260" y="1886"/>
                    <a:pt x="703" y="2219"/>
                    <a:pt x="1295" y="2219"/>
                  </a:cubicBezTo>
                  <a:cubicBezTo>
                    <a:pt x="2108" y="2219"/>
                    <a:pt x="2700" y="1590"/>
                    <a:pt x="2700" y="814"/>
                  </a:cubicBezTo>
                  <a:cubicBezTo>
                    <a:pt x="2700" y="481"/>
                    <a:pt x="2589" y="222"/>
                    <a:pt x="24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52;p26">
              <a:extLst>
                <a:ext uri="{FF2B5EF4-FFF2-40B4-BE49-F238E27FC236}">
                  <a16:creationId xmlns:a16="http://schemas.microsoft.com/office/drawing/2014/main" id="{30AA14CE-D952-BF5D-53FC-4DF6CCEE02FE}"/>
                </a:ext>
              </a:extLst>
            </p:cNvPr>
            <p:cNvSpPr/>
            <p:nvPr/>
          </p:nvSpPr>
          <p:spPr>
            <a:xfrm>
              <a:off x="3895025" y="949800"/>
              <a:ext cx="59175" cy="65650"/>
            </a:xfrm>
            <a:custGeom>
              <a:avLst/>
              <a:gdLst/>
              <a:ahLst/>
              <a:cxnLst/>
              <a:rect l="l" t="t" r="r" b="b"/>
              <a:pathLst>
                <a:path w="2367" h="2626" extrusionOk="0">
                  <a:moveTo>
                    <a:pt x="740" y="0"/>
                  </a:moveTo>
                  <a:cubicBezTo>
                    <a:pt x="296" y="222"/>
                    <a:pt x="0" y="703"/>
                    <a:pt x="0" y="1257"/>
                  </a:cubicBezTo>
                  <a:cubicBezTo>
                    <a:pt x="0" y="2034"/>
                    <a:pt x="629" y="2625"/>
                    <a:pt x="1405" y="2625"/>
                  </a:cubicBezTo>
                  <a:cubicBezTo>
                    <a:pt x="1775" y="2625"/>
                    <a:pt x="2108" y="2514"/>
                    <a:pt x="2366" y="2256"/>
                  </a:cubicBezTo>
                  <a:cubicBezTo>
                    <a:pt x="2145" y="1997"/>
                    <a:pt x="1997" y="1664"/>
                    <a:pt x="1997" y="1257"/>
                  </a:cubicBezTo>
                  <a:cubicBezTo>
                    <a:pt x="1997" y="1147"/>
                    <a:pt x="1997" y="1036"/>
                    <a:pt x="2034" y="925"/>
                  </a:cubicBezTo>
                  <a:cubicBezTo>
                    <a:pt x="1479" y="888"/>
                    <a:pt x="999" y="518"/>
                    <a:pt x="7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53;p26">
              <a:extLst>
                <a:ext uri="{FF2B5EF4-FFF2-40B4-BE49-F238E27FC236}">
                  <a16:creationId xmlns:a16="http://schemas.microsoft.com/office/drawing/2014/main" id="{A0AD2B24-F06F-5605-722C-9527517593FE}"/>
                </a:ext>
              </a:extLst>
            </p:cNvPr>
            <p:cNvSpPr/>
            <p:nvPr/>
          </p:nvSpPr>
          <p:spPr>
            <a:xfrm>
              <a:off x="3880225" y="911900"/>
              <a:ext cx="31450" cy="49950"/>
            </a:xfrm>
            <a:custGeom>
              <a:avLst/>
              <a:gdLst/>
              <a:ahLst/>
              <a:cxnLst/>
              <a:rect l="l" t="t" r="r" b="b"/>
              <a:pathLst>
                <a:path w="1258" h="1998" extrusionOk="0">
                  <a:moveTo>
                    <a:pt x="334" y="1"/>
                  </a:moveTo>
                  <a:cubicBezTo>
                    <a:pt x="149" y="222"/>
                    <a:pt x="1" y="555"/>
                    <a:pt x="1" y="888"/>
                  </a:cubicBezTo>
                  <a:cubicBezTo>
                    <a:pt x="1" y="1332"/>
                    <a:pt x="223" y="1701"/>
                    <a:pt x="555" y="1997"/>
                  </a:cubicBezTo>
                  <a:cubicBezTo>
                    <a:pt x="740" y="1701"/>
                    <a:pt x="962" y="1479"/>
                    <a:pt x="1258" y="1332"/>
                  </a:cubicBezTo>
                  <a:cubicBezTo>
                    <a:pt x="1258" y="1184"/>
                    <a:pt x="1221" y="999"/>
                    <a:pt x="1221" y="888"/>
                  </a:cubicBezTo>
                  <a:lnTo>
                    <a:pt x="1221" y="703"/>
                  </a:lnTo>
                  <a:lnTo>
                    <a:pt x="1147" y="703"/>
                  </a:lnTo>
                  <a:cubicBezTo>
                    <a:pt x="777" y="555"/>
                    <a:pt x="518" y="333"/>
                    <a:pt x="3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54;p26">
              <a:extLst>
                <a:ext uri="{FF2B5EF4-FFF2-40B4-BE49-F238E27FC236}">
                  <a16:creationId xmlns:a16="http://schemas.microsoft.com/office/drawing/2014/main" id="{997389C3-4FB1-8403-A373-3F65B95418D7}"/>
                </a:ext>
              </a:extLst>
            </p:cNvPr>
            <p:cNvSpPr/>
            <p:nvPr/>
          </p:nvSpPr>
          <p:spPr>
            <a:xfrm>
              <a:off x="3889475" y="856450"/>
              <a:ext cx="40700" cy="66575"/>
            </a:xfrm>
            <a:custGeom>
              <a:avLst/>
              <a:gdLst/>
              <a:ahLst/>
              <a:cxnLst/>
              <a:rect l="l" t="t" r="r" b="b"/>
              <a:pathLst>
                <a:path w="1628" h="2663" extrusionOk="0">
                  <a:moveTo>
                    <a:pt x="1147" y="0"/>
                  </a:moveTo>
                  <a:lnTo>
                    <a:pt x="1147" y="0"/>
                  </a:lnTo>
                  <a:cubicBezTo>
                    <a:pt x="518" y="74"/>
                    <a:pt x="0" y="703"/>
                    <a:pt x="0" y="1368"/>
                  </a:cubicBezTo>
                  <a:cubicBezTo>
                    <a:pt x="0" y="1997"/>
                    <a:pt x="370" y="2477"/>
                    <a:pt x="925" y="2662"/>
                  </a:cubicBezTo>
                  <a:cubicBezTo>
                    <a:pt x="1036" y="2256"/>
                    <a:pt x="1257" y="1923"/>
                    <a:pt x="1627" y="1701"/>
                  </a:cubicBezTo>
                  <a:cubicBezTo>
                    <a:pt x="1294" y="1442"/>
                    <a:pt x="1073" y="962"/>
                    <a:pt x="1073" y="518"/>
                  </a:cubicBezTo>
                  <a:cubicBezTo>
                    <a:pt x="1073" y="333"/>
                    <a:pt x="1110" y="185"/>
                    <a:pt x="11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55;p26">
              <a:extLst>
                <a:ext uri="{FF2B5EF4-FFF2-40B4-BE49-F238E27FC236}">
                  <a16:creationId xmlns:a16="http://schemas.microsoft.com/office/drawing/2014/main" id="{EF477170-1B3A-C65B-A9BB-18E7AB62619C}"/>
                </a:ext>
              </a:extLst>
            </p:cNvPr>
            <p:cNvSpPr/>
            <p:nvPr/>
          </p:nvSpPr>
          <p:spPr>
            <a:xfrm>
              <a:off x="3985600" y="821325"/>
              <a:ext cx="60100" cy="41625"/>
            </a:xfrm>
            <a:custGeom>
              <a:avLst/>
              <a:gdLst/>
              <a:ahLst/>
              <a:cxnLst/>
              <a:rect l="l" t="t" r="r" b="b"/>
              <a:pathLst>
                <a:path w="2404" h="1665" extrusionOk="0">
                  <a:moveTo>
                    <a:pt x="1257" y="1"/>
                  </a:moveTo>
                  <a:cubicBezTo>
                    <a:pt x="703" y="1"/>
                    <a:pt x="222" y="333"/>
                    <a:pt x="0" y="814"/>
                  </a:cubicBezTo>
                  <a:cubicBezTo>
                    <a:pt x="74" y="888"/>
                    <a:pt x="185" y="999"/>
                    <a:pt x="222" y="1110"/>
                  </a:cubicBezTo>
                  <a:lnTo>
                    <a:pt x="259" y="1184"/>
                  </a:lnTo>
                  <a:cubicBezTo>
                    <a:pt x="703" y="1184"/>
                    <a:pt x="1110" y="1368"/>
                    <a:pt x="1368" y="1664"/>
                  </a:cubicBezTo>
                  <a:cubicBezTo>
                    <a:pt x="1516" y="1184"/>
                    <a:pt x="1886" y="814"/>
                    <a:pt x="2404" y="666"/>
                  </a:cubicBezTo>
                  <a:cubicBezTo>
                    <a:pt x="2182" y="296"/>
                    <a:pt x="1701" y="1"/>
                    <a:pt x="1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56;p26">
              <a:extLst>
                <a:ext uri="{FF2B5EF4-FFF2-40B4-BE49-F238E27FC236}">
                  <a16:creationId xmlns:a16="http://schemas.microsoft.com/office/drawing/2014/main" id="{3CFFDE15-B337-276D-42E5-00C0E67BF519}"/>
                </a:ext>
              </a:extLst>
            </p:cNvPr>
            <p:cNvSpPr/>
            <p:nvPr/>
          </p:nvSpPr>
          <p:spPr>
            <a:xfrm>
              <a:off x="4023500" y="841650"/>
              <a:ext cx="68425" cy="51800"/>
            </a:xfrm>
            <a:custGeom>
              <a:avLst/>
              <a:gdLst/>
              <a:ahLst/>
              <a:cxnLst/>
              <a:rect l="l" t="t" r="r" b="b"/>
              <a:pathLst>
                <a:path w="2737" h="2072" extrusionOk="0">
                  <a:moveTo>
                    <a:pt x="1331" y="1"/>
                  </a:moveTo>
                  <a:cubicBezTo>
                    <a:pt x="703" y="1"/>
                    <a:pt x="148" y="445"/>
                    <a:pt x="0" y="1036"/>
                  </a:cubicBezTo>
                  <a:lnTo>
                    <a:pt x="148" y="1332"/>
                  </a:lnTo>
                  <a:cubicBezTo>
                    <a:pt x="407" y="1147"/>
                    <a:pt x="703" y="1036"/>
                    <a:pt x="1035" y="1036"/>
                  </a:cubicBezTo>
                  <a:cubicBezTo>
                    <a:pt x="1775" y="1036"/>
                    <a:pt x="2329" y="1480"/>
                    <a:pt x="2551" y="2071"/>
                  </a:cubicBezTo>
                  <a:cubicBezTo>
                    <a:pt x="2699" y="1886"/>
                    <a:pt x="2736" y="1591"/>
                    <a:pt x="2736" y="1369"/>
                  </a:cubicBezTo>
                  <a:cubicBezTo>
                    <a:pt x="2736" y="592"/>
                    <a:pt x="2145" y="1"/>
                    <a:pt x="133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57;p26">
              <a:extLst>
                <a:ext uri="{FF2B5EF4-FFF2-40B4-BE49-F238E27FC236}">
                  <a16:creationId xmlns:a16="http://schemas.microsoft.com/office/drawing/2014/main" id="{686FB88B-0D1B-2BC6-DA46-BBBF7189382B}"/>
                </a:ext>
              </a:extLst>
            </p:cNvPr>
            <p:cNvSpPr/>
            <p:nvPr/>
          </p:nvSpPr>
          <p:spPr>
            <a:xfrm>
              <a:off x="4024425" y="872150"/>
              <a:ext cx="60100" cy="69350"/>
            </a:xfrm>
            <a:custGeom>
              <a:avLst/>
              <a:gdLst/>
              <a:ahLst/>
              <a:cxnLst/>
              <a:rect l="l" t="t" r="r" b="b"/>
              <a:pathLst>
                <a:path w="2404" h="2774" extrusionOk="0">
                  <a:moveTo>
                    <a:pt x="1035" y="1"/>
                  </a:moveTo>
                  <a:cubicBezTo>
                    <a:pt x="703" y="1"/>
                    <a:pt x="444" y="112"/>
                    <a:pt x="185" y="297"/>
                  </a:cubicBezTo>
                  <a:cubicBezTo>
                    <a:pt x="259" y="445"/>
                    <a:pt x="259" y="555"/>
                    <a:pt x="259" y="703"/>
                  </a:cubicBezTo>
                  <a:cubicBezTo>
                    <a:pt x="259" y="925"/>
                    <a:pt x="185" y="1184"/>
                    <a:pt x="37" y="1406"/>
                  </a:cubicBezTo>
                  <a:lnTo>
                    <a:pt x="0" y="1480"/>
                  </a:lnTo>
                  <a:cubicBezTo>
                    <a:pt x="185" y="1776"/>
                    <a:pt x="296" y="2034"/>
                    <a:pt x="296" y="2404"/>
                  </a:cubicBezTo>
                  <a:lnTo>
                    <a:pt x="296" y="2589"/>
                  </a:lnTo>
                  <a:cubicBezTo>
                    <a:pt x="481" y="2737"/>
                    <a:pt x="703" y="2774"/>
                    <a:pt x="961" y="2774"/>
                  </a:cubicBezTo>
                  <a:cubicBezTo>
                    <a:pt x="1775" y="2774"/>
                    <a:pt x="2403" y="2182"/>
                    <a:pt x="2403" y="1406"/>
                  </a:cubicBezTo>
                  <a:cubicBezTo>
                    <a:pt x="2403" y="629"/>
                    <a:pt x="1812" y="1"/>
                    <a:pt x="1035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58;p26">
              <a:extLst>
                <a:ext uri="{FF2B5EF4-FFF2-40B4-BE49-F238E27FC236}">
                  <a16:creationId xmlns:a16="http://schemas.microsoft.com/office/drawing/2014/main" id="{AC1B0E68-B797-E3F9-D2CF-85EBAFD0B142}"/>
                </a:ext>
              </a:extLst>
            </p:cNvPr>
            <p:cNvSpPr/>
            <p:nvPr/>
          </p:nvSpPr>
          <p:spPr>
            <a:xfrm>
              <a:off x="3957875" y="898975"/>
              <a:ext cx="69350" cy="69325"/>
            </a:xfrm>
            <a:custGeom>
              <a:avLst/>
              <a:gdLst/>
              <a:ahLst/>
              <a:cxnLst/>
              <a:rect l="l" t="t" r="r" b="b"/>
              <a:pathLst>
                <a:path w="2774" h="2773" extrusionOk="0">
                  <a:moveTo>
                    <a:pt x="1368" y="0"/>
                  </a:moveTo>
                  <a:cubicBezTo>
                    <a:pt x="629" y="0"/>
                    <a:pt x="0" y="629"/>
                    <a:pt x="0" y="1405"/>
                  </a:cubicBezTo>
                  <a:cubicBezTo>
                    <a:pt x="0" y="2144"/>
                    <a:pt x="629" y="2773"/>
                    <a:pt x="1368" y="2773"/>
                  </a:cubicBezTo>
                  <a:cubicBezTo>
                    <a:pt x="2145" y="2773"/>
                    <a:pt x="2773" y="2144"/>
                    <a:pt x="2773" y="1405"/>
                  </a:cubicBezTo>
                  <a:cubicBezTo>
                    <a:pt x="2773" y="629"/>
                    <a:pt x="2145" y="0"/>
                    <a:pt x="1368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59;p26">
              <a:extLst>
                <a:ext uri="{FF2B5EF4-FFF2-40B4-BE49-F238E27FC236}">
                  <a16:creationId xmlns:a16="http://schemas.microsoft.com/office/drawing/2014/main" id="{D3814304-8967-E409-6661-FC920D64DA98}"/>
                </a:ext>
              </a:extLst>
            </p:cNvPr>
            <p:cNvSpPr/>
            <p:nvPr/>
          </p:nvSpPr>
          <p:spPr>
            <a:xfrm>
              <a:off x="3477250" y="731675"/>
              <a:ext cx="71200" cy="37000"/>
            </a:xfrm>
            <a:custGeom>
              <a:avLst/>
              <a:gdLst/>
              <a:ahLst/>
              <a:cxnLst/>
              <a:rect l="l" t="t" r="r" b="b"/>
              <a:pathLst>
                <a:path w="2848" h="1480" extrusionOk="0">
                  <a:moveTo>
                    <a:pt x="1886" y="0"/>
                  </a:moveTo>
                  <a:lnTo>
                    <a:pt x="1886" y="444"/>
                  </a:lnTo>
                  <a:lnTo>
                    <a:pt x="1" y="444"/>
                  </a:lnTo>
                  <a:lnTo>
                    <a:pt x="1" y="962"/>
                  </a:lnTo>
                  <a:lnTo>
                    <a:pt x="1886" y="962"/>
                  </a:lnTo>
                  <a:lnTo>
                    <a:pt x="1886" y="1479"/>
                  </a:lnTo>
                  <a:lnTo>
                    <a:pt x="2847" y="740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60;p26">
              <a:extLst>
                <a:ext uri="{FF2B5EF4-FFF2-40B4-BE49-F238E27FC236}">
                  <a16:creationId xmlns:a16="http://schemas.microsoft.com/office/drawing/2014/main" id="{0C081E91-ABD2-36DD-40B0-69E30C99423A}"/>
                </a:ext>
              </a:extLst>
            </p:cNvPr>
            <p:cNvSpPr/>
            <p:nvPr/>
          </p:nvSpPr>
          <p:spPr>
            <a:xfrm>
              <a:off x="3855275" y="747375"/>
              <a:ext cx="238500" cy="64725"/>
            </a:xfrm>
            <a:custGeom>
              <a:avLst/>
              <a:gdLst/>
              <a:ahLst/>
              <a:cxnLst/>
              <a:rect l="l" t="t" r="r" b="b"/>
              <a:pathLst>
                <a:path w="9540" h="2589" extrusionOk="0">
                  <a:moveTo>
                    <a:pt x="111" y="1"/>
                  </a:moveTo>
                  <a:lnTo>
                    <a:pt x="1" y="518"/>
                  </a:lnTo>
                  <a:lnTo>
                    <a:pt x="8541" y="2145"/>
                  </a:lnTo>
                  <a:lnTo>
                    <a:pt x="8430" y="2589"/>
                  </a:lnTo>
                  <a:lnTo>
                    <a:pt x="9539" y="2108"/>
                  </a:lnTo>
                  <a:lnTo>
                    <a:pt x="8763" y="1184"/>
                  </a:lnTo>
                  <a:lnTo>
                    <a:pt x="8689" y="1628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61;p26">
              <a:extLst>
                <a:ext uri="{FF2B5EF4-FFF2-40B4-BE49-F238E27FC236}">
                  <a16:creationId xmlns:a16="http://schemas.microsoft.com/office/drawing/2014/main" id="{5061D22E-A2CD-F4D7-CC2D-393840233C56}"/>
                </a:ext>
              </a:extLst>
            </p:cNvPr>
            <p:cNvSpPr/>
            <p:nvPr/>
          </p:nvSpPr>
          <p:spPr>
            <a:xfrm>
              <a:off x="3855275" y="687300"/>
              <a:ext cx="238500" cy="64725"/>
            </a:xfrm>
            <a:custGeom>
              <a:avLst/>
              <a:gdLst/>
              <a:ahLst/>
              <a:cxnLst/>
              <a:rect l="l" t="t" r="r" b="b"/>
              <a:pathLst>
                <a:path w="9540" h="2589" extrusionOk="0">
                  <a:moveTo>
                    <a:pt x="8430" y="1"/>
                  </a:moveTo>
                  <a:lnTo>
                    <a:pt x="8541" y="481"/>
                  </a:lnTo>
                  <a:lnTo>
                    <a:pt x="1" y="2108"/>
                  </a:lnTo>
                  <a:lnTo>
                    <a:pt x="111" y="2589"/>
                  </a:lnTo>
                  <a:lnTo>
                    <a:pt x="8689" y="925"/>
                  </a:lnTo>
                  <a:lnTo>
                    <a:pt x="8763" y="1443"/>
                  </a:lnTo>
                  <a:lnTo>
                    <a:pt x="9539" y="518"/>
                  </a:lnTo>
                  <a:lnTo>
                    <a:pt x="84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62;p26">
              <a:extLst>
                <a:ext uri="{FF2B5EF4-FFF2-40B4-BE49-F238E27FC236}">
                  <a16:creationId xmlns:a16="http://schemas.microsoft.com/office/drawing/2014/main" id="{27EF6BA2-4434-99E4-E833-875677E2B9DE}"/>
                </a:ext>
              </a:extLst>
            </p:cNvPr>
            <p:cNvSpPr/>
            <p:nvPr/>
          </p:nvSpPr>
          <p:spPr>
            <a:xfrm>
              <a:off x="3820150" y="617050"/>
              <a:ext cx="62875" cy="47175"/>
            </a:xfrm>
            <a:custGeom>
              <a:avLst/>
              <a:gdLst/>
              <a:ahLst/>
              <a:cxnLst/>
              <a:rect l="l" t="t" r="r" b="b"/>
              <a:pathLst>
                <a:path w="2515" h="1887" extrusionOk="0">
                  <a:moveTo>
                    <a:pt x="1295" y="1"/>
                  </a:moveTo>
                  <a:lnTo>
                    <a:pt x="1590" y="371"/>
                  </a:lnTo>
                  <a:lnTo>
                    <a:pt x="1" y="1480"/>
                  </a:lnTo>
                  <a:lnTo>
                    <a:pt x="296" y="1886"/>
                  </a:lnTo>
                  <a:lnTo>
                    <a:pt x="1849" y="777"/>
                  </a:lnTo>
                  <a:lnTo>
                    <a:pt x="2145" y="1221"/>
                  </a:lnTo>
                  <a:lnTo>
                    <a:pt x="2515" y="38"/>
                  </a:lnTo>
                  <a:lnTo>
                    <a:pt x="12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63;p26">
              <a:extLst>
                <a:ext uri="{FF2B5EF4-FFF2-40B4-BE49-F238E27FC236}">
                  <a16:creationId xmlns:a16="http://schemas.microsoft.com/office/drawing/2014/main" id="{F8089A81-49F2-CD7F-608B-07AEA7D5E2D1}"/>
                </a:ext>
              </a:extLst>
            </p:cNvPr>
            <p:cNvSpPr/>
            <p:nvPr/>
          </p:nvSpPr>
          <p:spPr>
            <a:xfrm>
              <a:off x="3820150" y="824100"/>
              <a:ext cx="62875" cy="46225"/>
            </a:xfrm>
            <a:custGeom>
              <a:avLst/>
              <a:gdLst/>
              <a:ahLst/>
              <a:cxnLst/>
              <a:rect l="l" t="t" r="r" b="b"/>
              <a:pathLst>
                <a:path w="2515" h="1849" extrusionOk="0">
                  <a:moveTo>
                    <a:pt x="296" y="0"/>
                  </a:moveTo>
                  <a:lnTo>
                    <a:pt x="1" y="407"/>
                  </a:lnTo>
                  <a:lnTo>
                    <a:pt x="1590" y="1479"/>
                  </a:lnTo>
                  <a:lnTo>
                    <a:pt x="1295" y="1849"/>
                  </a:lnTo>
                  <a:lnTo>
                    <a:pt x="2515" y="1812"/>
                  </a:lnTo>
                  <a:lnTo>
                    <a:pt x="2145" y="629"/>
                  </a:lnTo>
                  <a:lnTo>
                    <a:pt x="1849" y="1073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3BCEBC55-CDC6-CB0B-AFC3-BC6DD503C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172" y="161409"/>
            <a:ext cx="2109234" cy="73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307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48A15-683C-F044-980C-F8D11E89C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5AA335-220D-2D2C-049F-311214EBA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1" y="0"/>
            <a:ext cx="2476343" cy="12469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811D8CB-0E2B-5A49-9DF4-1A438B0BE817}"/>
              </a:ext>
            </a:extLst>
          </p:cNvPr>
          <p:cNvSpPr/>
          <p:nvPr/>
        </p:nvSpPr>
        <p:spPr>
          <a:xfrm>
            <a:off x="1622323" y="858508"/>
            <a:ext cx="8947354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4B156F-1DB8-B8E5-F003-8286EA1BC59B}"/>
              </a:ext>
            </a:extLst>
          </p:cNvPr>
          <p:cNvSpPr txBox="1"/>
          <p:nvPr/>
        </p:nvSpPr>
        <p:spPr>
          <a:xfrm>
            <a:off x="558800" y="1227675"/>
            <a:ext cx="11633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FF0000"/>
                </a:solidFill>
              </a:rPr>
              <a:t>2. </a:t>
            </a:r>
            <a:r>
              <a:rPr lang="en-US" sz="2800" b="1" dirty="0" err="1">
                <a:solidFill>
                  <a:srgbClr val="FF0000"/>
                </a:solidFill>
              </a:rPr>
              <a:t>Phits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3AE0A835-0F4A-F9CC-7395-8BEE26258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B18A-4D8D-427F-9471-170F32696F79}" type="datetime2">
              <a:rPr lang="en-US" smtClean="0"/>
              <a:t>Saturday, July 5, 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595F5972-B468-4AD0-3E4B-9F1F8A13E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E-mail: Cao@jinr.ru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258E654-7512-67D5-E7ED-69BED3719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DD73-F2C6-479B-9612-4F35DFBB113A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7A05BC-25B7-BDA1-97B6-796159A072C8}"/>
              </a:ext>
            </a:extLst>
          </p:cNvPr>
          <p:cNvSpPr txBox="1"/>
          <p:nvPr/>
        </p:nvSpPr>
        <p:spPr>
          <a:xfrm>
            <a:off x="3300054" y="186105"/>
            <a:ext cx="615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LXXV International Conference «NUCLEUS – 2025. Nuclear physics, elementary particle physics and nuclear technologies»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2BB38C6-81F8-F98D-3477-1167B7D24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915" y="143508"/>
            <a:ext cx="2109234" cy="73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8EBF837-D381-7A8F-4170-5E63E2619D3E}"/>
              </a:ext>
            </a:extLst>
          </p:cNvPr>
          <p:cNvSpPr txBox="1"/>
          <p:nvPr/>
        </p:nvSpPr>
        <p:spPr>
          <a:xfrm>
            <a:off x="7134447" y="1851820"/>
            <a:ext cx="480237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PHITS</a:t>
            </a:r>
            <a:r>
              <a:rPr lang="en-US" dirty="0"/>
              <a:t> (</a:t>
            </a:r>
            <a:r>
              <a:rPr lang="en-US" b="1" dirty="0"/>
              <a:t>P</a:t>
            </a:r>
            <a:r>
              <a:rPr lang="en-US" dirty="0"/>
              <a:t>article and </a:t>
            </a:r>
            <a:r>
              <a:rPr lang="en-US" b="1" dirty="0"/>
              <a:t>H</a:t>
            </a:r>
            <a:r>
              <a:rPr lang="en-US" dirty="0"/>
              <a:t>eavy </a:t>
            </a:r>
            <a:r>
              <a:rPr lang="en-US" b="1" dirty="0"/>
              <a:t>I</a:t>
            </a:r>
            <a:r>
              <a:rPr lang="en-US" dirty="0"/>
              <a:t>on </a:t>
            </a:r>
            <a:r>
              <a:rPr lang="en-US" b="1" dirty="0"/>
              <a:t>T</a:t>
            </a:r>
            <a:r>
              <a:rPr lang="en-US" dirty="0"/>
              <a:t>ransport code </a:t>
            </a:r>
            <a:r>
              <a:rPr lang="en-US" b="1" dirty="0"/>
              <a:t>S</a:t>
            </a:r>
            <a:r>
              <a:rPr lang="en-US" dirty="0"/>
              <a:t>ystem) is a general </a:t>
            </a:r>
            <a:r>
              <a:rPr lang="en-US" dirty="0">
                <a:solidFill>
                  <a:srgbClr val="FF0000"/>
                </a:solidFill>
              </a:rPr>
              <a:t>purpose Monte Carlo particle transport simulation code developed under collaboration between JAEA, RIST, KEK and several other institutes</a:t>
            </a:r>
            <a:r>
              <a:rPr lang="en-US" dirty="0"/>
              <a:t>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It can deal with the transport </a:t>
            </a:r>
            <a:r>
              <a:rPr lang="en-US" dirty="0">
                <a:solidFill>
                  <a:srgbClr val="FF0000"/>
                </a:solidFill>
              </a:rPr>
              <a:t>of all particles over wide energy ranges,</a:t>
            </a:r>
            <a:r>
              <a:rPr lang="en-US" dirty="0"/>
              <a:t> using several nuclear reaction models and nuclear data libraries.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PHITS can support your researches in the fields of </a:t>
            </a:r>
            <a:r>
              <a:rPr lang="en-US" dirty="0">
                <a:solidFill>
                  <a:srgbClr val="FF0000"/>
                </a:solidFill>
              </a:rPr>
              <a:t>accelerator technology, radiotherapy, space radiation</a:t>
            </a:r>
            <a:r>
              <a:rPr lang="en-US" dirty="0"/>
              <a:t>, and in many other fields which are related to particle and heavy ion transport phenomena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1958A2B-02EE-72A3-8F4F-C82915805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80" y="1851820"/>
            <a:ext cx="662940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24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0C2C9-A15F-4C56-4A6F-052F9B681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D959E1-DDC5-1F56-AFF7-B3948D9C8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4" y="1905435"/>
            <a:ext cx="11707859" cy="4296375"/>
          </a:xfrm>
          <a:prstGeom prst="rect">
            <a:avLst/>
          </a:prstGeom>
        </p:spPr>
      </p:pic>
      <p:grpSp>
        <p:nvGrpSpPr>
          <p:cNvPr id="6" name="Google Shape;704;p30">
            <a:extLst>
              <a:ext uri="{FF2B5EF4-FFF2-40B4-BE49-F238E27FC236}">
                <a16:creationId xmlns:a16="http://schemas.microsoft.com/office/drawing/2014/main" id="{01176390-A542-946C-739D-D1F13A401E5F}"/>
              </a:ext>
            </a:extLst>
          </p:cNvPr>
          <p:cNvGrpSpPr/>
          <p:nvPr/>
        </p:nvGrpSpPr>
        <p:grpSpPr>
          <a:xfrm>
            <a:off x="4864754" y="3347687"/>
            <a:ext cx="444943" cy="523221"/>
            <a:chOff x="5122100" y="917440"/>
            <a:chExt cx="3308603" cy="3308603"/>
          </a:xfrm>
        </p:grpSpPr>
        <p:sp>
          <p:nvSpPr>
            <p:cNvPr id="8" name="Google Shape;705;p30">
              <a:extLst>
                <a:ext uri="{FF2B5EF4-FFF2-40B4-BE49-F238E27FC236}">
                  <a16:creationId xmlns:a16="http://schemas.microsoft.com/office/drawing/2014/main" id="{1A215309-4C2E-3556-5A1C-534460B0697A}"/>
                </a:ext>
              </a:extLst>
            </p:cNvPr>
            <p:cNvSpPr/>
            <p:nvPr/>
          </p:nvSpPr>
          <p:spPr>
            <a:xfrm>
              <a:off x="5122100" y="917440"/>
              <a:ext cx="3308603" cy="3308603"/>
            </a:xfrm>
            <a:custGeom>
              <a:avLst/>
              <a:gdLst/>
              <a:ahLst/>
              <a:cxnLst/>
              <a:rect l="l" t="t" r="r" b="b"/>
              <a:pathLst>
                <a:path w="58969" h="58969" extrusionOk="0">
                  <a:moveTo>
                    <a:pt x="29466" y="1"/>
                  </a:moveTo>
                  <a:cubicBezTo>
                    <a:pt x="13199" y="1"/>
                    <a:pt x="1" y="13199"/>
                    <a:pt x="1" y="29466"/>
                  </a:cubicBezTo>
                  <a:cubicBezTo>
                    <a:pt x="1" y="45733"/>
                    <a:pt x="13199" y="58969"/>
                    <a:pt x="29466" y="58969"/>
                  </a:cubicBezTo>
                  <a:cubicBezTo>
                    <a:pt x="45733" y="58969"/>
                    <a:pt x="58969" y="45733"/>
                    <a:pt x="58969" y="29466"/>
                  </a:cubicBezTo>
                  <a:cubicBezTo>
                    <a:pt x="58969" y="13199"/>
                    <a:pt x="45733" y="1"/>
                    <a:pt x="294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06;p30">
              <a:extLst>
                <a:ext uri="{FF2B5EF4-FFF2-40B4-BE49-F238E27FC236}">
                  <a16:creationId xmlns:a16="http://schemas.microsoft.com/office/drawing/2014/main" id="{69EF52DB-2EEE-2A99-37A2-C042EFF8D0A0}"/>
                </a:ext>
              </a:extLst>
            </p:cNvPr>
            <p:cNvSpPr/>
            <p:nvPr/>
          </p:nvSpPr>
          <p:spPr>
            <a:xfrm>
              <a:off x="5362752" y="1158088"/>
              <a:ext cx="2825292" cy="2825296"/>
            </a:xfrm>
            <a:custGeom>
              <a:avLst/>
              <a:gdLst/>
              <a:ahLst/>
              <a:cxnLst/>
              <a:rect l="l" t="t" r="r" b="b"/>
              <a:pathLst>
                <a:path w="50355" h="50355" extrusionOk="0">
                  <a:moveTo>
                    <a:pt x="25177" y="0"/>
                  </a:moveTo>
                  <a:cubicBezTo>
                    <a:pt x="11276" y="0"/>
                    <a:pt x="0" y="11276"/>
                    <a:pt x="0" y="25177"/>
                  </a:cubicBezTo>
                  <a:cubicBezTo>
                    <a:pt x="0" y="39078"/>
                    <a:pt x="11276" y="50354"/>
                    <a:pt x="25177" y="50354"/>
                  </a:cubicBezTo>
                  <a:cubicBezTo>
                    <a:pt x="39078" y="50354"/>
                    <a:pt x="50354" y="39078"/>
                    <a:pt x="50354" y="25177"/>
                  </a:cubicBezTo>
                  <a:cubicBezTo>
                    <a:pt x="50354" y="11276"/>
                    <a:pt x="39078" y="0"/>
                    <a:pt x="251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07;p30">
              <a:extLst>
                <a:ext uri="{FF2B5EF4-FFF2-40B4-BE49-F238E27FC236}">
                  <a16:creationId xmlns:a16="http://schemas.microsoft.com/office/drawing/2014/main" id="{291FE8F1-6476-F66D-DF93-BB76658C0934}"/>
                </a:ext>
              </a:extLst>
            </p:cNvPr>
            <p:cNvSpPr/>
            <p:nvPr/>
          </p:nvSpPr>
          <p:spPr>
            <a:xfrm>
              <a:off x="6161343" y="2879789"/>
              <a:ext cx="1234312" cy="1107787"/>
            </a:xfrm>
            <a:custGeom>
              <a:avLst/>
              <a:gdLst/>
              <a:ahLst/>
              <a:cxnLst/>
              <a:rect l="l" t="t" r="r" b="b"/>
              <a:pathLst>
                <a:path w="21999" h="19744" extrusionOk="0">
                  <a:moveTo>
                    <a:pt x="8948" y="1"/>
                  </a:moveTo>
                  <a:lnTo>
                    <a:pt x="1" y="17192"/>
                  </a:lnTo>
                  <a:cubicBezTo>
                    <a:pt x="3328" y="18819"/>
                    <a:pt x="7062" y="19743"/>
                    <a:pt x="10981" y="19743"/>
                  </a:cubicBezTo>
                  <a:cubicBezTo>
                    <a:pt x="14937" y="19743"/>
                    <a:pt x="18671" y="18819"/>
                    <a:pt x="21998" y="17192"/>
                  </a:cubicBezTo>
                  <a:lnTo>
                    <a:pt x="13015" y="1"/>
                  </a:lnTo>
                  <a:cubicBezTo>
                    <a:pt x="12349" y="223"/>
                    <a:pt x="11647" y="371"/>
                    <a:pt x="10944" y="371"/>
                  </a:cubicBezTo>
                  <a:cubicBezTo>
                    <a:pt x="10242" y="371"/>
                    <a:pt x="9576" y="223"/>
                    <a:pt x="89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08;p30">
              <a:extLst>
                <a:ext uri="{FF2B5EF4-FFF2-40B4-BE49-F238E27FC236}">
                  <a16:creationId xmlns:a16="http://schemas.microsoft.com/office/drawing/2014/main" id="{37D20D6D-0E5B-F747-8106-A1474608E41F}"/>
                </a:ext>
              </a:extLst>
            </p:cNvPr>
            <p:cNvSpPr/>
            <p:nvPr/>
          </p:nvSpPr>
          <p:spPr>
            <a:xfrm>
              <a:off x="6984909" y="1400761"/>
              <a:ext cx="1201093" cy="1116034"/>
            </a:xfrm>
            <a:custGeom>
              <a:avLst/>
              <a:gdLst/>
              <a:ahLst/>
              <a:cxnLst/>
              <a:rect l="l" t="t" r="r" b="b"/>
              <a:pathLst>
                <a:path w="21407" h="19891" extrusionOk="0">
                  <a:moveTo>
                    <a:pt x="10426" y="1"/>
                  </a:moveTo>
                  <a:lnTo>
                    <a:pt x="0" y="16379"/>
                  </a:lnTo>
                  <a:cubicBezTo>
                    <a:pt x="518" y="16785"/>
                    <a:pt x="998" y="17303"/>
                    <a:pt x="1368" y="17932"/>
                  </a:cubicBezTo>
                  <a:cubicBezTo>
                    <a:pt x="1738" y="18560"/>
                    <a:pt x="1923" y="19189"/>
                    <a:pt x="2034" y="19891"/>
                  </a:cubicBezTo>
                  <a:lnTo>
                    <a:pt x="21406" y="19041"/>
                  </a:lnTo>
                  <a:cubicBezTo>
                    <a:pt x="20852" y="11129"/>
                    <a:pt x="16637" y="4215"/>
                    <a:pt x="10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09;p30">
              <a:extLst>
                <a:ext uri="{FF2B5EF4-FFF2-40B4-BE49-F238E27FC236}">
                  <a16:creationId xmlns:a16="http://schemas.microsoft.com/office/drawing/2014/main" id="{4CBF56B0-52AE-2B3A-CE8B-609B25879880}"/>
                </a:ext>
              </a:extLst>
            </p:cNvPr>
            <p:cNvSpPr/>
            <p:nvPr/>
          </p:nvSpPr>
          <p:spPr>
            <a:xfrm>
              <a:off x="5364826" y="1400761"/>
              <a:ext cx="1201093" cy="1116034"/>
            </a:xfrm>
            <a:custGeom>
              <a:avLst/>
              <a:gdLst/>
              <a:ahLst/>
              <a:cxnLst/>
              <a:rect l="l" t="t" r="r" b="b"/>
              <a:pathLst>
                <a:path w="21407" h="19891" extrusionOk="0">
                  <a:moveTo>
                    <a:pt x="11017" y="1"/>
                  </a:moveTo>
                  <a:cubicBezTo>
                    <a:pt x="4806" y="4215"/>
                    <a:pt x="592" y="11092"/>
                    <a:pt x="0" y="19041"/>
                  </a:cubicBezTo>
                  <a:lnTo>
                    <a:pt x="19373" y="19891"/>
                  </a:lnTo>
                  <a:cubicBezTo>
                    <a:pt x="19447" y="19226"/>
                    <a:pt x="19706" y="18597"/>
                    <a:pt x="20075" y="17932"/>
                  </a:cubicBezTo>
                  <a:cubicBezTo>
                    <a:pt x="20445" y="17340"/>
                    <a:pt x="20852" y="16822"/>
                    <a:pt x="21406" y="16379"/>
                  </a:cubicBezTo>
                  <a:lnTo>
                    <a:pt x="110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10;p30">
              <a:extLst>
                <a:ext uri="{FF2B5EF4-FFF2-40B4-BE49-F238E27FC236}">
                  <a16:creationId xmlns:a16="http://schemas.microsoft.com/office/drawing/2014/main" id="{290B7861-E2B6-8524-066D-4603D008BD0C}"/>
                </a:ext>
              </a:extLst>
            </p:cNvPr>
            <p:cNvSpPr/>
            <p:nvPr/>
          </p:nvSpPr>
          <p:spPr>
            <a:xfrm>
              <a:off x="6495361" y="2290701"/>
              <a:ext cx="560121" cy="560121"/>
            </a:xfrm>
            <a:custGeom>
              <a:avLst/>
              <a:gdLst/>
              <a:ahLst/>
              <a:cxnLst/>
              <a:rect l="l" t="t" r="r" b="b"/>
              <a:pathLst>
                <a:path w="9983" h="9983" extrusionOk="0">
                  <a:moveTo>
                    <a:pt x="4991" y="0"/>
                  </a:moveTo>
                  <a:cubicBezTo>
                    <a:pt x="2218" y="0"/>
                    <a:pt x="0" y="2218"/>
                    <a:pt x="0" y="4991"/>
                  </a:cubicBezTo>
                  <a:cubicBezTo>
                    <a:pt x="0" y="7764"/>
                    <a:pt x="2218" y="9982"/>
                    <a:pt x="4991" y="9982"/>
                  </a:cubicBezTo>
                  <a:cubicBezTo>
                    <a:pt x="7764" y="9982"/>
                    <a:pt x="9982" y="7764"/>
                    <a:pt x="9982" y="4991"/>
                  </a:cubicBezTo>
                  <a:cubicBezTo>
                    <a:pt x="9982" y="2218"/>
                    <a:pt x="7764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6B06D9D-4611-68CC-322E-C523F2208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1" y="0"/>
            <a:ext cx="2476343" cy="12469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E81810-2D98-13BC-BF0A-C1F79956A849}"/>
              </a:ext>
            </a:extLst>
          </p:cNvPr>
          <p:cNvSpPr/>
          <p:nvPr/>
        </p:nvSpPr>
        <p:spPr>
          <a:xfrm>
            <a:off x="1622323" y="858508"/>
            <a:ext cx="8947354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109070-B073-251E-B56F-E7D09CF73909}"/>
              </a:ext>
            </a:extLst>
          </p:cNvPr>
          <p:cNvSpPr txBox="1"/>
          <p:nvPr/>
        </p:nvSpPr>
        <p:spPr>
          <a:xfrm>
            <a:off x="558800" y="1227675"/>
            <a:ext cx="11633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FF0000"/>
                </a:solidFill>
              </a:rPr>
              <a:t>3. Description of detector in PHITS 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A837698-30BB-0F5B-B38D-CC37E76B9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B18A-4D8D-427F-9471-170F32696F79}" type="datetime2">
              <a:rPr lang="en-US" smtClean="0"/>
              <a:t>Saturday, July 5, 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65879EB-BDCA-1B3F-8D6B-A1DC51312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E-mail: Cao@jinr.ru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E350E1E-9734-C804-7058-D1CA7E72D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DD73-F2C6-479B-9612-4F35DFBB113A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CD4EFA-D8C3-F0C3-83AD-54BE2D8C47EA}"/>
              </a:ext>
            </a:extLst>
          </p:cNvPr>
          <p:cNvSpPr txBox="1"/>
          <p:nvPr/>
        </p:nvSpPr>
        <p:spPr>
          <a:xfrm>
            <a:off x="3300054" y="186105"/>
            <a:ext cx="615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LXXV International Conference «NUCLEUS – 2025. Nuclear physics, elementary particle physics and nuclear technologies»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13EAF473-E9EB-54DA-4495-993F3FA4B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915" y="143508"/>
            <a:ext cx="2109234" cy="73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198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45C17-DE6D-B62F-DC2D-CAEE22313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DB0F8DCD-1C43-10CF-091F-5CA0954D3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7660"/>
            <a:ext cx="12192000" cy="24573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396279-BD39-E647-4C99-9420DF771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1" y="0"/>
            <a:ext cx="2476343" cy="12469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48471F6-1145-E3EA-5774-86717E6DE090}"/>
              </a:ext>
            </a:extLst>
          </p:cNvPr>
          <p:cNvSpPr/>
          <p:nvPr/>
        </p:nvSpPr>
        <p:spPr>
          <a:xfrm>
            <a:off x="1622323" y="858508"/>
            <a:ext cx="8947354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574C36-5BD7-D607-D255-A1468B7D1088}"/>
              </a:ext>
            </a:extLst>
          </p:cNvPr>
          <p:cNvSpPr txBox="1"/>
          <p:nvPr/>
        </p:nvSpPr>
        <p:spPr>
          <a:xfrm>
            <a:off x="558800" y="1227675"/>
            <a:ext cx="11633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FF0000"/>
                </a:solidFill>
              </a:rPr>
              <a:t>3. Description of detector in PHITS 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70135CE4-C497-E0EE-3E2F-1B3EEA334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B18A-4D8D-427F-9471-170F32696F79}" type="datetime2">
              <a:rPr lang="en-US" smtClean="0"/>
              <a:t>Saturday, July 5, 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6AF3758F-E400-FF3B-690E-AB5ABCBF8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E-mail: Cao@jinr.ru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50424A4-A2A1-B6FF-86D8-E275905FE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DD73-F2C6-479B-9612-4F35DFBB113A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7352194D-EE88-EBFF-A610-9F1886B4D1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912679"/>
              </p:ext>
            </p:extLst>
          </p:nvPr>
        </p:nvGraphicFramePr>
        <p:xfrm>
          <a:off x="3209060" y="3497314"/>
          <a:ext cx="6212349" cy="2859632"/>
        </p:xfrm>
        <a:graphic>
          <a:graphicData uri="http://schemas.openxmlformats.org/drawingml/2006/table">
            <a:tbl>
              <a:tblPr firstRow="1" firstCol="1" bandRow="1"/>
              <a:tblGrid>
                <a:gridCol w="3374103">
                  <a:extLst>
                    <a:ext uri="{9D8B030D-6E8A-4147-A177-3AD203B41FA5}">
                      <a16:colId xmlns:a16="http://schemas.microsoft.com/office/drawing/2014/main" val="4059428949"/>
                    </a:ext>
                  </a:extLst>
                </a:gridCol>
                <a:gridCol w="2838246">
                  <a:extLst>
                    <a:ext uri="{9D8B030D-6E8A-4147-A177-3AD203B41FA5}">
                      <a16:colId xmlns:a16="http://schemas.microsoft.com/office/drawing/2014/main" val="1031028986"/>
                    </a:ext>
                  </a:extLst>
                </a:gridCol>
              </a:tblGrid>
              <a:tr h="357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Inside Diameter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cm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905191"/>
                  </a:ext>
                </a:extLst>
              </a:tr>
              <a:tr h="357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Outside Diameter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 cm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442534"/>
                  </a:ext>
                </a:extLst>
              </a:tr>
              <a:tr h="357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Length of sensitive volume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cm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885594"/>
                  </a:ext>
                </a:extLst>
              </a:tr>
              <a:tr h="357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Window thickness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mm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13963"/>
                  </a:ext>
                </a:extLst>
              </a:tr>
              <a:tr h="357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Material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6061 (T6) Aluminum alloy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233541"/>
                  </a:ext>
                </a:extLst>
              </a:tr>
              <a:tr h="357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Gas - filled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Helium-4, BGO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576657"/>
                  </a:ext>
                </a:extLst>
              </a:tr>
              <a:tr h="357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Pressure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– 50 – 80 atm (He-4)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308741"/>
                  </a:ext>
                </a:extLst>
              </a:tr>
              <a:tr h="357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Radiation source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Cf-252 and Cs-137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784824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83155F00-6544-59F7-10F9-E45D11736509}"/>
              </a:ext>
            </a:extLst>
          </p:cNvPr>
          <p:cNvSpPr txBox="1"/>
          <p:nvPr/>
        </p:nvSpPr>
        <p:spPr>
          <a:xfrm>
            <a:off x="3202715" y="3073940"/>
            <a:ext cx="5637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Table 1: Description parameters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6CD04B-F53E-C67D-13F0-9D061FFDAF80}"/>
              </a:ext>
            </a:extLst>
          </p:cNvPr>
          <p:cNvSpPr txBox="1"/>
          <p:nvPr/>
        </p:nvSpPr>
        <p:spPr>
          <a:xfrm>
            <a:off x="3300054" y="186105"/>
            <a:ext cx="615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LXXV International Conference «NUCLEUS – 2025. Nuclear physics, elementary particle physics and nuclear technologies»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0FB79F58-D57D-D049-561E-7D0ECBAAB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915" y="143508"/>
            <a:ext cx="2109234" cy="73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68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B271D-9DC3-069D-E077-5FA3B0F41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0ED640-D07E-56E6-E5BE-80194F50A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1" y="0"/>
            <a:ext cx="2476343" cy="12469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485FF46-B98F-B89B-4946-DCB721B5CB07}"/>
              </a:ext>
            </a:extLst>
          </p:cNvPr>
          <p:cNvSpPr/>
          <p:nvPr/>
        </p:nvSpPr>
        <p:spPr>
          <a:xfrm>
            <a:off x="1622323" y="858508"/>
            <a:ext cx="8947354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E71EC6-6853-B23E-A885-1ADA0F749429}"/>
              </a:ext>
            </a:extLst>
          </p:cNvPr>
          <p:cNvSpPr txBox="1"/>
          <p:nvPr/>
        </p:nvSpPr>
        <p:spPr>
          <a:xfrm>
            <a:off x="558800" y="1227675"/>
            <a:ext cx="11633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FF0000"/>
                </a:solidFill>
              </a:rPr>
              <a:t>3. Description of detector in PHITS 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AE96CF89-5E8B-1F4A-69FB-AC147E131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B18A-4D8D-427F-9471-170F32696F79}" type="datetime2">
              <a:rPr lang="en-US" smtClean="0"/>
              <a:t>Saturday, July 5, 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B63F7241-20C1-46E2-5553-0B3EAD3CE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E-mail: Cao@jinr.ru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25F576C3-EA06-A8F2-3082-6D1AC838A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DD73-F2C6-479B-9612-4F35DFBB113A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2BF761-A5EA-F6AB-84FE-9CC648A8BDD3}"/>
              </a:ext>
            </a:extLst>
          </p:cNvPr>
          <p:cNvSpPr txBox="1"/>
          <p:nvPr/>
        </p:nvSpPr>
        <p:spPr>
          <a:xfrm>
            <a:off x="3300054" y="186105"/>
            <a:ext cx="615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LXXV International Conference «NUCLEUS – 2025. Nuclear physics, elementary particle physics and nuclear technologies»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C2D97AED-4AAF-03C0-9C27-42EE58B4C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915" y="143508"/>
            <a:ext cx="2109234" cy="73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4BE6F72-EC95-15F9-181B-4160DED543EB}"/>
              </a:ext>
            </a:extLst>
          </p:cNvPr>
          <p:cNvSpPr/>
          <p:nvPr/>
        </p:nvSpPr>
        <p:spPr>
          <a:xfrm>
            <a:off x="3214623" y="2230212"/>
            <a:ext cx="1647954" cy="62853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Neutron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02BD79-2D6D-FA2C-7CDB-9F4812E211E3}"/>
              </a:ext>
            </a:extLst>
          </p:cNvPr>
          <p:cNvSpPr/>
          <p:nvPr/>
        </p:nvSpPr>
        <p:spPr>
          <a:xfrm>
            <a:off x="8059114" y="2264146"/>
            <a:ext cx="1647954" cy="62853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Gamma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61D56E-131A-FE2A-A269-EA8EAA47C8E5}"/>
              </a:ext>
            </a:extLst>
          </p:cNvPr>
          <p:cNvSpPr/>
          <p:nvPr/>
        </p:nvSpPr>
        <p:spPr>
          <a:xfrm>
            <a:off x="9033719" y="3607296"/>
            <a:ext cx="1647954" cy="62853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Helium-4 detector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6076A0-35B5-E892-F6F7-7DAAAB204315}"/>
              </a:ext>
            </a:extLst>
          </p:cNvPr>
          <p:cNvSpPr/>
          <p:nvPr/>
        </p:nvSpPr>
        <p:spPr>
          <a:xfrm>
            <a:off x="6987251" y="3602181"/>
            <a:ext cx="1647954" cy="62853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BGO detector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14253F-CF36-CF69-993C-9C5BA3E566BA}"/>
              </a:ext>
            </a:extLst>
          </p:cNvPr>
          <p:cNvSpPr/>
          <p:nvPr/>
        </p:nvSpPr>
        <p:spPr>
          <a:xfrm>
            <a:off x="7371351" y="5001786"/>
            <a:ext cx="1074272" cy="62853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 atm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366AD6-FBC0-5420-C9FB-6CD614A76FBA}"/>
              </a:ext>
            </a:extLst>
          </p:cNvPr>
          <p:cNvSpPr/>
          <p:nvPr/>
        </p:nvSpPr>
        <p:spPr>
          <a:xfrm>
            <a:off x="9190614" y="5001786"/>
            <a:ext cx="1074272" cy="62853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50 atm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27390C-0B42-B3CD-B109-25277218F747}"/>
              </a:ext>
            </a:extLst>
          </p:cNvPr>
          <p:cNvSpPr/>
          <p:nvPr/>
        </p:nvSpPr>
        <p:spPr>
          <a:xfrm>
            <a:off x="11009877" y="5001786"/>
            <a:ext cx="1074272" cy="62853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 atm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F9AD7AE-2293-B4B3-CF1A-868E8569F514}"/>
              </a:ext>
            </a:extLst>
          </p:cNvPr>
          <p:cNvCxnSpPr>
            <a:cxnSpLocks/>
            <a:stCxn id="3" idx="2"/>
            <a:endCxn id="5" idx="0"/>
          </p:cNvCxnSpPr>
          <p:nvPr/>
        </p:nvCxnSpPr>
        <p:spPr>
          <a:xfrm>
            <a:off x="8883091" y="2892685"/>
            <a:ext cx="974605" cy="714611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2DF6B4D-A601-57EA-D6CC-BF531F6F3EF7}"/>
              </a:ext>
            </a:extLst>
          </p:cNvPr>
          <p:cNvCxnSpPr>
            <a:cxnSpLocks/>
            <a:stCxn id="3" idx="2"/>
            <a:endCxn id="6" idx="0"/>
          </p:cNvCxnSpPr>
          <p:nvPr/>
        </p:nvCxnSpPr>
        <p:spPr>
          <a:xfrm flipH="1">
            <a:off x="7811228" y="2892685"/>
            <a:ext cx="1071863" cy="709496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8171B9D-4C7F-68E9-7F08-1DE85F826F08}"/>
              </a:ext>
            </a:extLst>
          </p:cNvPr>
          <p:cNvCxnSpPr>
            <a:cxnSpLocks/>
            <a:stCxn id="5" idx="2"/>
            <a:endCxn id="10" idx="0"/>
          </p:cNvCxnSpPr>
          <p:nvPr/>
        </p:nvCxnSpPr>
        <p:spPr>
          <a:xfrm>
            <a:off x="9857696" y="4235835"/>
            <a:ext cx="1689317" cy="765951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A4DE51C-72E7-CD3D-5CA9-B16396799AC0}"/>
              </a:ext>
            </a:extLst>
          </p:cNvPr>
          <p:cNvCxnSpPr>
            <a:cxnSpLocks/>
            <a:stCxn id="5" idx="2"/>
            <a:endCxn id="8" idx="0"/>
          </p:cNvCxnSpPr>
          <p:nvPr/>
        </p:nvCxnSpPr>
        <p:spPr>
          <a:xfrm flipH="1">
            <a:off x="7908487" y="4235835"/>
            <a:ext cx="1949209" cy="765951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EAD7FE7-6305-6DE5-334A-A60A8950C97C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 flipH="1">
            <a:off x="9727750" y="4235835"/>
            <a:ext cx="129946" cy="765951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29E0C907-3ED5-6F9F-FA54-089A2383F857}"/>
              </a:ext>
            </a:extLst>
          </p:cNvPr>
          <p:cNvSpPr/>
          <p:nvPr/>
        </p:nvSpPr>
        <p:spPr>
          <a:xfrm>
            <a:off x="2221168" y="3607296"/>
            <a:ext cx="1647954" cy="62853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Helium-4 detector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967D24D-98CC-D433-1227-4879B8EE2953}"/>
              </a:ext>
            </a:extLst>
          </p:cNvPr>
          <p:cNvSpPr/>
          <p:nvPr/>
        </p:nvSpPr>
        <p:spPr>
          <a:xfrm>
            <a:off x="558800" y="5001786"/>
            <a:ext cx="1074272" cy="62853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 atm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3F0DE82-358B-9772-1483-969B9D5F01BF}"/>
              </a:ext>
            </a:extLst>
          </p:cNvPr>
          <p:cNvSpPr/>
          <p:nvPr/>
        </p:nvSpPr>
        <p:spPr>
          <a:xfrm>
            <a:off x="2378063" y="5001786"/>
            <a:ext cx="1074272" cy="62853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50 atm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74B00E4-5225-7DB3-8F0A-0BE1B7750551}"/>
              </a:ext>
            </a:extLst>
          </p:cNvPr>
          <p:cNvSpPr/>
          <p:nvPr/>
        </p:nvSpPr>
        <p:spPr>
          <a:xfrm>
            <a:off x="4197326" y="5001786"/>
            <a:ext cx="1074272" cy="62853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 atm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E42B241-8028-CD87-8538-B1A192550FCA}"/>
              </a:ext>
            </a:extLst>
          </p:cNvPr>
          <p:cNvCxnSpPr>
            <a:cxnSpLocks/>
            <a:stCxn id="36" idx="2"/>
            <a:endCxn id="39" idx="0"/>
          </p:cNvCxnSpPr>
          <p:nvPr/>
        </p:nvCxnSpPr>
        <p:spPr>
          <a:xfrm>
            <a:off x="3045145" y="4235835"/>
            <a:ext cx="1689317" cy="765951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ED5F4AB-1EE0-2C52-5FB0-AA2BB4C7D4B8}"/>
              </a:ext>
            </a:extLst>
          </p:cNvPr>
          <p:cNvCxnSpPr>
            <a:cxnSpLocks/>
            <a:stCxn id="36" idx="2"/>
            <a:endCxn id="37" idx="0"/>
          </p:cNvCxnSpPr>
          <p:nvPr/>
        </p:nvCxnSpPr>
        <p:spPr>
          <a:xfrm flipH="1">
            <a:off x="1095936" y="4235835"/>
            <a:ext cx="1949209" cy="765951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325E09E-59EC-9DC2-8AB9-1C763804D514}"/>
              </a:ext>
            </a:extLst>
          </p:cNvPr>
          <p:cNvCxnSpPr>
            <a:cxnSpLocks/>
            <a:stCxn id="36" idx="2"/>
            <a:endCxn id="38" idx="0"/>
          </p:cNvCxnSpPr>
          <p:nvPr/>
        </p:nvCxnSpPr>
        <p:spPr>
          <a:xfrm flipH="1">
            <a:off x="2915199" y="4235835"/>
            <a:ext cx="129946" cy="765951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96F512B8-BCEF-6CA5-1911-67B373376602}"/>
              </a:ext>
            </a:extLst>
          </p:cNvPr>
          <p:cNvSpPr/>
          <p:nvPr/>
        </p:nvSpPr>
        <p:spPr>
          <a:xfrm>
            <a:off x="4283514" y="3624702"/>
            <a:ext cx="1647954" cy="62853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BGO detector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9DA935E-3513-56BD-53A1-41E97227BECE}"/>
              </a:ext>
            </a:extLst>
          </p:cNvPr>
          <p:cNvCxnSpPr>
            <a:cxnSpLocks/>
            <a:stCxn id="2" idx="2"/>
            <a:endCxn id="36" idx="0"/>
          </p:cNvCxnSpPr>
          <p:nvPr/>
        </p:nvCxnSpPr>
        <p:spPr>
          <a:xfrm flipH="1">
            <a:off x="3045145" y="2858751"/>
            <a:ext cx="993455" cy="748545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D312DEE-308B-9669-98D4-62D1246B751C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4035816" y="2881271"/>
            <a:ext cx="1071675" cy="743431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753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EE44A-7323-CDA7-B116-C17DD5CF9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764C3D9-D7FE-39AB-8D15-F090C4FA4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1" y="0"/>
            <a:ext cx="2476343" cy="12469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C830155-C670-E4AC-D660-D7AB3246D65E}"/>
              </a:ext>
            </a:extLst>
          </p:cNvPr>
          <p:cNvSpPr/>
          <p:nvPr/>
        </p:nvSpPr>
        <p:spPr>
          <a:xfrm>
            <a:off x="1622323" y="858508"/>
            <a:ext cx="8947354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D15AF4-7EBF-8EB2-8091-32C5671CEE08}"/>
              </a:ext>
            </a:extLst>
          </p:cNvPr>
          <p:cNvSpPr txBox="1"/>
          <p:nvPr/>
        </p:nvSpPr>
        <p:spPr>
          <a:xfrm>
            <a:off x="558800" y="1227675"/>
            <a:ext cx="11633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FF0000"/>
                </a:solidFill>
              </a:rPr>
              <a:t>3. Description of detector in PHITS (radiation source) 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85620851-216B-537C-91C9-DBC2DE191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B18A-4D8D-427F-9471-170F32696F79}" type="datetime2">
              <a:rPr lang="en-US" smtClean="0"/>
              <a:t>Saturday, July 5, 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5E2681EE-C470-839D-75E0-99D251AA3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E-mail: Cao@jinr.ru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B1F7AEF-FCF3-CF75-7C2B-FD2087D06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DD73-F2C6-479B-9612-4F35DFBB113A}" type="slidenum">
              <a:rPr lang="en-US" smtClean="0"/>
              <a:t>14</a:t>
            </a:fld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41E388-5534-4F91-93CD-E3029ADD9954}"/>
              </a:ext>
            </a:extLst>
          </p:cNvPr>
          <p:cNvSpPr txBox="1"/>
          <p:nvPr/>
        </p:nvSpPr>
        <p:spPr>
          <a:xfrm>
            <a:off x="493406" y="1690779"/>
            <a:ext cx="5637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Cf-252 parameters setup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ACAF73-D048-65D8-E5E7-1163720D59F1}"/>
              </a:ext>
            </a:extLst>
          </p:cNvPr>
          <p:cNvSpPr txBox="1"/>
          <p:nvPr/>
        </p:nvSpPr>
        <p:spPr>
          <a:xfrm>
            <a:off x="3300054" y="186105"/>
            <a:ext cx="615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LXXV International Conference «NUCLEUS – 2025. Nuclear physics, elementary particle physics and nuclear technologies»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865FCF31-6D87-EDF3-7221-9B2696F2A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915" y="143508"/>
            <a:ext cx="2109234" cy="73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06C1B9-C2A4-F415-95A9-083046BCD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36" y="2060111"/>
            <a:ext cx="7983064" cy="26673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8CFAE4-C919-6892-E74B-315ACFCF25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8558" y="4054103"/>
            <a:ext cx="8535591" cy="266737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A1F7A5-17C2-1E76-CC02-C39B20BAE13A}"/>
              </a:ext>
            </a:extLst>
          </p:cNvPr>
          <p:cNvSpPr txBox="1"/>
          <p:nvPr/>
        </p:nvSpPr>
        <p:spPr>
          <a:xfrm>
            <a:off x="7972694" y="3560221"/>
            <a:ext cx="5637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Cs-137 parameters setup</a:t>
            </a:r>
          </a:p>
        </p:txBody>
      </p:sp>
    </p:spTree>
    <p:extLst>
      <p:ext uri="{BB962C8B-B14F-4D97-AF65-F5344CB8AC3E}">
        <p14:creationId xmlns:p14="http://schemas.microsoft.com/office/powerpoint/2010/main" val="1715839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7883F-EEA9-9E3D-0B3F-C4B4FADBE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622BECD-4B54-B30B-093E-53393F30B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1" y="0"/>
            <a:ext cx="2476343" cy="12469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5AAEFE-9D1E-E0BE-DB89-A14B20CB1ADA}"/>
              </a:ext>
            </a:extLst>
          </p:cNvPr>
          <p:cNvSpPr/>
          <p:nvPr/>
        </p:nvSpPr>
        <p:spPr>
          <a:xfrm>
            <a:off x="1622323" y="858508"/>
            <a:ext cx="8947354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1101EF-ECDB-2592-4186-8198B7738973}"/>
              </a:ext>
            </a:extLst>
          </p:cNvPr>
          <p:cNvSpPr txBox="1"/>
          <p:nvPr/>
        </p:nvSpPr>
        <p:spPr>
          <a:xfrm>
            <a:off x="558800" y="1227675"/>
            <a:ext cx="11633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FF0000"/>
                </a:solidFill>
              </a:rPr>
              <a:t>3. Description of detector in PHITS (material) 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AC241DDE-9736-3AC9-B190-E28FF4DEB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B18A-4D8D-427F-9471-170F32696F79}" type="datetime2">
              <a:rPr lang="en-US" smtClean="0"/>
              <a:t>Saturday, July 5, 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8CF5D596-50D4-0C20-F95E-A9645940B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E-mail: Cao@jinr.ru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56223E4-57F7-5799-55CD-0EBC5371C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DD73-F2C6-479B-9612-4F35DFBB113A}" type="slidenum">
              <a:rPr lang="en-US" smtClean="0"/>
              <a:t>15</a:t>
            </a:fld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92D2DFB-8BC6-BAB4-07B8-7DF8F93B1022}"/>
              </a:ext>
            </a:extLst>
          </p:cNvPr>
          <p:cNvSpPr txBox="1"/>
          <p:nvPr/>
        </p:nvSpPr>
        <p:spPr>
          <a:xfrm>
            <a:off x="1885163" y="2074343"/>
            <a:ext cx="5637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He-4 parameters setup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211D18-5CD7-5B80-714E-9456011FEF5A}"/>
              </a:ext>
            </a:extLst>
          </p:cNvPr>
          <p:cNvSpPr txBox="1"/>
          <p:nvPr/>
        </p:nvSpPr>
        <p:spPr>
          <a:xfrm>
            <a:off x="3300054" y="186105"/>
            <a:ext cx="615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LXXV International Conference «NUCLEUS – 2025. Nuclear physics, elementary particle physics and nuclear technologies»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92F9209E-041E-7FA5-7CB2-0299D01DC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915" y="143508"/>
            <a:ext cx="2109234" cy="73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3F77EC-D1C4-D87C-9E00-D7E5365B1340}"/>
              </a:ext>
            </a:extLst>
          </p:cNvPr>
          <p:cNvSpPr txBox="1"/>
          <p:nvPr/>
        </p:nvSpPr>
        <p:spPr>
          <a:xfrm>
            <a:off x="6249302" y="1947184"/>
            <a:ext cx="5637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BGO parameters setup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0DC1EE-157C-CAF6-CBB3-264848EF9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9302" y="2426542"/>
            <a:ext cx="3639058" cy="346758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D54230-72F9-301D-58F6-5D3E025C22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0557" y="2515466"/>
            <a:ext cx="2772162" cy="209579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989407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08556-A143-49DD-C30E-5019863D6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831391-14DA-0FD2-3EA5-C7F2B5D89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1186242"/>
            <a:ext cx="6341730" cy="42407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7EC99B-7FBE-CC17-0C65-1578E3A023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1" y="0"/>
            <a:ext cx="2476343" cy="12469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1996AA7-A326-9CC4-C9C8-981A769D1762}"/>
              </a:ext>
            </a:extLst>
          </p:cNvPr>
          <p:cNvSpPr/>
          <p:nvPr/>
        </p:nvSpPr>
        <p:spPr>
          <a:xfrm>
            <a:off x="1622323" y="858508"/>
            <a:ext cx="8947354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4A30FB-8AAE-9104-384F-5EDB36BB6FFA}"/>
              </a:ext>
            </a:extLst>
          </p:cNvPr>
          <p:cNvSpPr txBox="1"/>
          <p:nvPr/>
        </p:nvSpPr>
        <p:spPr>
          <a:xfrm>
            <a:off x="558800" y="1227675"/>
            <a:ext cx="11633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FF0000"/>
                </a:solidFill>
              </a:rPr>
              <a:t>4. Result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1B561F14-F193-5902-7550-7CA8325D2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B18A-4D8D-427F-9471-170F32696F79}" type="datetime2">
              <a:rPr lang="en-US" smtClean="0"/>
              <a:t>Saturday, July 5, 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C7C599A-8C0B-C1BF-8C1E-872038514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E-mail: Cao@jinr.ru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1AA3979-55FC-F8CF-EBED-98CD08041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DD73-F2C6-479B-9612-4F35DFBB113A}" type="slidenum">
              <a:rPr lang="en-US" smtClean="0"/>
              <a:t>16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2B7CC4-E58B-38C3-D871-D0A9E7FA3B8A}"/>
              </a:ext>
            </a:extLst>
          </p:cNvPr>
          <p:cNvSpPr txBox="1"/>
          <p:nvPr/>
        </p:nvSpPr>
        <p:spPr>
          <a:xfrm>
            <a:off x="7325124" y="5533479"/>
            <a:ext cx="648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Fig. 5. He-4 – 80 atm gamma sensitive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3D021A-4B8E-C952-7B98-E4CA1A24CBCC}"/>
              </a:ext>
            </a:extLst>
          </p:cNvPr>
          <p:cNvSpPr txBox="1"/>
          <p:nvPr/>
        </p:nvSpPr>
        <p:spPr>
          <a:xfrm>
            <a:off x="3300054" y="186105"/>
            <a:ext cx="615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LXXV International Conference «NUCLEUS – 2025. Nuclear physics, elementary particle physics and nuclear technologies»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7251313-7C28-EC92-30E8-46CBBFBC3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915" y="143508"/>
            <a:ext cx="2109234" cy="73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BDBE57-7229-038B-F5E2-493B2B2CF8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0805" y="1268607"/>
            <a:ext cx="6327933" cy="41583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DF1184-E282-303B-05FE-5F5643550FDB}"/>
              </a:ext>
            </a:extLst>
          </p:cNvPr>
          <p:cNvSpPr txBox="1"/>
          <p:nvPr/>
        </p:nvSpPr>
        <p:spPr>
          <a:xfrm>
            <a:off x="1816694" y="5533479"/>
            <a:ext cx="648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Fig. 4. BGO gamma sensitive</a:t>
            </a:r>
          </a:p>
        </p:txBody>
      </p:sp>
    </p:spTree>
    <p:extLst>
      <p:ext uri="{BB962C8B-B14F-4D97-AF65-F5344CB8AC3E}">
        <p14:creationId xmlns:p14="http://schemas.microsoft.com/office/powerpoint/2010/main" val="2992692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8E96F-5825-4F4E-4BC4-9816FC8EF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5568DA-2CF7-015A-9E2F-37816B3B3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190" y="1045029"/>
            <a:ext cx="6777604" cy="43622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35CD46-D0AF-5672-C0A0-C2787123768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785"/>
          <a:stretch>
            <a:fillRect/>
          </a:stretch>
        </p:blipFill>
        <p:spPr>
          <a:xfrm>
            <a:off x="558800" y="1373201"/>
            <a:ext cx="6048829" cy="42876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9BF812-EB86-791A-07EC-73DC977134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1" y="0"/>
            <a:ext cx="2476343" cy="12469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B13494B-A550-6594-6B40-B7515ACE6528}"/>
              </a:ext>
            </a:extLst>
          </p:cNvPr>
          <p:cNvSpPr/>
          <p:nvPr/>
        </p:nvSpPr>
        <p:spPr>
          <a:xfrm>
            <a:off x="1622323" y="858508"/>
            <a:ext cx="8947354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59B926-23F4-ECED-8799-5370C2B41601}"/>
              </a:ext>
            </a:extLst>
          </p:cNvPr>
          <p:cNvSpPr txBox="1"/>
          <p:nvPr/>
        </p:nvSpPr>
        <p:spPr>
          <a:xfrm>
            <a:off x="558800" y="1227675"/>
            <a:ext cx="11633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FF0000"/>
                </a:solidFill>
              </a:rPr>
              <a:t>4. Result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9E48454-5E57-1ECC-5B41-CFCC54AAF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B18A-4D8D-427F-9471-170F32696F79}" type="datetime2">
              <a:rPr lang="en-US" smtClean="0"/>
              <a:t>Saturday, July 5, 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156060E1-5E99-988F-BDE2-CA3B9E258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E-mail: Cao@jinr.ru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DC99EB9-B4D8-A063-EF5F-934694058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DD73-F2C6-479B-9612-4F35DFBB113A}" type="slidenum">
              <a:rPr lang="en-US" smtClean="0"/>
              <a:t>17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8BD897-15F6-79AF-1810-2AF07AB6D248}"/>
              </a:ext>
            </a:extLst>
          </p:cNvPr>
          <p:cNvSpPr txBox="1"/>
          <p:nvPr/>
        </p:nvSpPr>
        <p:spPr>
          <a:xfrm>
            <a:off x="7325124" y="5533479"/>
            <a:ext cx="648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Fig. 6. He-4 – 80 atm neutron sensitive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42033C-3C2F-1EBB-BA40-E374D6E32616}"/>
              </a:ext>
            </a:extLst>
          </p:cNvPr>
          <p:cNvSpPr txBox="1"/>
          <p:nvPr/>
        </p:nvSpPr>
        <p:spPr>
          <a:xfrm>
            <a:off x="3300054" y="186105"/>
            <a:ext cx="615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LXXV International Conference «NUCLEUS – 2025. Nuclear physics, elementary particle physics and nuclear technologies»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7DD5EA1-96ED-B848-441B-4EA9B53AE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915" y="143508"/>
            <a:ext cx="2109234" cy="73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BA4F8E-19A7-3F13-CBDE-AC91EBAF403E}"/>
              </a:ext>
            </a:extLst>
          </p:cNvPr>
          <p:cNvSpPr txBox="1"/>
          <p:nvPr/>
        </p:nvSpPr>
        <p:spPr>
          <a:xfrm>
            <a:off x="1816694" y="5533479"/>
            <a:ext cx="648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Fig. 5. BGO neutron sensitive</a:t>
            </a:r>
          </a:p>
        </p:txBody>
      </p:sp>
    </p:spTree>
    <p:extLst>
      <p:ext uri="{BB962C8B-B14F-4D97-AF65-F5344CB8AC3E}">
        <p14:creationId xmlns:p14="http://schemas.microsoft.com/office/powerpoint/2010/main" val="3249866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DDFA2-6799-F744-46DB-A50FA270C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96D17A9-FE0C-4667-570E-770397DD9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80" y="1880063"/>
            <a:ext cx="6489107" cy="30978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E3EF8A-5A41-FA0F-CC4D-D0FE2FB6DA1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2579"/>
          <a:stretch>
            <a:fillRect/>
          </a:stretch>
        </p:blipFill>
        <p:spPr>
          <a:xfrm>
            <a:off x="6459428" y="1690944"/>
            <a:ext cx="5173772" cy="3026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FC6506-71DA-7118-EA52-92EF8B0DDE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1" y="0"/>
            <a:ext cx="2476343" cy="12469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96B038F-F056-BED5-6E1F-69223BD9B3EA}"/>
              </a:ext>
            </a:extLst>
          </p:cNvPr>
          <p:cNvSpPr/>
          <p:nvPr/>
        </p:nvSpPr>
        <p:spPr>
          <a:xfrm>
            <a:off x="1622323" y="858508"/>
            <a:ext cx="8947354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B77EDB-9181-2943-4786-0C01706C69F6}"/>
              </a:ext>
            </a:extLst>
          </p:cNvPr>
          <p:cNvSpPr txBox="1"/>
          <p:nvPr/>
        </p:nvSpPr>
        <p:spPr>
          <a:xfrm>
            <a:off x="558800" y="1227675"/>
            <a:ext cx="11633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FF0000"/>
                </a:solidFill>
              </a:rPr>
              <a:t>4. Result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6C6ED6F-8911-B1A5-F507-BC23975C5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B18A-4D8D-427F-9471-170F32696F79}" type="datetime2">
              <a:rPr lang="en-US" smtClean="0"/>
              <a:t>Saturday, July 5, 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189CD263-3A8F-CE4D-5479-22CFDFBD4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E-mail: Cao@jinr.ru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29EF3EB6-24EE-74AD-EE62-0838F63F3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DD73-F2C6-479B-9612-4F35DFBB113A}" type="slidenum">
              <a:rPr lang="en-US" smtClean="0"/>
              <a:t>18</a:t>
            </a:fld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785C93-2865-095B-9B7F-5AE50C1131C4}"/>
              </a:ext>
            </a:extLst>
          </p:cNvPr>
          <p:cNvSpPr txBox="1"/>
          <p:nvPr/>
        </p:nvSpPr>
        <p:spPr>
          <a:xfrm>
            <a:off x="7203094" y="1946528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 atm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257549-A5D2-DB44-EBE4-689B462E57AE}"/>
              </a:ext>
            </a:extLst>
          </p:cNvPr>
          <p:cNvSpPr txBox="1"/>
          <p:nvPr/>
        </p:nvSpPr>
        <p:spPr>
          <a:xfrm>
            <a:off x="787222" y="1920839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80 atm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754A7E-97DB-06F4-1961-DEC66B11ABBF}"/>
              </a:ext>
            </a:extLst>
          </p:cNvPr>
          <p:cNvSpPr txBox="1"/>
          <p:nvPr/>
        </p:nvSpPr>
        <p:spPr>
          <a:xfrm>
            <a:off x="3581400" y="5107105"/>
            <a:ext cx="648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Fig. 7. Pressure dependence on efficient detection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7E230B-55EE-0BFE-2F6F-12AC3E583A20}"/>
              </a:ext>
            </a:extLst>
          </p:cNvPr>
          <p:cNvSpPr txBox="1"/>
          <p:nvPr/>
        </p:nvSpPr>
        <p:spPr>
          <a:xfrm>
            <a:off x="3300054" y="186105"/>
            <a:ext cx="615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LXXV International Conference «NUCLEUS – 2025. Nuclear physics, elementary particle physics and nuclear technologies»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F61ECD0-ED16-28FE-69BE-277FC3C83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915" y="143508"/>
            <a:ext cx="2109234" cy="73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849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5C620-6DE2-A2E2-7A42-50DAE522E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10B442-84CF-3BB8-06B5-DB5117E8E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1" y="0"/>
            <a:ext cx="2476343" cy="12469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E1E0ECD-4836-E75E-2666-7B429EC1E8C4}"/>
              </a:ext>
            </a:extLst>
          </p:cNvPr>
          <p:cNvSpPr/>
          <p:nvPr/>
        </p:nvSpPr>
        <p:spPr>
          <a:xfrm>
            <a:off x="1622323" y="858508"/>
            <a:ext cx="8947354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E31A63-3034-0AF7-F4AD-530E92B84DAA}"/>
              </a:ext>
            </a:extLst>
          </p:cNvPr>
          <p:cNvSpPr txBox="1"/>
          <p:nvPr/>
        </p:nvSpPr>
        <p:spPr>
          <a:xfrm>
            <a:off x="558800" y="1227675"/>
            <a:ext cx="11633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FF0000"/>
                </a:solidFill>
              </a:rPr>
              <a:t>3. Result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E0BC2D72-0968-DCE8-43D5-E46722AC0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B18A-4D8D-427F-9471-170F32696F79}" type="datetime2">
              <a:rPr lang="en-US" smtClean="0"/>
              <a:t>Saturday, July 5, 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75912F82-43E8-C333-4651-CBCD74814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E-mail: Cao@jinr.ru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64B15A6-9E68-02C2-CD8E-8E57174DF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DD73-F2C6-479B-9612-4F35DFBB113A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4" name="Content Placeholder 6" descr="Project Path: &#10;PE Folder: /UNTITLED/Folder1/&#10;Short Name: Graph1">
            <a:extLst>
              <a:ext uri="{FF2B5EF4-FFF2-40B4-BE49-F238E27FC236}">
                <a16:creationId xmlns:a16="http://schemas.microsoft.com/office/drawing/2014/main" id="{91ECF0C9-0D00-5966-EAA8-57DDB2827B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940318"/>
              </p:ext>
            </p:extLst>
          </p:nvPr>
        </p:nvGraphicFramePr>
        <p:xfrm>
          <a:off x="-381682" y="1110967"/>
          <a:ext cx="6804671" cy="5220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11580132" imgH="8886262" progId="Origin95.Graph">
                  <p:embed/>
                </p:oleObj>
              </mc:Choice>
              <mc:Fallback>
                <p:oleObj name="Graph" r:id="rId3" imgW="11580132" imgH="8886262" progId="Origin95.Graph">
                  <p:embed/>
                  <p:pic>
                    <p:nvPicPr>
                      <p:cNvPr id="7" name="Content Placeholder 6" descr="Project Path: &#10;PE Folder: /UNTITLED/Folder1/&#10;Short Name: Graph1">
                        <a:extLst>
                          <a:ext uri="{FF2B5EF4-FFF2-40B4-BE49-F238E27FC236}">
                            <a16:creationId xmlns:a16="http://schemas.microsoft.com/office/drawing/2014/main" id="{91ECF0C9-0D00-5966-EAA8-57DDB2827B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81682" y="1110967"/>
                        <a:ext cx="6804671" cy="52209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6C5B232-0FF6-91E3-3D62-CAB1135B6081}"/>
              </a:ext>
            </a:extLst>
          </p:cNvPr>
          <p:cNvSpPr txBox="1"/>
          <p:nvPr/>
        </p:nvSpPr>
        <p:spPr>
          <a:xfrm>
            <a:off x="881723" y="5975911"/>
            <a:ext cx="5686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Fig. 8. Detector response sensitive length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D9CE9E-65ED-C05B-0BA0-568D0A3ADB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852" y="1439453"/>
            <a:ext cx="5995735" cy="41338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1A49AE-CD1C-5856-0851-F8787E4F5EF0}"/>
              </a:ext>
            </a:extLst>
          </p:cNvPr>
          <p:cNvSpPr txBox="1"/>
          <p:nvPr/>
        </p:nvSpPr>
        <p:spPr>
          <a:xfrm>
            <a:off x="6937083" y="5457411"/>
            <a:ext cx="5686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Fig. 9. The interaction of neutron in detector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7FB797-8C2A-4748-4F23-ACFCE413D689}"/>
              </a:ext>
            </a:extLst>
          </p:cNvPr>
          <p:cNvSpPr txBox="1"/>
          <p:nvPr/>
        </p:nvSpPr>
        <p:spPr>
          <a:xfrm>
            <a:off x="3300054" y="186105"/>
            <a:ext cx="615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LXXV International Conference «NUCLEUS – 2025. Nuclear physics, elementary particle physics and nuclear technologies»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D8B9174A-0CC2-FD0F-CEE9-56041FE52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915" y="143508"/>
            <a:ext cx="2109234" cy="73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283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FD584-AEF8-5BAA-DC78-75D7B92F7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09837F-624B-4E7C-2A02-16BE6E3AA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1" y="0"/>
            <a:ext cx="2476343" cy="12469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00482D-2C0B-9586-3151-B488CA3C404D}"/>
              </a:ext>
            </a:extLst>
          </p:cNvPr>
          <p:cNvSpPr/>
          <p:nvPr/>
        </p:nvSpPr>
        <p:spPr>
          <a:xfrm>
            <a:off x="1622323" y="858508"/>
            <a:ext cx="8947354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A8CDE3-BE2F-6F3E-E6C4-DDCC7FB8BA4C}"/>
              </a:ext>
            </a:extLst>
          </p:cNvPr>
          <p:cNvSpPr txBox="1"/>
          <p:nvPr/>
        </p:nvSpPr>
        <p:spPr>
          <a:xfrm>
            <a:off x="558800" y="1227675"/>
            <a:ext cx="11633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FF0000"/>
                </a:solidFill>
              </a:rPr>
              <a:t>1. Reasons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82A56DBC-B6C6-9702-74A8-F46F39989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B18A-4D8D-427F-9471-170F32696F79}" type="datetime2">
              <a:rPr lang="en-US" smtClean="0"/>
              <a:t>Saturday, July 5, 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006FD009-3057-4F17-DA20-C6601DD8B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E-mail: Cao@jinr.ru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05E5153-7BEC-55E1-9E8C-17BFC4112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DD73-F2C6-479B-9612-4F35DFBB113A}" type="slidenum">
              <a:rPr lang="en-US" smtClean="0"/>
              <a:t>2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969B75-47D9-9175-21AC-F1A4E76901D3}"/>
              </a:ext>
            </a:extLst>
          </p:cNvPr>
          <p:cNvSpPr/>
          <p:nvPr/>
        </p:nvSpPr>
        <p:spPr>
          <a:xfrm>
            <a:off x="447471" y="1928261"/>
            <a:ext cx="4494183" cy="18173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Traditional methods usually use the </a:t>
            </a:r>
            <a:r>
              <a:rPr lang="en-US" sz="2400" b="1" dirty="0">
                <a:solidFill>
                  <a:schemeClr val="tx1"/>
                </a:solidFill>
              </a:rPr>
              <a:t>moderator</a:t>
            </a:r>
            <a:r>
              <a:rPr lang="en-US" sz="2400" dirty="0">
                <a:solidFill>
                  <a:schemeClr val="tx1"/>
                </a:solidFill>
              </a:rPr>
              <a:t> for fast neutrons to thermal energies, then they absorbed in </a:t>
            </a:r>
            <a:r>
              <a:rPr lang="en-US" sz="2400" b="1" dirty="0">
                <a:solidFill>
                  <a:schemeClr val="tx1"/>
                </a:solidFill>
              </a:rPr>
              <a:t>Helium-3 detectors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CED3E4-DDAD-4D9E-3C60-2717F5B77122}"/>
              </a:ext>
            </a:extLst>
          </p:cNvPr>
          <p:cNvSpPr/>
          <p:nvPr/>
        </p:nvSpPr>
        <p:spPr>
          <a:xfrm>
            <a:off x="447471" y="4290092"/>
            <a:ext cx="4494183" cy="145451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By this way brings some limitations: limited supplier, limited reserves, high cost</a:t>
            </a:r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E2E09887-1E24-165F-7E7B-0E7385AB73D9}"/>
              </a:ext>
            </a:extLst>
          </p:cNvPr>
          <p:cNvGrpSpPr/>
          <p:nvPr/>
        </p:nvGrpSpPr>
        <p:grpSpPr>
          <a:xfrm>
            <a:off x="5598139" y="2336233"/>
            <a:ext cx="6220967" cy="2353671"/>
            <a:chOff x="5598139" y="2336233"/>
            <a:chExt cx="6220967" cy="2353671"/>
          </a:xfrm>
        </p:grpSpPr>
        <p:sp>
          <p:nvSpPr>
            <p:cNvPr id="151" name="Google Shape;600;p26">
              <a:extLst>
                <a:ext uri="{FF2B5EF4-FFF2-40B4-BE49-F238E27FC236}">
                  <a16:creationId xmlns:a16="http://schemas.microsoft.com/office/drawing/2014/main" id="{D95A8AD1-1D33-17EF-C878-B88E4688A307}"/>
                </a:ext>
              </a:extLst>
            </p:cNvPr>
            <p:cNvSpPr/>
            <p:nvPr/>
          </p:nvSpPr>
          <p:spPr>
            <a:xfrm rot="219517">
              <a:off x="5598139" y="3368255"/>
              <a:ext cx="299163" cy="368224"/>
            </a:xfrm>
            <a:custGeom>
              <a:avLst/>
              <a:gdLst/>
              <a:ahLst/>
              <a:cxnLst/>
              <a:rect l="l" t="t" r="r" b="b"/>
              <a:pathLst>
                <a:path w="2773" h="2774" extrusionOk="0">
                  <a:moveTo>
                    <a:pt x="1368" y="1"/>
                  </a:moveTo>
                  <a:cubicBezTo>
                    <a:pt x="592" y="1"/>
                    <a:pt x="0" y="592"/>
                    <a:pt x="0" y="1406"/>
                  </a:cubicBezTo>
                  <a:cubicBezTo>
                    <a:pt x="0" y="2182"/>
                    <a:pt x="592" y="2774"/>
                    <a:pt x="1368" y="2774"/>
                  </a:cubicBezTo>
                  <a:cubicBezTo>
                    <a:pt x="2144" y="2774"/>
                    <a:pt x="2773" y="2182"/>
                    <a:pt x="2773" y="1406"/>
                  </a:cubicBezTo>
                  <a:cubicBezTo>
                    <a:pt x="2773" y="629"/>
                    <a:pt x="2107" y="1"/>
                    <a:pt x="1368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Rectangle: Rounded Corners 153">
              <a:extLst>
                <a:ext uri="{FF2B5EF4-FFF2-40B4-BE49-F238E27FC236}">
                  <a16:creationId xmlns:a16="http://schemas.microsoft.com/office/drawing/2014/main" id="{12CFF0C1-D18E-ACC5-7C98-986A510E1EB8}"/>
                </a:ext>
              </a:extLst>
            </p:cNvPr>
            <p:cNvSpPr/>
            <p:nvPr/>
          </p:nvSpPr>
          <p:spPr>
            <a:xfrm>
              <a:off x="8735438" y="3103123"/>
              <a:ext cx="3083668" cy="924128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Helium-3 detector</a:t>
              </a: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669FD7F7-3C4D-97C0-FE98-732529D1BEFD}"/>
                </a:ext>
              </a:extLst>
            </p:cNvPr>
            <p:cNvSpPr/>
            <p:nvPr/>
          </p:nvSpPr>
          <p:spPr>
            <a:xfrm>
              <a:off x="5933872" y="3414409"/>
              <a:ext cx="2636196" cy="246839"/>
            </a:xfrm>
            <a:custGeom>
              <a:avLst/>
              <a:gdLst>
                <a:gd name="connsiteX0" fmla="*/ 0 w 2636196"/>
                <a:gd name="connsiteY0" fmla="*/ 0 h 549460"/>
                <a:gd name="connsiteX1" fmla="*/ 1060315 w 2636196"/>
                <a:gd name="connsiteY1" fmla="*/ 544748 h 549460"/>
                <a:gd name="connsiteX2" fmla="*/ 2636196 w 2636196"/>
                <a:gd name="connsiteY2" fmla="*/ 233463 h 54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6196" h="549460">
                  <a:moveTo>
                    <a:pt x="0" y="0"/>
                  </a:moveTo>
                  <a:cubicBezTo>
                    <a:pt x="310474" y="252919"/>
                    <a:pt x="620949" y="505838"/>
                    <a:pt x="1060315" y="544748"/>
                  </a:cubicBezTo>
                  <a:cubicBezTo>
                    <a:pt x="1499681" y="583658"/>
                    <a:pt x="2266545" y="372893"/>
                    <a:pt x="2636196" y="23346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427E0212-BDB1-FA12-77AF-F257E752EBB4}"/>
                </a:ext>
              </a:extLst>
            </p:cNvPr>
            <p:cNvSpPr/>
            <p:nvPr/>
          </p:nvSpPr>
          <p:spPr>
            <a:xfrm rot="16200000">
              <a:off x="6064744" y="3011428"/>
              <a:ext cx="2353671" cy="1003282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Moderator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AC9D2A8-06B6-AEC9-E140-14FC6C01C272}"/>
              </a:ext>
            </a:extLst>
          </p:cNvPr>
          <p:cNvSpPr txBox="1"/>
          <p:nvPr/>
        </p:nvSpPr>
        <p:spPr>
          <a:xfrm>
            <a:off x="3300054" y="186105"/>
            <a:ext cx="615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LXXV International Conference «NUCLEUS – 2025. Nuclear physics, elementary particle physics and nuclear technologies»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3CAD73C-CCCE-982D-0153-A41ABFBF7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915" y="143508"/>
            <a:ext cx="2109234" cy="73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73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DE32D-61EE-A6C8-9266-2D05F3FA5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BBFDF4-87A2-9D68-E56A-3739C077F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1" y="0"/>
            <a:ext cx="2476343" cy="12469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E838341-DE8E-622F-261F-4ACDC9B30516}"/>
              </a:ext>
            </a:extLst>
          </p:cNvPr>
          <p:cNvSpPr/>
          <p:nvPr/>
        </p:nvSpPr>
        <p:spPr>
          <a:xfrm>
            <a:off x="1622323" y="858508"/>
            <a:ext cx="8947354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05847E-35FB-7841-28D3-8FBD78415E86}"/>
              </a:ext>
            </a:extLst>
          </p:cNvPr>
          <p:cNvSpPr txBox="1"/>
          <p:nvPr/>
        </p:nvSpPr>
        <p:spPr>
          <a:xfrm>
            <a:off x="558800" y="1227675"/>
            <a:ext cx="11633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FF0000"/>
                </a:solidFill>
              </a:rPr>
              <a:t>4. Expand the issue to consider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36119187-2C5A-1C5E-80E1-1FE33303C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B18A-4D8D-427F-9471-170F32696F79}" type="datetime2">
              <a:rPr lang="en-US" smtClean="0"/>
              <a:t>Saturday, July 5, 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1286D880-AC9C-7152-C8CA-2A87E9D81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E-mail: Cao@jinr.ru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70EC0DA-C31F-7135-BA65-025FDA35F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DD73-F2C6-479B-9612-4F35DFBB113A}" type="slidenum">
              <a:rPr lang="en-US" smtClean="0"/>
              <a:t>20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C0070B-11B2-00FD-EEEB-76260299E8B7}"/>
              </a:ext>
            </a:extLst>
          </p:cNvPr>
          <p:cNvSpPr txBox="1"/>
          <p:nvPr/>
        </p:nvSpPr>
        <p:spPr>
          <a:xfrm>
            <a:off x="1021405" y="1848255"/>
            <a:ext cx="4357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to light collected?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73E489-F9B7-5E4D-08A4-314AF0430B39}"/>
              </a:ext>
            </a:extLst>
          </p:cNvPr>
          <p:cNvSpPr/>
          <p:nvPr/>
        </p:nvSpPr>
        <p:spPr>
          <a:xfrm>
            <a:off x="558800" y="2435231"/>
            <a:ext cx="1605064" cy="1488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147763" algn="l"/>
              </a:tabLst>
            </a:pPr>
            <a:r>
              <a:rPr lang="en-US" dirty="0"/>
              <a:t>DETECTOR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B28579-6D7E-074E-7A06-548EC38E1011}"/>
              </a:ext>
            </a:extLst>
          </p:cNvPr>
          <p:cNvSpPr/>
          <p:nvPr/>
        </p:nvSpPr>
        <p:spPr>
          <a:xfrm>
            <a:off x="558800" y="3923563"/>
            <a:ext cx="1605064" cy="22056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Photosensor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0569E2-27E1-DFFD-00A7-C9374776829C}"/>
              </a:ext>
            </a:extLst>
          </p:cNvPr>
          <p:cNvSpPr txBox="1"/>
          <p:nvPr/>
        </p:nvSpPr>
        <p:spPr>
          <a:xfrm>
            <a:off x="2485356" y="2978570"/>
            <a:ext cx="36106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PMT</a:t>
            </a:r>
          </a:p>
          <a:p>
            <a:r>
              <a:rPr lang="en-US" sz="2400" dirty="0"/>
              <a:t>High gain, Fast response time, large sensitive area.</a:t>
            </a:r>
          </a:p>
          <a:p>
            <a:endParaRPr lang="en-US" sz="2400" dirty="0"/>
          </a:p>
          <a:p>
            <a:r>
              <a:rPr lang="en-US" sz="2400" dirty="0"/>
              <a:t>Big size, high voltage, magnetic sensitive, expensive, high power,….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0B9CF5-F2AB-98AC-4B86-3791D6B3C243}"/>
              </a:ext>
            </a:extLst>
          </p:cNvPr>
          <p:cNvSpPr txBox="1"/>
          <p:nvPr/>
        </p:nvSpPr>
        <p:spPr>
          <a:xfrm>
            <a:off x="6136640" y="2952504"/>
            <a:ext cx="36980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SiPM</a:t>
            </a:r>
            <a:endParaRPr lang="en-US" sz="2400" b="1" dirty="0"/>
          </a:p>
          <a:p>
            <a:r>
              <a:rPr lang="en-US" sz="2400" dirty="0"/>
              <a:t>Compact size, low operating voltage, insensitive magnetic fields low power, cheap.</a:t>
            </a:r>
          </a:p>
          <a:p>
            <a:endParaRPr lang="en-US" sz="2400" dirty="0"/>
          </a:p>
          <a:p>
            <a:r>
              <a:rPr lang="en-US" sz="2400" dirty="0"/>
              <a:t>Dark current, temperature sensitive, 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A0B1A06-6FD0-3E46-831E-3824C27220F9}"/>
              </a:ext>
            </a:extLst>
          </p:cNvPr>
          <p:cNvSpPr/>
          <p:nvPr/>
        </p:nvSpPr>
        <p:spPr>
          <a:xfrm>
            <a:off x="7655669" y="1344398"/>
            <a:ext cx="4357991" cy="1844040"/>
          </a:xfrm>
          <a:prstGeom prst="ellipse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Wavelength Shifter:  Nitrogen, Sodium </a:t>
            </a:r>
            <a:r>
              <a:rPr lang="en-US" sz="2400" dirty="0" err="1">
                <a:solidFill>
                  <a:schemeClr val="tx1"/>
                </a:solidFill>
              </a:rPr>
              <a:t>Salisylic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DEDF44-0EBB-771B-0667-05A925BBF62C}"/>
              </a:ext>
            </a:extLst>
          </p:cNvPr>
          <p:cNvSpPr txBox="1"/>
          <p:nvPr/>
        </p:nvSpPr>
        <p:spPr>
          <a:xfrm>
            <a:off x="3300054" y="186105"/>
            <a:ext cx="615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LXXV International Conference «NUCLEUS – 2025. Nuclear physics, elementary particle physics and nuclear technologies»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DE6328C-A13A-152D-E8F8-E1246E575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915" y="143508"/>
            <a:ext cx="2109234" cy="73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16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/>
      <p:bldP spid="17" grpId="0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9203D-DA6C-9C5D-B21E-B503614D0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836724-3EAE-26B7-15A4-DB1885C72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1" y="0"/>
            <a:ext cx="2476343" cy="12469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ACE45C3-7E98-63A8-6264-138F4C872640}"/>
              </a:ext>
            </a:extLst>
          </p:cNvPr>
          <p:cNvSpPr/>
          <p:nvPr/>
        </p:nvSpPr>
        <p:spPr>
          <a:xfrm>
            <a:off x="1622323" y="858508"/>
            <a:ext cx="8947354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CA65F3-92AA-CE02-08EE-D4F7BDCC5161}"/>
              </a:ext>
            </a:extLst>
          </p:cNvPr>
          <p:cNvSpPr txBox="1"/>
          <p:nvPr/>
        </p:nvSpPr>
        <p:spPr>
          <a:xfrm>
            <a:off x="558800" y="1227675"/>
            <a:ext cx="11633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FF0000"/>
                </a:solidFill>
              </a:rPr>
              <a:t>4. Expand the issue to consider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4EEA0B4-618B-572E-CEB3-7D66ABC8A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B18A-4D8D-427F-9471-170F32696F79}" type="datetime2">
              <a:rPr lang="en-US" smtClean="0"/>
              <a:t>Saturday, July 5, 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5043D0F0-6BD3-1E0F-9CAF-A66B8C04F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E-mail: Cao@jinr.ru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D9E847A-85E0-FD73-01D4-7ED3525D7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DD73-F2C6-479B-9612-4F35DFBB113A}" type="slidenum">
              <a:rPr lang="en-US" smtClean="0"/>
              <a:t>21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634EA2-BB72-8E37-9370-0D1A881B1387}"/>
              </a:ext>
            </a:extLst>
          </p:cNvPr>
          <p:cNvSpPr txBox="1"/>
          <p:nvPr/>
        </p:nvSpPr>
        <p:spPr>
          <a:xfrm>
            <a:off x="3300054" y="186105"/>
            <a:ext cx="615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LXXV International Conference «NUCLEUS – 2025. Nuclear physics, elementary particle physics and nuclear technologies»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8B0A98A-F63F-D207-3F67-4625D7D1B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915" y="143508"/>
            <a:ext cx="2109234" cy="73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DA46870-DEA9-04D5-9F85-AC9A03DD0DC9}"/>
              </a:ext>
            </a:extLst>
          </p:cNvPr>
          <p:cNvSpPr txBox="1">
            <a:spLocks/>
          </p:cNvSpPr>
          <p:nvPr/>
        </p:nvSpPr>
        <p:spPr>
          <a:xfrm>
            <a:off x="998368" y="2329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/>
              <a:t>Next Work</a:t>
            </a:r>
          </a:p>
          <a:p>
            <a:pPr algn="just"/>
            <a:r>
              <a:rPr lang="en-US" dirty="0"/>
              <a:t>Next will analyze the choice of </a:t>
            </a:r>
            <a:r>
              <a:rPr lang="en-US" dirty="0" err="1"/>
              <a:t>SiPM</a:t>
            </a:r>
            <a:r>
              <a:rPr lang="en-US" dirty="0"/>
              <a:t> or PMT</a:t>
            </a:r>
          </a:p>
          <a:p>
            <a:pPr algn="just"/>
            <a:r>
              <a:rPr lang="en-US" dirty="0"/>
              <a:t>Choose wavelength shifting chemical</a:t>
            </a:r>
          </a:p>
          <a:p>
            <a:pPr algn="just"/>
            <a:r>
              <a:rPr lang="en-US" dirty="0"/>
              <a:t>Create first prototype</a:t>
            </a:r>
          </a:p>
          <a:p>
            <a:pPr algn="just"/>
            <a:r>
              <a:rPr lang="en-US" dirty="0"/>
              <a:t>Build model with thermal neutron</a:t>
            </a:r>
          </a:p>
          <a:p>
            <a:pPr algn="just"/>
            <a:r>
              <a:rPr lang="en-US" dirty="0">
                <a:solidFill>
                  <a:srgbClr val="FF0000"/>
                </a:solidFill>
              </a:rPr>
              <a:t>Any suggestions let me know!</a:t>
            </a:r>
          </a:p>
        </p:txBody>
      </p:sp>
    </p:spTree>
    <p:extLst>
      <p:ext uri="{BB962C8B-B14F-4D97-AF65-F5344CB8AC3E}">
        <p14:creationId xmlns:p14="http://schemas.microsoft.com/office/powerpoint/2010/main" val="2233497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95DFF-F56E-FD33-3441-A27BF775D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792106-3995-3C54-584A-7712BD73C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1" y="0"/>
            <a:ext cx="2476343" cy="12469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12AB6ED-959D-19A7-147F-D8CFD25F75CC}"/>
              </a:ext>
            </a:extLst>
          </p:cNvPr>
          <p:cNvSpPr/>
          <p:nvPr/>
        </p:nvSpPr>
        <p:spPr>
          <a:xfrm>
            <a:off x="1622323" y="858508"/>
            <a:ext cx="8947354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70D763CC-DE26-06FC-33AB-39EBB6E44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B18A-4D8D-427F-9471-170F32696F79}" type="datetime2">
              <a:rPr lang="en-US" smtClean="0"/>
              <a:t>Saturday, July 5, 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5A1FD19-9C6C-DFC7-1C74-9BA18EB25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E-mail: Cao@jinr.ru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F8DA720-9095-5025-6138-0EC7E8938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DD73-F2C6-479B-9612-4F35DFBB113A}" type="slidenum">
              <a:rPr lang="en-US" smtClean="0"/>
              <a:t>22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486967-F4B5-6FC9-307A-5C74C6834BBA}"/>
              </a:ext>
            </a:extLst>
          </p:cNvPr>
          <p:cNvSpPr txBox="1"/>
          <p:nvPr/>
        </p:nvSpPr>
        <p:spPr>
          <a:xfrm>
            <a:off x="4409440" y="6048375"/>
            <a:ext cx="345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Saint Petersburg - July, 05</a:t>
            </a:r>
            <a:r>
              <a:rPr lang="en-US" b="1" baseline="30000" dirty="0">
                <a:solidFill>
                  <a:schemeClr val="accent1"/>
                </a:solidFill>
              </a:rPr>
              <a:t>th</a:t>
            </a:r>
            <a:r>
              <a:rPr lang="en-US" b="1" dirty="0">
                <a:solidFill>
                  <a:schemeClr val="accent1"/>
                </a:solidFill>
              </a:rPr>
              <a:t>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4AB915-62C7-F224-B298-8432C5E26462}"/>
              </a:ext>
            </a:extLst>
          </p:cNvPr>
          <p:cNvSpPr txBox="1"/>
          <p:nvPr/>
        </p:nvSpPr>
        <p:spPr>
          <a:xfrm>
            <a:off x="3020654" y="2576278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Thank you for your attention!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oogle Shape;6467;p59">
            <a:extLst>
              <a:ext uri="{FF2B5EF4-FFF2-40B4-BE49-F238E27FC236}">
                <a16:creationId xmlns:a16="http://schemas.microsoft.com/office/drawing/2014/main" id="{DA0B5DFC-6340-61C9-EDCC-D1456B32C5CB}"/>
              </a:ext>
            </a:extLst>
          </p:cNvPr>
          <p:cNvGrpSpPr/>
          <p:nvPr/>
        </p:nvGrpSpPr>
        <p:grpSpPr>
          <a:xfrm>
            <a:off x="10851839" y="5071570"/>
            <a:ext cx="1003921" cy="1012064"/>
            <a:chOff x="2508373" y="2779889"/>
            <a:chExt cx="337523" cy="337680"/>
          </a:xfrm>
        </p:grpSpPr>
        <p:sp>
          <p:nvSpPr>
            <p:cNvPr id="8" name="Google Shape;6468;p59">
              <a:extLst>
                <a:ext uri="{FF2B5EF4-FFF2-40B4-BE49-F238E27FC236}">
                  <a16:creationId xmlns:a16="http://schemas.microsoft.com/office/drawing/2014/main" id="{0C3A04FC-C6A0-0312-3E18-206866806467}"/>
                </a:ext>
              </a:extLst>
            </p:cNvPr>
            <p:cNvSpPr/>
            <p:nvPr/>
          </p:nvSpPr>
          <p:spPr>
            <a:xfrm>
              <a:off x="2508373" y="2779889"/>
              <a:ext cx="256971" cy="256971"/>
            </a:xfrm>
            <a:custGeom>
              <a:avLst/>
              <a:gdLst/>
              <a:ahLst/>
              <a:cxnLst/>
              <a:rect l="l" t="t" r="r" b="b"/>
              <a:pathLst>
                <a:path w="9781" h="9781" extrusionOk="0">
                  <a:moveTo>
                    <a:pt x="4585" y="0"/>
                  </a:moveTo>
                  <a:cubicBezTo>
                    <a:pt x="4377" y="0"/>
                    <a:pt x="4190" y="153"/>
                    <a:pt x="4155" y="354"/>
                  </a:cubicBezTo>
                  <a:lnTo>
                    <a:pt x="3933" y="1464"/>
                  </a:lnTo>
                  <a:cubicBezTo>
                    <a:pt x="3656" y="1540"/>
                    <a:pt x="3392" y="1651"/>
                    <a:pt x="3149" y="1790"/>
                  </a:cubicBezTo>
                  <a:lnTo>
                    <a:pt x="2213" y="1165"/>
                  </a:lnTo>
                  <a:cubicBezTo>
                    <a:pt x="2138" y="1116"/>
                    <a:pt x="2053" y="1092"/>
                    <a:pt x="1969" y="1092"/>
                  </a:cubicBezTo>
                  <a:cubicBezTo>
                    <a:pt x="1852" y="1092"/>
                    <a:pt x="1736" y="1139"/>
                    <a:pt x="1651" y="1228"/>
                  </a:cubicBezTo>
                  <a:lnTo>
                    <a:pt x="1221" y="1658"/>
                  </a:lnTo>
                  <a:cubicBezTo>
                    <a:pt x="1068" y="1803"/>
                    <a:pt x="1048" y="2039"/>
                    <a:pt x="1166" y="2220"/>
                  </a:cubicBezTo>
                  <a:lnTo>
                    <a:pt x="1790" y="3156"/>
                  </a:lnTo>
                  <a:cubicBezTo>
                    <a:pt x="1651" y="3399"/>
                    <a:pt x="1547" y="3662"/>
                    <a:pt x="1471" y="3940"/>
                  </a:cubicBezTo>
                  <a:lnTo>
                    <a:pt x="361" y="4162"/>
                  </a:lnTo>
                  <a:cubicBezTo>
                    <a:pt x="153" y="4196"/>
                    <a:pt x="7" y="4384"/>
                    <a:pt x="0" y="4592"/>
                  </a:cubicBezTo>
                  <a:lnTo>
                    <a:pt x="0" y="5202"/>
                  </a:lnTo>
                  <a:cubicBezTo>
                    <a:pt x="7" y="5410"/>
                    <a:pt x="153" y="5591"/>
                    <a:pt x="361" y="5632"/>
                  </a:cubicBezTo>
                  <a:lnTo>
                    <a:pt x="1471" y="5854"/>
                  </a:lnTo>
                  <a:cubicBezTo>
                    <a:pt x="1547" y="6125"/>
                    <a:pt x="1651" y="6388"/>
                    <a:pt x="1790" y="6638"/>
                  </a:cubicBezTo>
                  <a:lnTo>
                    <a:pt x="1166" y="7574"/>
                  </a:lnTo>
                  <a:cubicBezTo>
                    <a:pt x="1048" y="7748"/>
                    <a:pt x="1068" y="7984"/>
                    <a:pt x="1221" y="8136"/>
                  </a:cubicBezTo>
                  <a:lnTo>
                    <a:pt x="1651" y="8566"/>
                  </a:lnTo>
                  <a:cubicBezTo>
                    <a:pt x="1735" y="8650"/>
                    <a:pt x="1848" y="8692"/>
                    <a:pt x="1964" y="8692"/>
                  </a:cubicBezTo>
                  <a:cubicBezTo>
                    <a:pt x="2049" y="8692"/>
                    <a:pt x="2136" y="8669"/>
                    <a:pt x="2213" y="8622"/>
                  </a:cubicBezTo>
                  <a:lnTo>
                    <a:pt x="3156" y="7990"/>
                  </a:lnTo>
                  <a:cubicBezTo>
                    <a:pt x="3399" y="8129"/>
                    <a:pt x="3663" y="8233"/>
                    <a:pt x="3933" y="8310"/>
                  </a:cubicBezTo>
                  <a:lnTo>
                    <a:pt x="4155" y="9419"/>
                  </a:lnTo>
                  <a:cubicBezTo>
                    <a:pt x="4197" y="9627"/>
                    <a:pt x="4377" y="9773"/>
                    <a:pt x="4592" y="9780"/>
                  </a:cubicBezTo>
                  <a:lnTo>
                    <a:pt x="5195" y="9780"/>
                  </a:lnTo>
                  <a:cubicBezTo>
                    <a:pt x="5404" y="9773"/>
                    <a:pt x="5591" y="9627"/>
                    <a:pt x="5632" y="9419"/>
                  </a:cubicBezTo>
                  <a:lnTo>
                    <a:pt x="5854" y="8310"/>
                  </a:lnTo>
                  <a:cubicBezTo>
                    <a:pt x="6125" y="8233"/>
                    <a:pt x="6389" y="8129"/>
                    <a:pt x="6631" y="7990"/>
                  </a:cubicBezTo>
                  <a:lnTo>
                    <a:pt x="7568" y="8615"/>
                  </a:lnTo>
                  <a:cubicBezTo>
                    <a:pt x="7644" y="8664"/>
                    <a:pt x="7730" y="8688"/>
                    <a:pt x="7814" y="8688"/>
                  </a:cubicBezTo>
                  <a:cubicBezTo>
                    <a:pt x="7931" y="8688"/>
                    <a:pt x="8045" y="8643"/>
                    <a:pt x="8129" y="8559"/>
                  </a:cubicBezTo>
                  <a:lnTo>
                    <a:pt x="8560" y="8129"/>
                  </a:lnTo>
                  <a:cubicBezTo>
                    <a:pt x="8712" y="7984"/>
                    <a:pt x="8733" y="7748"/>
                    <a:pt x="8615" y="7567"/>
                  </a:cubicBezTo>
                  <a:lnTo>
                    <a:pt x="7991" y="6631"/>
                  </a:lnTo>
                  <a:cubicBezTo>
                    <a:pt x="8129" y="6381"/>
                    <a:pt x="8234" y="6118"/>
                    <a:pt x="8310" y="5847"/>
                  </a:cubicBezTo>
                  <a:lnTo>
                    <a:pt x="9420" y="5625"/>
                  </a:lnTo>
                  <a:cubicBezTo>
                    <a:pt x="9628" y="5584"/>
                    <a:pt x="9773" y="5403"/>
                    <a:pt x="9780" y="5195"/>
                  </a:cubicBezTo>
                  <a:lnTo>
                    <a:pt x="9780" y="4585"/>
                  </a:lnTo>
                  <a:cubicBezTo>
                    <a:pt x="9780" y="4377"/>
                    <a:pt x="9628" y="4189"/>
                    <a:pt x="9420" y="4148"/>
                  </a:cubicBezTo>
                  <a:lnTo>
                    <a:pt x="8310" y="3926"/>
                  </a:lnTo>
                  <a:cubicBezTo>
                    <a:pt x="8234" y="3655"/>
                    <a:pt x="8129" y="3392"/>
                    <a:pt x="7991" y="3149"/>
                  </a:cubicBezTo>
                  <a:lnTo>
                    <a:pt x="8615" y="2206"/>
                  </a:lnTo>
                  <a:cubicBezTo>
                    <a:pt x="8733" y="2032"/>
                    <a:pt x="8712" y="1796"/>
                    <a:pt x="8560" y="1644"/>
                  </a:cubicBezTo>
                  <a:lnTo>
                    <a:pt x="8129" y="1221"/>
                  </a:lnTo>
                  <a:cubicBezTo>
                    <a:pt x="8046" y="1134"/>
                    <a:pt x="7934" y="1090"/>
                    <a:pt x="7821" y="1090"/>
                  </a:cubicBezTo>
                  <a:cubicBezTo>
                    <a:pt x="7735" y="1090"/>
                    <a:pt x="7649" y="1115"/>
                    <a:pt x="7575" y="1165"/>
                  </a:cubicBezTo>
                  <a:lnTo>
                    <a:pt x="6631" y="1790"/>
                  </a:lnTo>
                  <a:cubicBezTo>
                    <a:pt x="6389" y="1651"/>
                    <a:pt x="6125" y="1540"/>
                    <a:pt x="5854" y="1464"/>
                  </a:cubicBezTo>
                  <a:lnTo>
                    <a:pt x="5626" y="354"/>
                  </a:lnTo>
                  <a:cubicBezTo>
                    <a:pt x="5584" y="153"/>
                    <a:pt x="5404" y="0"/>
                    <a:pt x="5195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469;p59">
              <a:extLst>
                <a:ext uri="{FF2B5EF4-FFF2-40B4-BE49-F238E27FC236}">
                  <a16:creationId xmlns:a16="http://schemas.microsoft.com/office/drawing/2014/main" id="{2D6FC6E3-451C-2BCB-49A5-95F15A894F61}"/>
                </a:ext>
              </a:extLst>
            </p:cNvPr>
            <p:cNvSpPr/>
            <p:nvPr/>
          </p:nvSpPr>
          <p:spPr>
            <a:xfrm>
              <a:off x="2561391" y="2852034"/>
              <a:ext cx="131783" cy="112814"/>
            </a:xfrm>
            <a:custGeom>
              <a:avLst/>
              <a:gdLst/>
              <a:ahLst/>
              <a:cxnLst/>
              <a:rect l="l" t="t" r="r" b="b"/>
              <a:pathLst>
                <a:path w="5016" h="4294" extrusionOk="0">
                  <a:moveTo>
                    <a:pt x="2872" y="1"/>
                  </a:moveTo>
                  <a:cubicBezTo>
                    <a:pt x="958" y="1"/>
                    <a:pt x="1" y="2310"/>
                    <a:pt x="1353" y="3663"/>
                  </a:cubicBezTo>
                  <a:cubicBezTo>
                    <a:pt x="1791" y="4098"/>
                    <a:pt x="2328" y="4293"/>
                    <a:pt x="2855" y="4293"/>
                  </a:cubicBezTo>
                  <a:cubicBezTo>
                    <a:pt x="3958" y="4293"/>
                    <a:pt x="5016" y="3439"/>
                    <a:pt x="5016" y="2144"/>
                  </a:cubicBezTo>
                  <a:cubicBezTo>
                    <a:pt x="5016" y="958"/>
                    <a:pt x="4058" y="1"/>
                    <a:pt x="2872" y="1"/>
                  </a:cubicBezTo>
                  <a:close/>
                </a:path>
              </a:pathLst>
            </a:custGeom>
            <a:solidFill>
              <a:srgbClr val="DEE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470;p59">
              <a:extLst>
                <a:ext uri="{FF2B5EF4-FFF2-40B4-BE49-F238E27FC236}">
                  <a16:creationId xmlns:a16="http://schemas.microsoft.com/office/drawing/2014/main" id="{DB112FC0-FD45-D9BB-D9DC-28DDCD904D6E}"/>
                </a:ext>
              </a:extLst>
            </p:cNvPr>
            <p:cNvSpPr/>
            <p:nvPr/>
          </p:nvSpPr>
          <p:spPr>
            <a:xfrm>
              <a:off x="2599302" y="2880277"/>
              <a:ext cx="65629" cy="56223"/>
            </a:xfrm>
            <a:custGeom>
              <a:avLst/>
              <a:gdLst/>
              <a:ahLst/>
              <a:cxnLst/>
              <a:rect l="l" t="t" r="r" b="b"/>
              <a:pathLst>
                <a:path w="2498" h="2140" extrusionOk="0">
                  <a:moveTo>
                    <a:pt x="1429" y="1"/>
                  </a:moveTo>
                  <a:cubicBezTo>
                    <a:pt x="479" y="1"/>
                    <a:pt x="0" y="1152"/>
                    <a:pt x="673" y="1825"/>
                  </a:cubicBezTo>
                  <a:cubicBezTo>
                    <a:pt x="891" y="2042"/>
                    <a:pt x="1158" y="2140"/>
                    <a:pt x="1420" y="2140"/>
                  </a:cubicBezTo>
                  <a:cubicBezTo>
                    <a:pt x="1970" y="2140"/>
                    <a:pt x="2497" y="1712"/>
                    <a:pt x="2497" y="1069"/>
                  </a:cubicBezTo>
                  <a:cubicBezTo>
                    <a:pt x="2497" y="479"/>
                    <a:pt x="2019" y="1"/>
                    <a:pt x="1429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471;p59">
              <a:extLst>
                <a:ext uri="{FF2B5EF4-FFF2-40B4-BE49-F238E27FC236}">
                  <a16:creationId xmlns:a16="http://schemas.microsoft.com/office/drawing/2014/main" id="{37AB40BA-10D2-BBD7-0E4B-98FBF20A20E0}"/>
                </a:ext>
              </a:extLst>
            </p:cNvPr>
            <p:cNvSpPr/>
            <p:nvPr/>
          </p:nvSpPr>
          <p:spPr>
            <a:xfrm>
              <a:off x="2677121" y="2948611"/>
              <a:ext cx="168775" cy="168958"/>
            </a:xfrm>
            <a:custGeom>
              <a:avLst/>
              <a:gdLst/>
              <a:ahLst/>
              <a:cxnLst/>
              <a:rect l="l" t="t" r="r" b="b"/>
              <a:pathLst>
                <a:path w="6424" h="6431" extrusionOk="0">
                  <a:moveTo>
                    <a:pt x="3017" y="1"/>
                  </a:moveTo>
                  <a:cubicBezTo>
                    <a:pt x="2879" y="1"/>
                    <a:pt x="2754" y="98"/>
                    <a:pt x="2733" y="237"/>
                  </a:cubicBezTo>
                  <a:lnTo>
                    <a:pt x="2587" y="965"/>
                  </a:lnTo>
                  <a:cubicBezTo>
                    <a:pt x="2407" y="1014"/>
                    <a:pt x="2234" y="1090"/>
                    <a:pt x="2067" y="1180"/>
                  </a:cubicBezTo>
                  <a:lnTo>
                    <a:pt x="1450" y="764"/>
                  </a:lnTo>
                  <a:cubicBezTo>
                    <a:pt x="1404" y="733"/>
                    <a:pt x="1350" y="718"/>
                    <a:pt x="1296" y="718"/>
                  </a:cubicBezTo>
                  <a:cubicBezTo>
                    <a:pt x="1218" y="718"/>
                    <a:pt x="1139" y="748"/>
                    <a:pt x="1082" y="805"/>
                  </a:cubicBezTo>
                  <a:lnTo>
                    <a:pt x="805" y="1083"/>
                  </a:lnTo>
                  <a:cubicBezTo>
                    <a:pt x="701" y="1180"/>
                    <a:pt x="687" y="1340"/>
                    <a:pt x="763" y="1451"/>
                  </a:cubicBezTo>
                  <a:lnTo>
                    <a:pt x="1179" y="2068"/>
                  </a:lnTo>
                  <a:cubicBezTo>
                    <a:pt x="1089" y="2234"/>
                    <a:pt x="1013" y="2408"/>
                    <a:pt x="964" y="2588"/>
                  </a:cubicBezTo>
                  <a:lnTo>
                    <a:pt x="236" y="2734"/>
                  </a:lnTo>
                  <a:cubicBezTo>
                    <a:pt x="97" y="2761"/>
                    <a:pt x="0" y="2879"/>
                    <a:pt x="0" y="3018"/>
                  </a:cubicBezTo>
                  <a:lnTo>
                    <a:pt x="0" y="3413"/>
                  </a:lnTo>
                  <a:cubicBezTo>
                    <a:pt x="0" y="3552"/>
                    <a:pt x="97" y="3670"/>
                    <a:pt x="236" y="3698"/>
                  </a:cubicBezTo>
                  <a:lnTo>
                    <a:pt x="964" y="3844"/>
                  </a:lnTo>
                  <a:cubicBezTo>
                    <a:pt x="1013" y="4024"/>
                    <a:pt x="1089" y="4197"/>
                    <a:pt x="1179" y="4364"/>
                  </a:cubicBezTo>
                  <a:lnTo>
                    <a:pt x="763" y="4981"/>
                  </a:lnTo>
                  <a:cubicBezTo>
                    <a:pt x="687" y="5092"/>
                    <a:pt x="701" y="5252"/>
                    <a:pt x="805" y="5349"/>
                  </a:cubicBezTo>
                  <a:lnTo>
                    <a:pt x="1082" y="5626"/>
                  </a:lnTo>
                  <a:cubicBezTo>
                    <a:pt x="1139" y="5683"/>
                    <a:pt x="1218" y="5714"/>
                    <a:pt x="1296" y="5714"/>
                  </a:cubicBezTo>
                  <a:cubicBezTo>
                    <a:pt x="1350" y="5714"/>
                    <a:pt x="1404" y="5699"/>
                    <a:pt x="1450" y="5668"/>
                  </a:cubicBezTo>
                  <a:lnTo>
                    <a:pt x="2067" y="5252"/>
                  </a:lnTo>
                  <a:cubicBezTo>
                    <a:pt x="2234" y="5342"/>
                    <a:pt x="2407" y="5418"/>
                    <a:pt x="2587" y="5467"/>
                  </a:cubicBezTo>
                  <a:lnTo>
                    <a:pt x="2733" y="6195"/>
                  </a:lnTo>
                  <a:cubicBezTo>
                    <a:pt x="2754" y="6334"/>
                    <a:pt x="2879" y="6431"/>
                    <a:pt x="3017" y="6431"/>
                  </a:cubicBezTo>
                  <a:lnTo>
                    <a:pt x="3413" y="6431"/>
                  </a:lnTo>
                  <a:cubicBezTo>
                    <a:pt x="3552" y="6431"/>
                    <a:pt x="3669" y="6334"/>
                    <a:pt x="3697" y="6195"/>
                  </a:cubicBezTo>
                  <a:lnTo>
                    <a:pt x="3843" y="5467"/>
                  </a:lnTo>
                  <a:cubicBezTo>
                    <a:pt x="4023" y="5418"/>
                    <a:pt x="4197" y="5342"/>
                    <a:pt x="4356" y="5252"/>
                  </a:cubicBezTo>
                  <a:lnTo>
                    <a:pt x="4980" y="5668"/>
                  </a:lnTo>
                  <a:cubicBezTo>
                    <a:pt x="5027" y="5697"/>
                    <a:pt x="5080" y="5711"/>
                    <a:pt x="5134" y="5711"/>
                  </a:cubicBezTo>
                  <a:cubicBezTo>
                    <a:pt x="5209" y="5711"/>
                    <a:pt x="5284" y="5683"/>
                    <a:pt x="5341" y="5626"/>
                  </a:cubicBezTo>
                  <a:lnTo>
                    <a:pt x="5625" y="5342"/>
                  </a:lnTo>
                  <a:cubicBezTo>
                    <a:pt x="5723" y="5245"/>
                    <a:pt x="5736" y="5092"/>
                    <a:pt x="5660" y="4974"/>
                  </a:cubicBezTo>
                  <a:lnTo>
                    <a:pt x="5251" y="4357"/>
                  </a:lnTo>
                  <a:cubicBezTo>
                    <a:pt x="5341" y="4190"/>
                    <a:pt x="5410" y="4024"/>
                    <a:pt x="5466" y="3844"/>
                  </a:cubicBezTo>
                  <a:lnTo>
                    <a:pt x="6194" y="3698"/>
                  </a:lnTo>
                  <a:cubicBezTo>
                    <a:pt x="6326" y="3670"/>
                    <a:pt x="6423" y="3552"/>
                    <a:pt x="6423" y="3413"/>
                  </a:cubicBezTo>
                  <a:lnTo>
                    <a:pt x="6423" y="3018"/>
                  </a:lnTo>
                  <a:cubicBezTo>
                    <a:pt x="6423" y="2879"/>
                    <a:pt x="6333" y="2761"/>
                    <a:pt x="6194" y="2734"/>
                  </a:cubicBezTo>
                  <a:lnTo>
                    <a:pt x="5466" y="2588"/>
                  </a:lnTo>
                  <a:cubicBezTo>
                    <a:pt x="5417" y="2408"/>
                    <a:pt x="5348" y="2234"/>
                    <a:pt x="5251" y="2068"/>
                  </a:cubicBezTo>
                  <a:lnTo>
                    <a:pt x="5667" y="1451"/>
                  </a:lnTo>
                  <a:cubicBezTo>
                    <a:pt x="5743" y="1340"/>
                    <a:pt x="5729" y="1180"/>
                    <a:pt x="5632" y="1083"/>
                  </a:cubicBezTo>
                  <a:lnTo>
                    <a:pt x="5348" y="805"/>
                  </a:lnTo>
                  <a:cubicBezTo>
                    <a:pt x="5291" y="748"/>
                    <a:pt x="5214" y="718"/>
                    <a:pt x="5137" y="718"/>
                  </a:cubicBezTo>
                  <a:cubicBezTo>
                    <a:pt x="5083" y="718"/>
                    <a:pt x="5029" y="733"/>
                    <a:pt x="4980" y="764"/>
                  </a:cubicBezTo>
                  <a:lnTo>
                    <a:pt x="4363" y="1180"/>
                  </a:lnTo>
                  <a:cubicBezTo>
                    <a:pt x="4197" y="1090"/>
                    <a:pt x="4030" y="1014"/>
                    <a:pt x="3850" y="965"/>
                  </a:cubicBezTo>
                  <a:lnTo>
                    <a:pt x="3704" y="237"/>
                  </a:lnTo>
                  <a:cubicBezTo>
                    <a:pt x="3676" y="98"/>
                    <a:pt x="3558" y="1"/>
                    <a:pt x="342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472;p59">
              <a:extLst>
                <a:ext uri="{FF2B5EF4-FFF2-40B4-BE49-F238E27FC236}">
                  <a16:creationId xmlns:a16="http://schemas.microsoft.com/office/drawing/2014/main" id="{33618787-74B5-4E80-99EC-C1E1CF34883E}"/>
                </a:ext>
              </a:extLst>
            </p:cNvPr>
            <p:cNvSpPr/>
            <p:nvPr/>
          </p:nvSpPr>
          <p:spPr>
            <a:xfrm>
              <a:off x="2705180" y="2990910"/>
              <a:ext cx="98601" cy="84466"/>
            </a:xfrm>
            <a:custGeom>
              <a:avLst/>
              <a:gdLst/>
              <a:ahLst/>
              <a:cxnLst/>
              <a:rect l="l" t="t" r="r" b="b"/>
              <a:pathLst>
                <a:path w="3753" h="3215" extrusionOk="0">
                  <a:moveTo>
                    <a:pt x="2144" y="0"/>
                  </a:moveTo>
                  <a:cubicBezTo>
                    <a:pt x="715" y="0"/>
                    <a:pt x="0" y="1727"/>
                    <a:pt x="1013" y="2740"/>
                  </a:cubicBezTo>
                  <a:cubicBezTo>
                    <a:pt x="1341" y="3068"/>
                    <a:pt x="1743" y="3215"/>
                    <a:pt x="2138" y="3215"/>
                  </a:cubicBezTo>
                  <a:cubicBezTo>
                    <a:pt x="2963" y="3215"/>
                    <a:pt x="3753" y="2573"/>
                    <a:pt x="3753" y="1602"/>
                  </a:cubicBezTo>
                  <a:cubicBezTo>
                    <a:pt x="3753" y="721"/>
                    <a:pt x="3031" y="0"/>
                    <a:pt x="2144" y="0"/>
                  </a:cubicBezTo>
                  <a:close/>
                </a:path>
              </a:pathLst>
            </a:custGeom>
            <a:solidFill>
              <a:srgbClr val="BAC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473;p59">
              <a:extLst>
                <a:ext uri="{FF2B5EF4-FFF2-40B4-BE49-F238E27FC236}">
                  <a16:creationId xmlns:a16="http://schemas.microsoft.com/office/drawing/2014/main" id="{57AD6B04-B407-10A7-1695-55DAF2C53544}"/>
                </a:ext>
              </a:extLst>
            </p:cNvPr>
            <p:cNvSpPr/>
            <p:nvPr/>
          </p:nvSpPr>
          <p:spPr>
            <a:xfrm>
              <a:off x="2727774" y="3007856"/>
              <a:ext cx="59061" cy="50601"/>
            </a:xfrm>
            <a:custGeom>
              <a:avLst/>
              <a:gdLst/>
              <a:ahLst/>
              <a:cxnLst/>
              <a:rect l="l" t="t" r="r" b="b"/>
              <a:pathLst>
                <a:path w="2248" h="1926" extrusionOk="0">
                  <a:moveTo>
                    <a:pt x="1284" y="0"/>
                  </a:moveTo>
                  <a:cubicBezTo>
                    <a:pt x="430" y="0"/>
                    <a:pt x="0" y="1034"/>
                    <a:pt x="604" y="1644"/>
                  </a:cubicBezTo>
                  <a:cubicBezTo>
                    <a:pt x="801" y="1839"/>
                    <a:pt x="1041" y="1926"/>
                    <a:pt x="1277" y="1926"/>
                  </a:cubicBezTo>
                  <a:cubicBezTo>
                    <a:pt x="1773" y="1926"/>
                    <a:pt x="2248" y="1540"/>
                    <a:pt x="2248" y="957"/>
                  </a:cubicBezTo>
                  <a:cubicBezTo>
                    <a:pt x="2248" y="430"/>
                    <a:pt x="1818" y="0"/>
                    <a:pt x="1284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6518;p59">
            <a:extLst>
              <a:ext uri="{FF2B5EF4-FFF2-40B4-BE49-F238E27FC236}">
                <a16:creationId xmlns:a16="http://schemas.microsoft.com/office/drawing/2014/main" id="{F5284AB9-9810-B80A-2925-676376FD4884}"/>
              </a:ext>
            </a:extLst>
          </p:cNvPr>
          <p:cNvGrpSpPr/>
          <p:nvPr/>
        </p:nvGrpSpPr>
        <p:grpSpPr>
          <a:xfrm>
            <a:off x="425549" y="4356618"/>
            <a:ext cx="1677571" cy="1691757"/>
            <a:chOff x="4686757" y="2762156"/>
            <a:chExt cx="371047" cy="374199"/>
          </a:xfrm>
        </p:grpSpPr>
        <p:sp>
          <p:nvSpPr>
            <p:cNvPr id="22" name="Google Shape;6519;p59">
              <a:extLst>
                <a:ext uri="{FF2B5EF4-FFF2-40B4-BE49-F238E27FC236}">
                  <a16:creationId xmlns:a16="http://schemas.microsoft.com/office/drawing/2014/main" id="{8475FC5D-F4CE-699F-2783-736FC168D81F}"/>
                </a:ext>
              </a:extLst>
            </p:cNvPr>
            <p:cNvSpPr/>
            <p:nvPr/>
          </p:nvSpPr>
          <p:spPr>
            <a:xfrm>
              <a:off x="4696767" y="2762156"/>
              <a:ext cx="353207" cy="374199"/>
            </a:xfrm>
            <a:custGeom>
              <a:avLst/>
              <a:gdLst/>
              <a:ahLst/>
              <a:cxnLst/>
              <a:rect l="l" t="t" r="r" b="b"/>
              <a:pathLst>
                <a:path w="13444" h="14243" extrusionOk="0">
                  <a:moveTo>
                    <a:pt x="4822" y="3727"/>
                  </a:moveTo>
                  <a:lnTo>
                    <a:pt x="6361" y="4608"/>
                  </a:lnTo>
                  <a:lnTo>
                    <a:pt x="4822" y="5482"/>
                  </a:lnTo>
                  <a:lnTo>
                    <a:pt x="4822" y="3727"/>
                  </a:lnTo>
                  <a:close/>
                  <a:moveTo>
                    <a:pt x="8741" y="3727"/>
                  </a:moveTo>
                  <a:lnTo>
                    <a:pt x="8741" y="5482"/>
                  </a:lnTo>
                  <a:lnTo>
                    <a:pt x="7201" y="4608"/>
                  </a:lnTo>
                  <a:lnTo>
                    <a:pt x="8741" y="3727"/>
                  </a:lnTo>
                  <a:close/>
                  <a:moveTo>
                    <a:pt x="2685" y="2797"/>
                  </a:moveTo>
                  <a:cubicBezTo>
                    <a:pt x="3448" y="2797"/>
                    <a:pt x="3844" y="3207"/>
                    <a:pt x="4405" y="3484"/>
                  </a:cubicBezTo>
                  <a:lnTo>
                    <a:pt x="4405" y="5725"/>
                  </a:lnTo>
                  <a:lnTo>
                    <a:pt x="2422" y="6862"/>
                  </a:lnTo>
                  <a:lnTo>
                    <a:pt x="1707" y="6453"/>
                  </a:lnTo>
                  <a:cubicBezTo>
                    <a:pt x="937" y="6016"/>
                    <a:pt x="563" y="5107"/>
                    <a:pt x="792" y="4247"/>
                  </a:cubicBezTo>
                  <a:cubicBezTo>
                    <a:pt x="1021" y="3394"/>
                    <a:pt x="1797" y="2797"/>
                    <a:pt x="2685" y="2797"/>
                  </a:cubicBezTo>
                  <a:close/>
                  <a:moveTo>
                    <a:pt x="10870" y="2797"/>
                  </a:moveTo>
                  <a:cubicBezTo>
                    <a:pt x="11758" y="2797"/>
                    <a:pt x="12535" y="3394"/>
                    <a:pt x="12764" y="4247"/>
                  </a:cubicBezTo>
                  <a:cubicBezTo>
                    <a:pt x="12992" y="5107"/>
                    <a:pt x="12618" y="6009"/>
                    <a:pt x="11848" y="6453"/>
                  </a:cubicBezTo>
                  <a:lnTo>
                    <a:pt x="11140" y="6862"/>
                  </a:lnTo>
                  <a:lnTo>
                    <a:pt x="9150" y="5725"/>
                  </a:lnTo>
                  <a:lnTo>
                    <a:pt x="9150" y="3484"/>
                  </a:lnTo>
                  <a:cubicBezTo>
                    <a:pt x="9725" y="3200"/>
                    <a:pt x="10114" y="2797"/>
                    <a:pt x="10870" y="2797"/>
                  </a:cubicBezTo>
                  <a:close/>
                  <a:moveTo>
                    <a:pt x="4398" y="6203"/>
                  </a:moveTo>
                  <a:lnTo>
                    <a:pt x="4398" y="7993"/>
                  </a:lnTo>
                  <a:lnTo>
                    <a:pt x="2838" y="7098"/>
                  </a:lnTo>
                  <a:lnTo>
                    <a:pt x="4398" y="6203"/>
                  </a:lnTo>
                  <a:close/>
                  <a:moveTo>
                    <a:pt x="9150" y="6203"/>
                  </a:moveTo>
                  <a:lnTo>
                    <a:pt x="10710" y="7098"/>
                  </a:lnTo>
                  <a:lnTo>
                    <a:pt x="9150" y="7993"/>
                  </a:lnTo>
                  <a:lnTo>
                    <a:pt x="9150" y="6203"/>
                  </a:lnTo>
                  <a:close/>
                  <a:moveTo>
                    <a:pt x="6778" y="4844"/>
                  </a:moveTo>
                  <a:lnTo>
                    <a:pt x="8741" y="5967"/>
                  </a:lnTo>
                  <a:lnTo>
                    <a:pt x="8741" y="8235"/>
                  </a:lnTo>
                  <a:lnTo>
                    <a:pt x="6778" y="9352"/>
                  </a:lnTo>
                  <a:lnTo>
                    <a:pt x="4822" y="8235"/>
                  </a:lnTo>
                  <a:lnTo>
                    <a:pt x="4822" y="5967"/>
                  </a:lnTo>
                  <a:lnTo>
                    <a:pt x="6778" y="4844"/>
                  </a:lnTo>
                  <a:close/>
                  <a:moveTo>
                    <a:pt x="4822" y="8721"/>
                  </a:moveTo>
                  <a:lnTo>
                    <a:pt x="6354" y="9595"/>
                  </a:lnTo>
                  <a:lnTo>
                    <a:pt x="4822" y="10476"/>
                  </a:lnTo>
                  <a:lnTo>
                    <a:pt x="4822" y="8721"/>
                  </a:lnTo>
                  <a:close/>
                  <a:moveTo>
                    <a:pt x="8734" y="8714"/>
                  </a:moveTo>
                  <a:lnTo>
                    <a:pt x="8734" y="10476"/>
                  </a:lnTo>
                  <a:lnTo>
                    <a:pt x="7201" y="9595"/>
                  </a:lnTo>
                  <a:lnTo>
                    <a:pt x="8734" y="8714"/>
                  </a:lnTo>
                  <a:close/>
                  <a:moveTo>
                    <a:pt x="11140" y="7341"/>
                  </a:moveTo>
                  <a:lnTo>
                    <a:pt x="11855" y="7743"/>
                  </a:lnTo>
                  <a:cubicBezTo>
                    <a:pt x="12306" y="8007"/>
                    <a:pt x="12632" y="8430"/>
                    <a:pt x="12764" y="8929"/>
                  </a:cubicBezTo>
                  <a:cubicBezTo>
                    <a:pt x="13125" y="10254"/>
                    <a:pt x="12073" y="11406"/>
                    <a:pt x="10873" y="11406"/>
                  </a:cubicBezTo>
                  <a:cubicBezTo>
                    <a:pt x="10553" y="11406"/>
                    <a:pt x="10223" y="11324"/>
                    <a:pt x="9906" y="11142"/>
                  </a:cubicBezTo>
                  <a:lnTo>
                    <a:pt x="9157" y="10712"/>
                  </a:lnTo>
                  <a:lnTo>
                    <a:pt x="9157" y="8478"/>
                  </a:lnTo>
                  <a:lnTo>
                    <a:pt x="11140" y="7341"/>
                  </a:lnTo>
                  <a:close/>
                  <a:moveTo>
                    <a:pt x="6778" y="9838"/>
                  </a:moveTo>
                  <a:lnTo>
                    <a:pt x="8741" y="10954"/>
                  </a:lnTo>
                  <a:lnTo>
                    <a:pt x="8741" y="11821"/>
                  </a:lnTo>
                  <a:cubicBezTo>
                    <a:pt x="8734" y="12903"/>
                    <a:pt x="7860" y="13777"/>
                    <a:pt x="6778" y="13777"/>
                  </a:cubicBezTo>
                  <a:cubicBezTo>
                    <a:pt x="5702" y="13777"/>
                    <a:pt x="4822" y="12903"/>
                    <a:pt x="4822" y="11821"/>
                  </a:cubicBezTo>
                  <a:lnTo>
                    <a:pt x="4822" y="10954"/>
                  </a:lnTo>
                  <a:lnTo>
                    <a:pt x="6778" y="9838"/>
                  </a:lnTo>
                  <a:close/>
                  <a:moveTo>
                    <a:pt x="6767" y="0"/>
                  </a:moveTo>
                  <a:cubicBezTo>
                    <a:pt x="6533" y="0"/>
                    <a:pt x="6296" y="35"/>
                    <a:pt x="6063" y="106"/>
                  </a:cubicBezTo>
                  <a:cubicBezTo>
                    <a:pt x="5071" y="418"/>
                    <a:pt x="4398" y="1334"/>
                    <a:pt x="4398" y="2374"/>
                  </a:cubicBezTo>
                  <a:lnTo>
                    <a:pt x="4398" y="3006"/>
                  </a:lnTo>
                  <a:lnTo>
                    <a:pt x="3851" y="2693"/>
                  </a:lnTo>
                  <a:cubicBezTo>
                    <a:pt x="3488" y="2491"/>
                    <a:pt x="3094" y="2395"/>
                    <a:pt x="2706" y="2395"/>
                  </a:cubicBezTo>
                  <a:cubicBezTo>
                    <a:pt x="1881" y="2395"/>
                    <a:pt x="1080" y="2827"/>
                    <a:pt x="646" y="3595"/>
                  </a:cubicBezTo>
                  <a:cubicBezTo>
                    <a:pt x="1" y="4719"/>
                    <a:pt x="375" y="6155"/>
                    <a:pt x="1492" y="6814"/>
                  </a:cubicBezTo>
                  <a:lnTo>
                    <a:pt x="1992" y="7098"/>
                  </a:lnTo>
                  <a:lnTo>
                    <a:pt x="1499" y="7389"/>
                  </a:lnTo>
                  <a:cubicBezTo>
                    <a:pt x="597" y="7902"/>
                    <a:pt x="140" y="8943"/>
                    <a:pt x="369" y="9956"/>
                  </a:cubicBezTo>
                  <a:cubicBezTo>
                    <a:pt x="591" y="10968"/>
                    <a:pt x="1444" y="11717"/>
                    <a:pt x="2477" y="11808"/>
                  </a:cubicBezTo>
                  <a:lnTo>
                    <a:pt x="2491" y="11808"/>
                  </a:lnTo>
                  <a:cubicBezTo>
                    <a:pt x="2495" y="11808"/>
                    <a:pt x="2500" y="11808"/>
                    <a:pt x="2504" y="11808"/>
                  </a:cubicBezTo>
                  <a:cubicBezTo>
                    <a:pt x="2769" y="11808"/>
                    <a:pt x="2785" y="11398"/>
                    <a:pt x="2512" y="11391"/>
                  </a:cubicBezTo>
                  <a:cubicBezTo>
                    <a:pt x="1659" y="11315"/>
                    <a:pt x="958" y="10698"/>
                    <a:pt x="778" y="9865"/>
                  </a:cubicBezTo>
                  <a:cubicBezTo>
                    <a:pt x="591" y="9033"/>
                    <a:pt x="965" y="8173"/>
                    <a:pt x="1707" y="7750"/>
                  </a:cubicBezTo>
                  <a:lnTo>
                    <a:pt x="2415" y="7341"/>
                  </a:lnTo>
                  <a:lnTo>
                    <a:pt x="4405" y="8478"/>
                  </a:lnTo>
                  <a:lnTo>
                    <a:pt x="4405" y="10712"/>
                  </a:lnTo>
                  <a:cubicBezTo>
                    <a:pt x="3740" y="11079"/>
                    <a:pt x="3587" y="11211"/>
                    <a:pt x="3261" y="11315"/>
                  </a:cubicBezTo>
                  <a:cubicBezTo>
                    <a:pt x="3014" y="11391"/>
                    <a:pt x="3097" y="11727"/>
                    <a:pt x="3319" y="11727"/>
                  </a:cubicBezTo>
                  <a:cubicBezTo>
                    <a:pt x="3340" y="11727"/>
                    <a:pt x="3362" y="11724"/>
                    <a:pt x="3386" y="11717"/>
                  </a:cubicBezTo>
                  <a:cubicBezTo>
                    <a:pt x="3760" y="11599"/>
                    <a:pt x="3948" y="11447"/>
                    <a:pt x="4405" y="11197"/>
                  </a:cubicBezTo>
                  <a:lnTo>
                    <a:pt x="4405" y="11821"/>
                  </a:lnTo>
                  <a:cubicBezTo>
                    <a:pt x="4378" y="13153"/>
                    <a:pt x="5446" y="14242"/>
                    <a:pt x="6778" y="14242"/>
                  </a:cubicBezTo>
                  <a:cubicBezTo>
                    <a:pt x="8109" y="14242"/>
                    <a:pt x="9178" y="13153"/>
                    <a:pt x="9157" y="11821"/>
                  </a:cubicBezTo>
                  <a:lnTo>
                    <a:pt x="9157" y="11197"/>
                  </a:lnTo>
                  <a:cubicBezTo>
                    <a:pt x="9517" y="11371"/>
                    <a:pt x="10003" y="11821"/>
                    <a:pt x="10877" y="11821"/>
                  </a:cubicBezTo>
                  <a:cubicBezTo>
                    <a:pt x="11952" y="11821"/>
                    <a:pt x="12888" y="11093"/>
                    <a:pt x="13166" y="10053"/>
                  </a:cubicBezTo>
                  <a:cubicBezTo>
                    <a:pt x="13443" y="9019"/>
                    <a:pt x="12985" y="7923"/>
                    <a:pt x="12056" y="7389"/>
                  </a:cubicBezTo>
                  <a:lnTo>
                    <a:pt x="11564" y="7105"/>
                  </a:lnTo>
                  <a:lnTo>
                    <a:pt x="12056" y="6820"/>
                  </a:lnTo>
                  <a:cubicBezTo>
                    <a:pt x="12791" y="6390"/>
                    <a:pt x="13249" y="5600"/>
                    <a:pt x="13249" y="4747"/>
                  </a:cubicBezTo>
                  <a:cubicBezTo>
                    <a:pt x="13249" y="3375"/>
                    <a:pt x="12106" y="2377"/>
                    <a:pt x="10863" y="2377"/>
                  </a:cubicBezTo>
                  <a:cubicBezTo>
                    <a:pt x="10471" y="2377"/>
                    <a:pt x="10070" y="2476"/>
                    <a:pt x="9691" y="2693"/>
                  </a:cubicBezTo>
                  <a:lnTo>
                    <a:pt x="9150" y="3006"/>
                  </a:lnTo>
                  <a:cubicBezTo>
                    <a:pt x="9136" y="2485"/>
                    <a:pt x="9178" y="2250"/>
                    <a:pt x="9087" y="1861"/>
                  </a:cubicBezTo>
                  <a:cubicBezTo>
                    <a:pt x="9064" y="1748"/>
                    <a:pt x="8979" y="1698"/>
                    <a:pt x="8892" y="1698"/>
                  </a:cubicBezTo>
                  <a:cubicBezTo>
                    <a:pt x="8771" y="1698"/>
                    <a:pt x="8646" y="1794"/>
                    <a:pt x="8678" y="1951"/>
                  </a:cubicBezTo>
                  <a:cubicBezTo>
                    <a:pt x="8754" y="2284"/>
                    <a:pt x="8720" y="2471"/>
                    <a:pt x="8727" y="3241"/>
                  </a:cubicBezTo>
                  <a:lnTo>
                    <a:pt x="6771" y="4365"/>
                  </a:lnTo>
                  <a:lnTo>
                    <a:pt x="4815" y="3241"/>
                  </a:lnTo>
                  <a:lnTo>
                    <a:pt x="4815" y="2374"/>
                  </a:lnTo>
                  <a:cubicBezTo>
                    <a:pt x="4815" y="1521"/>
                    <a:pt x="5370" y="765"/>
                    <a:pt x="6188" y="509"/>
                  </a:cubicBezTo>
                  <a:cubicBezTo>
                    <a:pt x="6381" y="448"/>
                    <a:pt x="6578" y="419"/>
                    <a:pt x="6773" y="419"/>
                  </a:cubicBezTo>
                  <a:cubicBezTo>
                    <a:pt x="7401" y="419"/>
                    <a:pt x="8004" y="724"/>
                    <a:pt x="8380" y="1265"/>
                  </a:cubicBezTo>
                  <a:cubicBezTo>
                    <a:pt x="8426" y="1330"/>
                    <a:pt x="8487" y="1358"/>
                    <a:pt x="8547" y="1358"/>
                  </a:cubicBezTo>
                  <a:cubicBezTo>
                    <a:pt x="8697" y="1358"/>
                    <a:pt x="8840" y="1190"/>
                    <a:pt x="8727" y="1022"/>
                  </a:cubicBezTo>
                  <a:cubicBezTo>
                    <a:pt x="8270" y="369"/>
                    <a:pt x="7533" y="0"/>
                    <a:pt x="6767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520;p59">
              <a:extLst>
                <a:ext uri="{FF2B5EF4-FFF2-40B4-BE49-F238E27FC236}">
                  <a16:creationId xmlns:a16="http://schemas.microsoft.com/office/drawing/2014/main" id="{BEAFD109-209E-E229-3E48-048CF87A2AD7}"/>
                </a:ext>
              </a:extLst>
            </p:cNvPr>
            <p:cNvSpPr/>
            <p:nvPr/>
          </p:nvSpPr>
          <p:spPr>
            <a:xfrm>
              <a:off x="4843656" y="2919134"/>
              <a:ext cx="62161" cy="59244"/>
            </a:xfrm>
            <a:custGeom>
              <a:avLst/>
              <a:gdLst/>
              <a:ahLst/>
              <a:cxnLst/>
              <a:rect l="l" t="t" r="r" b="b"/>
              <a:pathLst>
                <a:path w="2366" h="2255" extrusionOk="0">
                  <a:moveTo>
                    <a:pt x="1191" y="0"/>
                  </a:moveTo>
                  <a:cubicBezTo>
                    <a:pt x="667" y="0"/>
                    <a:pt x="146" y="346"/>
                    <a:pt x="70" y="991"/>
                  </a:cubicBezTo>
                  <a:cubicBezTo>
                    <a:pt x="0" y="1504"/>
                    <a:pt x="306" y="2004"/>
                    <a:pt x="791" y="2184"/>
                  </a:cubicBezTo>
                  <a:cubicBezTo>
                    <a:pt x="920" y="2232"/>
                    <a:pt x="1053" y="2255"/>
                    <a:pt x="1185" y="2255"/>
                  </a:cubicBezTo>
                  <a:cubicBezTo>
                    <a:pt x="1552" y="2255"/>
                    <a:pt x="1909" y="2077"/>
                    <a:pt x="2123" y="1761"/>
                  </a:cubicBezTo>
                  <a:cubicBezTo>
                    <a:pt x="2324" y="1456"/>
                    <a:pt x="2366" y="1081"/>
                    <a:pt x="2248" y="741"/>
                  </a:cubicBezTo>
                  <a:cubicBezTo>
                    <a:pt x="2062" y="238"/>
                    <a:pt x="1626" y="0"/>
                    <a:pt x="11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521;p59">
              <a:extLst>
                <a:ext uri="{FF2B5EF4-FFF2-40B4-BE49-F238E27FC236}">
                  <a16:creationId xmlns:a16="http://schemas.microsoft.com/office/drawing/2014/main" id="{EE2F6CA4-4D15-815D-2C24-4EBCC5FBEF65}"/>
                </a:ext>
              </a:extLst>
            </p:cNvPr>
            <p:cNvSpPr/>
            <p:nvPr/>
          </p:nvSpPr>
          <p:spPr>
            <a:xfrm>
              <a:off x="4686757" y="2827311"/>
              <a:ext cx="62660" cy="48473"/>
            </a:xfrm>
            <a:custGeom>
              <a:avLst/>
              <a:gdLst/>
              <a:ahLst/>
              <a:cxnLst/>
              <a:rect l="l" t="t" r="r" b="b"/>
              <a:pathLst>
                <a:path w="2385" h="1845" extrusionOk="0">
                  <a:moveTo>
                    <a:pt x="1207" y="1"/>
                  </a:moveTo>
                  <a:cubicBezTo>
                    <a:pt x="1147" y="1"/>
                    <a:pt x="1084" y="7"/>
                    <a:pt x="1020" y="19"/>
                  </a:cubicBezTo>
                  <a:cubicBezTo>
                    <a:pt x="215" y="172"/>
                    <a:pt x="0" y="1226"/>
                    <a:pt x="680" y="1691"/>
                  </a:cubicBezTo>
                  <a:cubicBezTo>
                    <a:pt x="770" y="1746"/>
                    <a:pt x="867" y="1795"/>
                    <a:pt x="978" y="1816"/>
                  </a:cubicBezTo>
                  <a:cubicBezTo>
                    <a:pt x="1054" y="1835"/>
                    <a:pt x="1130" y="1845"/>
                    <a:pt x="1205" y="1845"/>
                  </a:cubicBezTo>
                  <a:cubicBezTo>
                    <a:pt x="1503" y="1845"/>
                    <a:pt x="1786" y="1696"/>
                    <a:pt x="1963" y="1441"/>
                  </a:cubicBezTo>
                  <a:cubicBezTo>
                    <a:pt x="2385" y="809"/>
                    <a:pt x="1913" y="1"/>
                    <a:pt x="1207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522;p59">
              <a:extLst>
                <a:ext uri="{FF2B5EF4-FFF2-40B4-BE49-F238E27FC236}">
                  <a16:creationId xmlns:a16="http://schemas.microsoft.com/office/drawing/2014/main" id="{FE7E3D01-0D02-49EF-E755-2DA2E6D04E63}"/>
                </a:ext>
              </a:extLst>
            </p:cNvPr>
            <p:cNvSpPr/>
            <p:nvPr/>
          </p:nvSpPr>
          <p:spPr>
            <a:xfrm>
              <a:off x="5005600" y="3019416"/>
              <a:ext cx="52020" cy="48604"/>
            </a:xfrm>
            <a:custGeom>
              <a:avLst/>
              <a:gdLst/>
              <a:ahLst/>
              <a:cxnLst/>
              <a:rect l="l" t="t" r="r" b="b"/>
              <a:pathLst>
                <a:path w="1980" h="1850" extrusionOk="0">
                  <a:moveTo>
                    <a:pt x="1025" y="1"/>
                  </a:moveTo>
                  <a:cubicBezTo>
                    <a:pt x="613" y="1"/>
                    <a:pt x="203" y="258"/>
                    <a:pt x="114" y="760"/>
                  </a:cubicBezTo>
                  <a:cubicBezTo>
                    <a:pt x="0" y="1404"/>
                    <a:pt x="513" y="1850"/>
                    <a:pt x="1039" y="1850"/>
                  </a:cubicBezTo>
                  <a:cubicBezTo>
                    <a:pt x="1317" y="1850"/>
                    <a:pt x="1598" y="1725"/>
                    <a:pt x="1792" y="1440"/>
                  </a:cubicBezTo>
                  <a:cubicBezTo>
                    <a:pt x="1938" y="1225"/>
                    <a:pt x="1980" y="954"/>
                    <a:pt x="1924" y="705"/>
                  </a:cubicBezTo>
                  <a:cubicBezTo>
                    <a:pt x="1806" y="232"/>
                    <a:pt x="1415" y="1"/>
                    <a:pt x="1025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523;p59">
              <a:extLst>
                <a:ext uri="{FF2B5EF4-FFF2-40B4-BE49-F238E27FC236}">
                  <a16:creationId xmlns:a16="http://schemas.microsoft.com/office/drawing/2014/main" id="{64D6ABDF-A57A-2CD4-B569-6043E9A17E94}"/>
                </a:ext>
              </a:extLst>
            </p:cNvPr>
            <p:cNvSpPr/>
            <p:nvPr/>
          </p:nvSpPr>
          <p:spPr>
            <a:xfrm>
              <a:off x="4857476" y="2936946"/>
              <a:ext cx="48341" cy="41484"/>
            </a:xfrm>
            <a:custGeom>
              <a:avLst/>
              <a:gdLst/>
              <a:ahLst/>
              <a:cxnLst/>
              <a:rect l="l" t="t" r="r" b="b"/>
              <a:pathLst>
                <a:path w="1840" h="1579" extrusionOk="0">
                  <a:moveTo>
                    <a:pt x="1332" y="1"/>
                  </a:moveTo>
                  <a:cubicBezTo>
                    <a:pt x="592" y="1"/>
                    <a:pt x="1" y="749"/>
                    <a:pt x="279" y="1513"/>
                  </a:cubicBezTo>
                  <a:cubicBezTo>
                    <a:pt x="403" y="1557"/>
                    <a:pt x="531" y="1579"/>
                    <a:pt x="657" y="1579"/>
                  </a:cubicBezTo>
                  <a:cubicBezTo>
                    <a:pt x="1025" y="1579"/>
                    <a:pt x="1380" y="1398"/>
                    <a:pt x="1597" y="1083"/>
                  </a:cubicBezTo>
                  <a:cubicBezTo>
                    <a:pt x="1791" y="785"/>
                    <a:pt x="1840" y="410"/>
                    <a:pt x="1722" y="70"/>
                  </a:cubicBezTo>
                  <a:cubicBezTo>
                    <a:pt x="1590" y="23"/>
                    <a:pt x="1459" y="1"/>
                    <a:pt x="133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524;p59">
              <a:extLst>
                <a:ext uri="{FF2B5EF4-FFF2-40B4-BE49-F238E27FC236}">
                  <a16:creationId xmlns:a16="http://schemas.microsoft.com/office/drawing/2014/main" id="{59EC4F61-FC1C-C497-E100-2988D1CF18D2}"/>
                </a:ext>
              </a:extLst>
            </p:cNvPr>
            <p:cNvSpPr/>
            <p:nvPr/>
          </p:nvSpPr>
          <p:spPr>
            <a:xfrm>
              <a:off x="4708563" y="2844940"/>
              <a:ext cx="34890" cy="30844"/>
            </a:xfrm>
            <a:custGeom>
              <a:avLst/>
              <a:gdLst/>
              <a:ahLst/>
              <a:cxnLst/>
              <a:rect l="l" t="t" r="r" b="b"/>
              <a:pathLst>
                <a:path w="1328" h="1174" extrusionOk="0">
                  <a:moveTo>
                    <a:pt x="1040" y="0"/>
                  </a:moveTo>
                  <a:cubicBezTo>
                    <a:pt x="464" y="0"/>
                    <a:pt x="1" y="548"/>
                    <a:pt x="148" y="1145"/>
                  </a:cubicBezTo>
                  <a:cubicBezTo>
                    <a:pt x="224" y="1164"/>
                    <a:pt x="300" y="1174"/>
                    <a:pt x="375" y="1174"/>
                  </a:cubicBezTo>
                  <a:cubicBezTo>
                    <a:pt x="673" y="1174"/>
                    <a:pt x="956" y="1025"/>
                    <a:pt x="1133" y="770"/>
                  </a:cubicBezTo>
                  <a:cubicBezTo>
                    <a:pt x="1279" y="548"/>
                    <a:pt x="1328" y="285"/>
                    <a:pt x="1265" y="28"/>
                  </a:cubicBezTo>
                  <a:cubicBezTo>
                    <a:pt x="1189" y="9"/>
                    <a:pt x="1114" y="0"/>
                    <a:pt x="104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525;p59">
              <a:extLst>
                <a:ext uri="{FF2B5EF4-FFF2-40B4-BE49-F238E27FC236}">
                  <a16:creationId xmlns:a16="http://schemas.microsoft.com/office/drawing/2014/main" id="{FE854B90-8244-23EA-5882-2A7C5E9E17B6}"/>
                </a:ext>
              </a:extLst>
            </p:cNvPr>
            <p:cNvSpPr/>
            <p:nvPr/>
          </p:nvSpPr>
          <p:spPr>
            <a:xfrm>
              <a:off x="5022914" y="3037176"/>
              <a:ext cx="34890" cy="30765"/>
            </a:xfrm>
            <a:custGeom>
              <a:avLst/>
              <a:gdLst/>
              <a:ahLst/>
              <a:cxnLst/>
              <a:rect l="l" t="t" r="r" b="b"/>
              <a:pathLst>
                <a:path w="1328" h="1171" extrusionOk="0">
                  <a:moveTo>
                    <a:pt x="1040" y="1"/>
                  </a:moveTo>
                  <a:cubicBezTo>
                    <a:pt x="464" y="1"/>
                    <a:pt x="1" y="549"/>
                    <a:pt x="148" y="1145"/>
                  </a:cubicBezTo>
                  <a:cubicBezTo>
                    <a:pt x="220" y="1163"/>
                    <a:pt x="293" y="1171"/>
                    <a:pt x="364" y="1171"/>
                  </a:cubicBezTo>
                  <a:cubicBezTo>
                    <a:pt x="668" y="1171"/>
                    <a:pt x="959" y="1022"/>
                    <a:pt x="1133" y="764"/>
                  </a:cubicBezTo>
                  <a:cubicBezTo>
                    <a:pt x="1279" y="549"/>
                    <a:pt x="1328" y="278"/>
                    <a:pt x="1265" y="29"/>
                  </a:cubicBezTo>
                  <a:cubicBezTo>
                    <a:pt x="1189" y="10"/>
                    <a:pt x="1114" y="1"/>
                    <a:pt x="104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6728;p59">
            <a:extLst>
              <a:ext uri="{FF2B5EF4-FFF2-40B4-BE49-F238E27FC236}">
                <a16:creationId xmlns:a16="http://schemas.microsoft.com/office/drawing/2014/main" id="{0E2693AA-8C88-1BC9-BF5B-BF3D0B374406}"/>
              </a:ext>
            </a:extLst>
          </p:cNvPr>
          <p:cNvGrpSpPr/>
          <p:nvPr/>
        </p:nvGrpSpPr>
        <p:grpSpPr>
          <a:xfrm>
            <a:off x="10907780" y="1246997"/>
            <a:ext cx="947980" cy="1137682"/>
            <a:chOff x="4093603" y="4146138"/>
            <a:chExt cx="395638" cy="42054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0" name="Google Shape;6729;p59">
              <a:extLst>
                <a:ext uri="{FF2B5EF4-FFF2-40B4-BE49-F238E27FC236}">
                  <a16:creationId xmlns:a16="http://schemas.microsoft.com/office/drawing/2014/main" id="{24CBAFDA-6110-20A7-EA56-026DC5ADC902}"/>
                </a:ext>
              </a:extLst>
            </p:cNvPr>
            <p:cNvSpPr/>
            <p:nvPr/>
          </p:nvSpPr>
          <p:spPr>
            <a:xfrm>
              <a:off x="4158286" y="4218414"/>
              <a:ext cx="266088" cy="326567"/>
            </a:xfrm>
            <a:custGeom>
              <a:avLst/>
              <a:gdLst/>
              <a:ahLst/>
              <a:cxnLst/>
              <a:rect l="l" t="t" r="r" b="b"/>
              <a:pathLst>
                <a:path w="10128" h="12430" extrusionOk="0">
                  <a:moveTo>
                    <a:pt x="5064" y="0"/>
                  </a:moveTo>
                  <a:cubicBezTo>
                    <a:pt x="2865" y="0"/>
                    <a:pt x="958" y="1526"/>
                    <a:pt x="479" y="3669"/>
                  </a:cubicBezTo>
                  <a:cubicBezTo>
                    <a:pt x="1" y="5813"/>
                    <a:pt x="1076" y="8005"/>
                    <a:pt x="3059" y="8941"/>
                  </a:cubicBezTo>
                  <a:cubicBezTo>
                    <a:pt x="3448" y="9128"/>
                    <a:pt x="3691" y="9510"/>
                    <a:pt x="3684" y="9933"/>
                  </a:cubicBezTo>
                  <a:lnTo>
                    <a:pt x="3684" y="11875"/>
                  </a:lnTo>
                  <a:lnTo>
                    <a:pt x="3691" y="11875"/>
                  </a:lnTo>
                  <a:cubicBezTo>
                    <a:pt x="3691" y="12180"/>
                    <a:pt x="3933" y="12430"/>
                    <a:pt x="4239" y="12430"/>
                  </a:cubicBezTo>
                  <a:lnTo>
                    <a:pt x="5896" y="12430"/>
                  </a:lnTo>
                  <a:cubicBezTo>
                    <a:pt x="6201" y="12430"/>
                    <a:pt x="6451" y="12180"/>
                    <a:pt x="6451" y="11875"/>
                  </a:cubicBezTo>
                  <a:lnTo>
                    <a:pt x="6451" y="9933"/>
                  </a:lnTo>
                  <a:cubicBezTo>
                    <a:pt x="6444" y="9510"/>
                    <a:pt x="6687" y="9128"/>
                    <a:pt x="7068" y="8941"/>
                  </a:cubicBezTo>
                  <a:cubicBezTo>
                    <a:pt x="9052" y="8005"/>
                    <a:pt x="10127" y="5813"/>
                    <a:pt x="9649" y="3669"/>
                  </a:cubicBezTo>
                  <a:cubicBezTo>
                    <a:pt x="9170" y="1526"/>
                    <a:pt x="7263" y="0"/>
                    <a:pt x="50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730;p59">
              <a:extLst>
                <a:ext uri="{FF2B5EF4-FFF2-40B4-BE49-F238E27FC236}">
                  <a16:creationId xmlns:a16="http://schemas.microsoft.com/office/drawing/2014/main" id="{610412B6-5CF1-ED4B-283E-BDB13A403EA4}"/>
                </a:ext>
              </a:extLst>
            </p:cNvPr>
            <p:cNvSpPr/>
            <p:nvPr/>
          </p:nvSpPr>
          <p:spPr>
            <a:xfrm>
              <a:off x="4189813" y="4240089"/>
              <a:ext cx="203218" cy="203218"/>
            </a:xfrm>
            <a:custGeom>
              <a:avLst/>
              <a:gdLst/>
              <a:ahLst/>
              <a:cxnLst/>
              <a:rect l="l" t="t" r="r" b="b"/>
              <a:pathLst>
                <a:path w="7735" h="7735" extrusionOk="0">
                  <a:moveTo>
                    <a:pt x="3871" y="1"/>
                  </a:moveTo>
                  <a:cubicBezTo>
                    <a:pt x="1735" y="1"/>
                    <a:pt x="0" y="1735"/>
                    <a:pt x="0" y="3871"/>
                  </a:cubicBezTo>
                  <a:cubicBezTo>
                    <a:pt x="0" y="6007"/>
                    <a:pt x="1735" y="7734"/>
                    <a:pt x="3871" y="7734"/>
                  </a:cubicBezTo>
                  <a:cubicBezTo>
                    <a:pt x="6007" y="7734"/>
                    <a:pt x="7734" y="6007"/>
                    <a:pt x="7734" y="3871"/>
                  </a:cubicBezTo>
                  <a:cubicBezTo>
                    <a:pt x="7734" y="1735"/>
                    <a:pt x="6007" y="1"/>
                    <a:pt x="38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731;p59">
              <a:extLst>
                <a:ext uri="{FF2B5EF4-FFF2-40B4-BE49-F238E27FC236}">
                  <a16:creationId xmlns:a16="http://schemas.microsoft.com/office/drawing/2014/main" id="{7FD74B70-C044-529A-F933-B2E6DC75F5D1}"/>
                </a:ext>
              </a:extLst>
            </p:cNvPr>
            <p:cNvSpPr/>
            <p:nvPr/>
          </p:nvSpPr>
          <p:spPr>
            <a:xfrm>
              <a:off x="4211671" y="4261947"/>
              <a:ext cx="159658" cy="159684"/>
            </a:xfrm>
            <a:custGeom>
              <a:avLst/>
              <a:gdLst/>
              <a:ahLst/>
              <a:cxnLst/>
              <a:rect l="l" t="t" r="r" b="b"/>
              <a:pathLst>
                <a:path w="6077" h="6078" extrusionOk="0">
                  <a:moveTo>
                    <a:pt x="3039" y="1"/>
                  </a:moveTo>
                  <a:cubicBezTo>
                    <a:pt x="1360" y="1"/>
                    <a:pt x="1" y="1360"/>
                    <a:pt x="1" y="3039"/>
                  </a:cubicBezTo>
                  <a:cubicBezTo>
                    <a:pt x="1" y="4718"/>
                    <a:pt x="1360" y="6077"/>
                    <a:pt x="3039" y="6077"/>
                  </a:cubicBezTo>
                  <a:cubicBezTo>
                    <a:pt x="4717" y="6077"/>
                    <a:pt x="6077" y="4718"/>
                    <a:pt x="6077" y="3039"/>
                  </a:cubicBezTo>
                  <a:cubicBezTo>
                    <a:pt x="6077" y="1360"/>
                    <a:pt x="4717" y="1"/>
                    <a:pt x="3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6732;p59">
              <a:extLst>
                <a:ext uri="{FF2B5EF4-FFF2-40B4-BE49-F238E27FC236}">
                  <a16:creationId xmlns:a16="http://schemas.microsoft.com/office/drawing/2014/main" id="{CB5DF548-ECA5-3005-734D-33842DFC5C6B}"/>
                </a:ext>
              </a:extLst>
            </p:cNvPr>
            <p:cNvSpPr/>
            <p:nvPr/>
          </p:nvSpPr>
          <p:spPr>
            <a:xfrm>
              <a:off x="4269629" y="4537677"/>
              <a:ext cx="43586" cy="29005"/>
            </a:xfrm>
            <a:custGeom>
              <a:avLst/>
              <a:gdLst/>
              <a:ahLst/>
              <a:cxnLst/>
              <a:rect l="l" t="t" r="r" b="b"/>
              <a:pathLst>
                <a:path w="1659" h="1104" extrusionOk="0">
                  <a:moveTo>
                    <a:pt x="1" y="0"/>
                  </a:moveTo>
                  <a:lnTo>
                    <a:pt x="1" y="548"/>
                  </a:lnTo>
                  <a:cubicBezTo>
                    <a:pt x="1" y="854"/>
                    <a:pt x="250" y="1103"/>
                    <a:pt x="555" y="1103"/>
                  </a:cubicBezTo>
                  <a:lnTo>
                    <a:pt x="1103" y="1103"/>
                  </a:lnTo>
                  <a:cubicBezTo>
                    <a:pt x="1409" y="1103"/>
                    <a:pt x="1658" y="854"/>
                    <a:pt x="1658" y="548"/>
                  </a:cubicBezTo>
                  <a:lnTo>
                    <a:pt x="16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733;p59">
              <a:extLst>
                <a:ext uri="{FF2B5EF4-FFF2-40B4-BE49-F238E27FC236}">
                  <a16:creationId xmlns:a16="http://schemas.microsoft.com/office/drawing/2014/main" id="{B29EFE30-DBA4-CE9B-D77B-C75D0D2BD3DA}"/>
                </a:ext>
              </a:extLst>
            </p:cNvPr>
            <p:cNvSpPr/>
            <p:nvPr/>
          </p:nvSpPr>
          <p:spPr>
            <a:xfrm>
              <a:off x="4434725" y="4334486"/>
              <a:ext cx="54515" cy="14608"/>
            </a:xfrm>
            <a:custGeom>
              <a:avLst/>
              <a:gdLst/>
              <a:ahLst/>
              <a:cxnLst/>
              <a:rect l="l" t="t" r="r" b="b"/>
              <a:pathLst>
                <a:path w="2075" h="556" extrusionOk="0">
                  <a:moveTo>
                    <a:pt x="348" y="1"/>
                  </a:moveTo>
                  <a:cubicBezTo>
                    <a:pt x="1" y="21"/>
                    <a:pt x="1" y="535"/>
                    <a:pt x="348" y="555"/>
                  </a:cubicBezTo>
                  <a:lnTo>
                    <a:pt x="1728" y="555"/>
                  </a:lnTo>
                  <a:cubicBezTo>
                    <a:pt x="2075" y="535"/>
                    <a:pt x="2075" y="21"/>
                    <a:pt x="17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734;p59">
              <a:extLst>
                <a:ext uri="{FF2B5EF4-FFF2-40B4-BE49-F238E27FC236}">
                  <a16:creationId xmlns:a16="http://schemas.microsoft.com/office/drawing/2014/main" id="{8025109F-6050-AF02-176E-148C1BD3135B}"/>
                </a:ext>
              </a:extLst>
            </p:cNvPr>
            <p:cNvSpPr/>
            <p:nvPr/>
          </p:nvSpPr>
          <p:spPr>
            <a:xfrm>
              <a:off x="4093603" y="4334460"/>
              <a:ext cx="62896" cy="14634"/>
            </a:xfrm>
            <a:custGeom>
              <a:avLst/>
              <a:gdLst/>
              <a:ahLst/>
              <a:cxnLst/>
              <a:rect l="l" t="t" r="r" b="b"/>
              <a:pathLst>
                <a:path w="2394" h="557" extrusionOk="0">
                  <a:moveTo>
                    <a:pt x="2025" y="1"/>
                  </a:moveTo>
                  <a:cubicBezTo>
                    <a:pt x="2018" y="1"/>
                    <a:pt x="2011" y="1"/>
                    <a:pt x="2005" y="2"/>
                  </a:cubicBezTo>
                  <a:lnTo>
                    <a:pt x="354" y="2"/>
                  </a:lnTo>
                  <a:cubicBezTo>
                    <a:pt x="0" y="22"/>
                    <a:pt x="0" y="536"/>
                    <a:pt x="354" y="556"/>
                  </a:cubicBezTo>
                  <a:lnTo>
                    <a:pt x="2005" y="556"/>
                  </a:lnTo>
                  <a:cubicBezTo>
                    <a:pt x="2011" y="557"/>
                    <a:pt x="2018" y="557"/>
                    <a:pt x="2025" y="557"/>
                  </a:cubicBezTo>
                  <a:cubicBezTo>
                    <a:pt x="2393" y="557"/>
                    <a:pt x="2393" y="1"/>
                    <a:pt x="20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735;p59">
              <a:extLst>
                <a:ext uri="{FF2B5EF4-FFF2-40B4-BE49-F238E27FC236}">
                  <a16:creationId xmlns:a16="http://schemas.microsoft.com/office/drawing/2014/main" id="{022D728F-42C5-5B24-67A7-FD7A5193A71E}"/>
                </a:ext>
              </a:extLst>
            </p:cNvPr>
            <p:cNvSpPr/>
            <p:nvPr/>
          </p:nvSpPr>
          <p:spPr>
            <a:xfrm>
              <a:off x="4284210" y="4146138"/>
              <a:ext cx="14424" cy="50417"/>
            </a:xfrm>
            <a:custGeom>
              <a:avLst/>
              <a:gdLst/>
              <a:ahLst/>
              <a:cxnLst/>
              <a:rect l="l" t="t" r="r" b="b"/>
              <a:pathLst>
                <a:path w="549" h="1919" extrusionOk="0">
                  <a:moveTo>
                    <a:pt x="277" y="1"/>
                  </a:moveTo>
                  <a:cubicBezTo>
                    <a:pt x="144" y="1"/>
                    <a:pt x="11" y="88"/>
                    <a:pt x="0" y="261"/>
                  </a:cubicBezTo>
                  <a:lnTo>
                    <a:pt x="0" y="1641"/>
                  </a:lnTo>
                  <a:cubicBezTo>
                    <a:pt x="0" y="1794"/>
                    <a:pt x="125" y="1919"/>
                    <a:pt x="278" y="1919"/>
                  </a:cubicBezTo>
                  <a:cubicBezTo>
                    <a:pt x="430" y="1919"/>
                    <a:pt x="548" y="1794"/>
                    <a:pt x="548" y="1641"/>
                  </a:cubicBezTo>
                  <a:lnTo>
                    <a:pt x="548" y="261"/>
                  </a:lnTo>
                  <a:cubicBezTo>
                    <a:pt x="541" y="88"/>
                    <a:pt x="410" y="1"/>
                    <a:pt x="2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736;p59">
              <a:extLst>
                <a:ext uri="{FF2B5EF4-FFF2-40B4-BE49-F238E27FC236}">
                  <a16:creationId xmlns:a16="http://schemas.microsoft.com/office/drawing/2014/main" id="{912D5AAF-1387-FBFA-3466-95517DDEE73E}"/>
                </a:ext>
              </a:extLst>
            </p:cNvPr>
            <p:cNvSpPr/>
            <p:nvPr/>
          </p:nvSpPr>
          <p:spPr>
            <a:xfrm>
              <a:off x="4358561" y="4183813"/>
              <a:ext cx="29294" cy="33156"/>
            </a:xfrm>
            <a:custGeom>
              <a:avLst/>
              <a:gdLst/>
              <a:ahLst/>
              <a:cxnLst/>
              <a:rect l="l" t="t" r="r" b="b"/>
              <a:pathLst>
                <a:path w="1115" h="1262" extrusionOk="0">
                  <a:moveTo>
                    <a:pt x="745" y="0"/>
                  </a:moveTo>
                  <a:cubicBezTo>
                    <a:pt x="662" y="0"/>
                    <a:pt x="578" y="39"/>
                    <a:pt x="521" y="131"/>
                  </a:cubicBezTo>
                  <a:lnTo>
                    <a:pt x="104" y="852"/>
                  </a:lnTo>
                  <a:cubicBezTo>
                    <a:pt x="0" y="1033"/>
                    <a:pt x="132" y="1262"/>
                    <a:pt x="347" y="1262"/>
                  </a:cubicBezTo>
                  <a:cubicBezTo>
                    <a:pt x="444" y="1262"/>
                    <a:pt x="534" y="1213"/>
                    <a:pt x="583" y="1130"/>
                  </a:cubicBezTo>
                  <a:lnTo>
                    <a:pt x="999" y="409"/>
                  </a:lnTo>
                  <a:cubicBezTo>
                    <a:pt x="1114" y="193"/>
                    <a:pt x="931" y="0"/>
                    <a:pt x="7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737;p59">
              <a:extLst>
                <a:ext uri="{FF2B5EF4-FFF2-40B4-BE49-F238E27FC236}">
                  <a16:creationId xmlns:a16="http://schemas.microsoft.com/office/drawing/2014/main" id="{FB7A9BA9-741F-5FC5-B423-4D90E62BC6F2}"/>
                </a:ext>
              </a:extLst>
            </p:cNvPr>
            <p:cNvSpPr/>
            <p:nvPr/>
          </p:nvSpPr>
          <p:spPr>
            <a:xfrm>
              <a:off x="4195277" y="4466505"/>
              <a:ext cx="29268" cy="33287"/>
            </a:xfrm>
            <a:custGeom>
              <a:avLst/>
              <a:gdLst/>
              <a:ahLst/>
              <a:cxnLst/>
              <a:rect l="l" t="t" r="r" b="b"/>
              <a:pathLst>
                <a:path w="1114" h="1267" extrusionOk="0">
                  <a:moveTo>
                    <a:pt x="748" y="1"/>
                  </a:moveTo>
                  <a:cubicBezTo>
                    <a:pt x="664" y="1"/>
                    <a:pt x="579" y="41"/>
                    <a:pt x="521" y="136"/>
                  </a:cubicBezTo>
                  <a:lnTo>
                    <a:pt x="105" y="850"/>
                  </a:lnTo>
                  <a:cubicBezTo>
                    <a:pt x="1" y="1038"/>
                    <a:pt x="132" y="1267"/>
                    <a:pt x="347" y="1267"/>
                  </a:cubicBezTo>
                  <a:cubicBezTo>
                    <a:pt x="444" y="1267"/>
                    <a:pt x="535" y="1211"/>
                    <a:pt x="583" y="1128"/>
                  </a:cubicBezTo>
                  <a:lnTo>
                    <a:pt x="999" y="413"/>
                  </a:lnTo>
                  <a:cubicBezTo>
                    <a:pt x="1114" y="194"/>
                    <a:pt x="933" y="1"/>
                    <a:pt x="7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738;p59">
              <a:extLst>
                <a:ext uri="{FF2B5EF4-FFF2-40B4-BE49-F238E27FC236}">
                  <a16:creationId xmlns:a16="http://schemas.microsoft.com/office/drawing/2014/main" id="{EB4B08D1-F9EE-A4F1-5144-8FFD64E96C7A}"/>
                </a:ext>
              </a:extLst>
            </p:cNvPr>
            <p:cNvSpPr/>
            <p:nvPr/>
          </p:nvSpPr>
          <p:spPr>
            <a:xfrm>
              <a:off x="4195172" y="4183813"/>
              <a:ext cx="29294" cy="33156"/>
            </a:xfrm>
            <a:custGeom>
              <a:avLst/>
              <a:gdLst/>
              <a:ahLst/>
              <a:cxnLst/>
              <a:rect l="l" t="t" r="r" b="b"/>
              <a:pathLst>
                <a:path w="1115" h="1262" extrusionOk="0">
                  <a:moveTo>
                    <a:pt x="366" y="0"/>
                  </a:moveTo>
                  <a:cubicBezTo>
                    <a:pt x="180" y="0"/>
                    <a:pt x="1" y="193"/>
                    <a:pt x="116" y="409"/>
                  </a:cubicBezTo>
                  <a:lnTo>
                    <a:pt x="525" y="1130"/>
                  </a:lnTo>
                  <a:cubicBezTo>
                    <a:pt x="573" y="1213"/>
                    <a:pt x="670" y="1262"/>
                    <a:pt x="768" y="1262"/>
                  </a:cubicBezTo>
                  <a:cubicBezTo>
                    <a:pt x="976" y="1262"/>
                    <a:pt x="1114" y="1033"/>
                    <a:pt x="1003" y="852"/>
                  </a:cubicBezTo>
                  <a:lnTo>
                    <a:pt x="594" y="131"/>
                  </a:lnTo>
                  <a:cubicBezTo>
                    <a:pt x="534" y="39"/>
                    <a:pt x="450" y="0"/>
                    <a:pt x="3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739;p59">
              <a:extLst>
                <a:ext uri="{FF2B5EF4-FFF2-40B4-BE49-F238E27FC236}">
                  <a16:creationId xmlns:a16="http://schemas.microsoft.com/office/drawing/2014/main" id="{AD2E4430-5036-0E20-3AA9-FAB1B0F827E6}"/>
                </a:ext>
              </a:extLst>
            </p:cNvPr>
            <p:cNvSpPr/>
            <p:nvPr/>
          </p:nvSpPr>
          <p:spPr>
            <a:xfrm>
              <a:off x="4358272" y="4466505"/>
              <a:ext cx="29294" cy="33287"/>
            </a:xfrm>
            <a:custGeom>
              <a:avLst/>
              <a:gdLst/>
              <a:ahLst/>
              <a:cxnLst/>
              <a:rect l="l" t="t" r="r" b="b"/>
              <a:pathLst>
                <a:path w="1115" h="1267" extrusionOk="0">
                  <a:moveTo>
                    <a:pt x="367" y="1"/>
                  </a:moveTo>
                  <a:cubicBezTo>
                    <a:pt x="182" y="1"/>
                    <a:pt x="1" y="194"/>
                    <a:pt x="115" y="413"/>
                  </a:cubicBezTo>
                  <a:lnTo>
                    <a:pt x="532" y="1128"/>
                  </a:lnTo>
                  <a:cubicBezTo>
                    <a:pt x="580" y="1211"/>
                    <a:pt x="670" y="1267"/>
                    <a:pt x="774" y="1267"/>
                  </a:cubicBezTo>
                  <a:cubicBezTo>
                    <a:pt x="982" y="1267"/>
                    <a:pt x="1114" y="1038"/>
                    <a:pt x="1010" y="850"/>
                  </a:cubicBezTo>
                  <a:lnTo>
                    <a:pt x="594" y="136"/>
                  </a:lnTo>
                  <a:cubicBezTo>
                    <a:pt x="536" y="41"/>
                    <a:pt x="451" y="1"/>
                    <a:pt x="3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740;p59">
              <a:extLst>
                <a:ext uri="{FF2B5EF4-FFF2-40B4-BE49-F238E27FC236}">
                  <a16:creationId xmlns:a16="http://schemas.microsoft.com/office/drawing/2014/main" id="{BE4AE7AA-6B0A-B337-CAD1-C3A70DFD252F}"/>
                </a:ext>
              </a:extLst>
            </p:cNvPr>
            <p:cNvSpPr/>
            <p:nvPr/>
          </p:nvSpPr>
          <p:spPr>
            <a:xfrm>
              <a:off x="4412315" y="4410335"/>
              <a:ext cx="39934" cy="25668"/>
            </a:xfrm>
            <a:custGeom>
              <a:avLst/>
              <a:gdLst/>
              <a:ahLst/>
              <a:cxnLst/>
              <a:rect l="l" t="t" r="r" b="b"/>
              <a:pathLst>
                <a:path w="1520" h="977" extrusionOk="0">
                  <a:moveTo>
                    <a:pt x="408" y="1"/>
                  </a:moveTo>
                  <a:cubicBezTo>
                    <a:pt x="158" y="1"/>
                    <a:pt x="0" y="375"/>
                    <a:pt x="285" y="526"/>
                  </a:cubicBezTo>
                  <a:lnTo>
                    <a:pt x="999" y="942"/>
                  </a:lnTo>
                  <a:cubicBezTo>
                    <a:pt x="1041" y="963"/>
                    <a:pt x="1090" y="977"/>
                    <a:pt x="1138" y="977"/>
                  </a:cubicBezTo>
                  <a:cubicBezTo>
                    <a:pt x="1422" y="977"/>
                    <a:pt x="1520" y="602"/>
                    <a:pt x="1277" y="464"/>
                  </a:cubicBezTo>
                  <a:lnTo>
                    <a:pt x="562" y="48"/>
                  </a:lnTo>
                  <a:cubicBezTo>
                    <a:pt x="509" y="15"/>
                    <a:pt x="457" y="1"/>
                    <a:pt x="4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741;p59">
              <a:extLst>
                <a:ext uri="{FF2B5EF4-FFF2-40B4-BE49-F238E27FC236}">
                  <a16:creationId xmlns:a16="http://schemas.microsoft.com/office/drawing/2014/main" id="{C814A167-5CE2-2F37-8693-82EB1B513908}"/>
                </a:ext>
              </a:extLst>
            </p:cNvPr>
            <p:cNvSpPr/>
            <p:nvPr/>
          </p:nvSpPr>
          <p:spPr>
            <a:xfrm>
              <a:off x="4130306" y="4247340"/>
              <a:ext cx="39304" cy="25589"/>
            </a:xfrm>
            <a:custGeom>
              <a:avLst/>
              <a:gdLst/>
              <a:ahLst/>
              <a:cxnLst/>
              <a:rect l="l" t="t" r="r" b="b"/>
              <a:pathLst>
                <a:path w="1496" h="974" extrusionOk="0">
                  <a:moveTo>
                    <a:pt x="397" y="1"/>
                  </a:moveTo>
                  <a:cubicBezTo>
                    <a:pt x="153" y="1"/>
                    <a:pt x="0" y="356"/>
                    <a:pt x="254" y="515"/>
                  </a:cubicBezTo>
                  <a:lnTo>
                    <a:pt x="975" y="931"/>
                  </a:lnTo>
                  <a:cubicBezTo>
                    <a:pt x="1017" y="959"/>
                    <a:pt x="1066" y="966"/>
                    <a:pt x="1114" y="973"/>
                  </a:cubicBezTo>
                  <a:lnTo>
                    <a:pt x="1114" y="966"/>
                  </a:lnTo>
                  <a:cubicBezTo>
                    <a:pt x="1398" y="966"/>
                    <a:pt x="1496" y="592"/>
                    <a:pt x="1253" y="453"/>
                  </a:cubicBezTo>
                  <a:lnTo>
                    <a:pt x="531" y="37"/>
                  </a:lnTo>
                  <a:cubicBezTo>
                    <a:pt x="485" y="12"/>
                    <a:pt x="439" y="1"/>
                    <a:pt x="3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742;p59">
              <a:extLst>
                <a:ext uri="{FF2B5EF4-FFF2-40B4-BE49-F238E27FC236}">
                  <a16:creationId xmlns:a16="http://schemas.microsoft.com/office/drawing/2014/main" id="{08A98C99-B1C6-A60A-752F-FECA6FD3ADA9}"/>
                </a:ext>
              </a:extLst>
            </p:cNvPr>
            <p:cNvSpPr/>
            <p:nvPr/>
          </p:nvSpPr>
          <p:spPr>
            <a:xfrm>
              <a:off x="4413418" y="4247182"/>
              <a:ext cx="39908" cy="25747"/>
            </a:xfrm>
            <a:custGeom>
              <a:avLst/>
              <a:gdLst/>
              <a:ahLst/>
              <a:cxnLst/>
              <a:rect l="l" t="t" r="r" b="b"/>
              <a:pathLst>
                <a:path w="1519" h="980" extrusionOk="0">
                  <a:moveTo>
                    <a:pt x="1114" y="0"/>
                  </a:moveTo>
                  <a:cubicBezTo>
                    <a:pt x="1064" y="0"/>
                    <a:pt x="1011" y="15"/>
                    <a:pt x="957" y="50"/>
                  </a:cubicBezTo>
                  <a:lnTo>
                    <a:pt x="243" y="459"/>
                  </a:lnTo>
                  <a:cubicBezTo>
                    <a:pt x="0" y="605"/>
                    <a:pt x="97" y="972"/>
                    <a:pt x="382" y="979"/>
                  </a:cubicBezTo>
                  <a:cubicBezTo>
                    <a:pt x="430" y="979"/>
                    <a:pt x="479" y="965"/>
                    <a:pt x="520" y="937"/>
                  </a:cubicBezTo>
                  <a:lnTo>
                    <a:pt x="1235" y="528"/>
                  </a:lnTo>
                  <a:cubicBezTo>
                    <a:pt x="1518" y="378"/>
                    <a:pt x="1363" y="0"/>
                    <a:pt x="11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743;p59">
              <a:extLst>
                <a:ext uri="{FF2B5EF4-FFF2-40B4-BE49-F238E27FC236}">
                  <a16:creationId xmlns:a16="http://schemas.microsoft.com/office/drawing/2014/main" id="{E432FA86-26EC-02E8-5614-885E4FA08581}"/>
                </a:ext>
              </a:extLst>
            </p:cNvPr>
            <p:cNvSpPr/>
            <p:nvPr/>
          </p:nvSpPr>
          <p:spPr>
            <a:xfrm>
              <a:off x="4130595" y="4410624"/>
              <a:ext cx="39304" cy="25379"/>
            </a:xfrm>
            <a:custGeom>
              <a:avLst/>
              <a:gdLst/>
              <a:ahLst/>
              <a:cxnLst/>
              <a:rect l="l" t="t" r="r" b="b"/>
              <a:pathLst>
                <a:path w="1496" h="966" extrusionOk="0">
                  <a:moveTo>
                    <a:pt x="1099" y="1"/>
                  </a:moveTo>
                  <a:cubicBezTo>
                    <a:pt x="1056" y="1"/>
                    <a:pt x="1011" y="12"/>
                    <a:pt x="964" y="37"/>
                  </a:cubicBezTo>
                  <a:lnTo>
                    <a:pt x="243" y="453"/>
                  </a:lnTo>
                  <a:cubicBezTo>
                    <a:pt x="0" y="598"/>
                    <a:pt x="104" y="966"/>
                    <a:pt x="382" y="966"/>
                  </a:cubicBezTo>
                  <a:cubicBezTo>
                    <a:pt x="430" y="966"/>
                    <a:pt x="479" y="952"/>
                    <a:pt x="520" y="931"/>
                  </a:cubicBezTo>
                  <a:lnTo>
                    <a:pt x="1242" y="515"/>
                  </a:lnTo>
                  <a:cubicBezTo>
                    <a:pt x="1496" y="356"/>
                    <a:pt x="1343" y="1"/>
                    <a:pt x="10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744;p59">
              <a:extLst>
                <a:ext uri="{FF2B5EF4-FFF2-40B4-BE49-F238E27FC236}">
                  <a16:creationId xmlns:a16="http://schemas.microsoft.com/office/drawing/2014/main" id="{3F06E5E8-548F-865B-775B-253B360D87F3}"/>
                </a:ext>
              </a:extLst>
            </p:cNvPr>
            <p:cNvSpPr/>
            <p:nvPr/>
          </p:nvSpPr>
          <p:spPr>
            <a:xfrm>
              <a:off x="4255231" y="4494118"/>
              <a:ext cx="72565" cy="50864"/>
            </a:xfrm>
            <a:custGeom>
              <a:avLst/>
              <a:gdLst/>
              <a:ahLst/>
              <a:cxnLst/>
              <a:rect l="l" t="t" r="r" b="b"/>
              <a:pathLst>
                <a:path w="2762" h="1936" extrusionOk="0">
                  <a:moveTo>
                    <a:pt x="1" y="1"/>
                  </a:moveTo>
                  <a:lnTo>
                    <a:pt x="1" y="1381"/>
                  </a:lnTo>
                  <a:cubicBezTo>
                    <a:pt x="1" y="1686"/>
                    <a:pt x="243" y="1936"/>
                    <a:pt x="549" y="1936"/>
                  </a:cubicBezTo>
                  <a:lnTo>
                    <a:pt x="2206" y="1936"/>
                  </a:lnTo>
                  <a:cubicBezTo>
                    <a:pt x="2511" y="1936"/>
                    <a:pt x="2761" y="1686"/>
                    <a:pt x="2761" y="1381"/>
                  </a:cubicBezTo>
                  <a:lnTo>
                    <a:pt x="27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745;p59">
              <a:extLst>
                <a:ext uri="{FF2B5EF4-FFF2-40B4-BE49-F238E27FC236}">
                  <a16:creationId xmlns:a16="http://schemas.microsoft.com/office/drawing/2014/main" id="{59EC5FC8-0528-2A37-CFC0-58F03DCD37AF}"/>
                </a:ext>
              </a:extLst>
            </p:cNvPr>
            <p:cNvSpPr/>
            <p:nvPr/>
          </p:nvSpPr>
          <p:spPr>
            <a:xfrm>
              <a:off x="4247954" y="4494118"/>
              <a:ext cx="87120" cy="14608"/>
            </a:xfrm>
            <a:custGeom>
              <a:avLst/>
              <a:gdLst/>
              <a:ahLst/>
              <a:cxnLst/>
              <a:rect l="l" t="t" r="r" b="b"/>
              <a:pathLst>
                <a:path w="3316" h="556" extrusionOk="0">
                  <a:moveTo>
                    <a:pt x="278" y="1"/>
                  </a:moveTo>
                  <a:cubicBezTo>
                    <a:pt x="125" y="1"/>
                    <a:pt x="0" y="125"/>
                    <a:pt x="0" y="278"/>
                  </a:cubicBezTo>
                  <a:cubicBezTo>
                    <a:pt x="0" y="431"/>
                    <a:pt x="125" y="556"/>
                    <a:pt x="278" y="556"/>
                  </a:cubicBezTo>
                  <a:lnTo>
                    <a:pt x="3038" y="556"/>
                  </a:lnTo>
                  <a:cubicBezTo>
                    <a:pt x="3191" y="556"/>
                    <a:pt x="3316" y="431"/>
                    <a:pt x="3316" y="278"/>
                  </a:cubicBezTo>
                  <a:cubicBezTo>
                    <a:pt x="3316" y="125"/>
                    <a:pt x="3191" y="1"/>
                    <a:pt x="30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1DB6982-A447-3E12-A2F5-D2E5F7941C26}"/>
              </a:ext>
            </a:extLst>
          </p:cNvPr>
          <p:cNvSpPr txBox="1"/>
          <p:nvPr/>
        </p:nvSpPr>
        <p:spPr>
          <a:xfrm>
            <a:off x="3300054" y="186105"/>
            <a:ext cx="615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LXXV International Conference «NUCLEUS – 2025. Nuclear physics, elementary particle physics and nuclear technologies»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9F078E9B-9E98-F4FD-77D0-6AB7386E3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915" y="143508"/>
            <a:ext cx="2109234" cy="73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598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F7E35-07EA-CA8B-5E9A-BEF68EF55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4ABC9-573E-637A-F82F-93E4A200F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146E4-1314-9EBD-92D1-8ECD68E98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DB77-6E2A-4EA2-8963-B9594384A4C1}" type="datetime2">
              <a:rPr lang="en-US" smtClean="0"/>
              <a:t>Saturday, July 5,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2F406-9BFB-33F9-F83E-6A0984B06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E-mail: Cao@jinr.ru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B9697-6F60-165D-D69B-8770617A8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DD73-F2C6-479B-9612-4F35DFBB113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43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6A4F0-DF08-86DD-1A4F-788A44404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A6ECD-D6B2-10A8-4374-C95A3635F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DE18A-B4AB-E271-3940-0ABA08A49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DB77-6E2A-4EA2-8963-B9594384A4C1}" type="datetime2">
              <a:rPr lang="en-US" smtClean="0"/>
              <a:t>Saturday, July 5,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0B935-5F1E-C4B2-5784-BBACB085E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E-mail: Cao@jinr.ru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D7338-4E24-1AC0-336B-FC126619E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DD73-F2C6-479B-9612-4F35DFBB113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15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BA40E-CA14-EFD2-CA1F-84CA7C14C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51D8B-A2B8-039B-BD52-AB92B737A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Next Work</a:t>
            </a:r>
          </a:p>
          <a:p>
            <a:pPr algn="just"/>
            <a:r>
              <a:rPr lang="en-US" dirty="0"/>
              <a:t>Next will analyze the choice of </a:t>
            </a:r>
            <a:r>
              <a:rPr lang="en-US" dirty="0" err="1"/>
              <a:t>SiPM</a:t>
            </a:r>
            <a:r>
              <a:rPr lang="en-US" dirty="0"/>
              <a:t> or PMT</a:t>
            </a:r>
          </a:p>
          <a:p>
            <a:pPr algn="just"/>
            <a:r>
              <a:rPr lang="en-US" dirty="0"/>
              <a:t>Choose wavelength shifting chemical</a:t>
            </a:r>
          </a:p>
          <a:p>
            <a:pPr algn="just"/>
            <a:r>
              <a:rPr lang="en-US" dirty="0"/>
              <a:t>Create first prototype</a:t>
            </a:r>
          </a:p>
          <a:p>
            <a:pPr algn="just"/>
            <a:r>
              <a:rPr lang="en-US" dirty="0"/>
              <a:t>Build model with thermal neutron</a:t>
            </a:r>
          </a:p>
          <a:p>
            <a:pPr algn="just"/>
            <a:r>
              <a:rPr lang="en-US" dirty="0"/>
              <a:t>Any suggestions let me know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877CA-8B29-AF42-43E6-1659569CD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DB77-6E2A-4EA2-8963-B9594384A4C1}" type="datetime2">
              <a:rPr lang="en-US" smtClean="0"/>
              <a:t>Saturday, July 5,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3E821-6020-9264-2A51-0430369BA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E-mail: Cao@jinr.ru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07D3-C2D4-71C9-C6AA-97295F5A8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DD73-F2C6-479B-9612-4F35DFBB113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740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4C404-3D73-E43C-41B8-4D06FA01E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15F15-9BDA-FA7A-475E-D116CA1F7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3687C-D62A-8722-1D34-D05C5AE26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DB77-6E2A-4EA2-8963-B9594384A4C1}" type="datetime2">
              <a:rPr lang="en-US" smtClean="0"/>
              <a:t>Saturday, July 5,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5981A-3146-52A4-D4A4-7075F1391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E-mail: Cao@jinr.ru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8CC34-2AB8-00DE-0E31-7EE440023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DD73-F2C6-479B-9612-4F35DFBB113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591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C5808-A448-827A-9BC3-BB7844672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5ED0C-2D0A-2E26-DF33-23480F59E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CA141-10AD-41B1-66B6-8D7C1F846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DB77-6E2A-4EA2-8963-B9594384A4C1}" type="datetime2">
              <a:rPr lang="en-US" smtClean="0"/>
              <a:t>Saturday, July 5,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2C7EC-0840-4D3B-E325-665CC4A05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E-mail: Cao@jinr.ru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4DFB6-586D-ADBD-95CF-6A3F7CECF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DD73-F2C6-479B-9612-4F35DFBB113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36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40DD2-E9A4-2871-B92D-FE39BB190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Lí</a:t>
            </a:r>
            <a:r>
              <a:rPr lang="en-US" dirty="0"/>
              <a:t>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72104-E861-7119-9EA3-2EB1DC0B2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0F1D1-9477-2173-216A-B55969C19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DB77-6E2A-4EA2-8963-B9594384A4C1}" type="datetime2">
              <a:rPr lang="en-US" smtClean="0"/>
              <a:t>Saturday, July 5,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CD798-87CC-5E19-2B1C-8944E8868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E-mail: Cao@jinr.ru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15790-7CBB-055D-BB1C-B185F875D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DD73-F2C6-479B-9612-4F35DFBB113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064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EA08C-15A8-B14D-828D-182188F00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B443D-542C-BE8F-0B0C-FA72689F5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93AC9-45C4-6B9F-0B83-CE364C8AC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DB77-6E2A-4EA2-8963-B9594384A4C1}" type="datetime2">
              <a:rPr lang="en-US" smtClean="0"/>
              <a:t>Saturday, July 5,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F34A4-5276-0F39-EBC8-63357D00E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E-mail: Cao@jinr.ru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A34E7-CAD9-B173-BE63-B299BD207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DD73-F2C6-479B-9612-4F35DFBB113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7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60908-8C7A-0668-C139-C422E9FDC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37E3F6-E14F-21B9-6A74-7B678CA5F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1" y="0"/>
            <a:ext cx="2476343" cy="12469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F24C970-567C-D31F-F71E-B883E53DC0B9}"/>
              </a:ext>
            </a:extLst>
          </p:cNvPr>
          <p:cNvSpPr/>
          <p:nvPr/>
        </p:nvSpPr>
        <p:spPr>
          <a:xfrm>
            <a:off x="1622323" y="858508"/>
            <a:ext cx="8947354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4D007D-4C3A-4B6B-35AF-3CDC2CB1EF25}"/>
              </a:ext>
            </a:extLst>
          </p:cNvPr>
          <p:cNvSpPr txBox="1"/>
          <p:nvPr/>
        </p:nvSpPr>
        <p:spPr>
          <a:xfrm>
            <a:off x="558800" y="1227675"/>
            <a:ext cx="11633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FF0000"/>
                </a:solidFill>
              </a:rPr>
              <a:t>1. Reasons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D180E51D-3EC6-D9FC-E9A2-A6FFC908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B18A-4D8D-427F-9471-170F32696F79}" type="datetime2">
              <a:rPr lang="en-US" smtClean="0"/>
              <a:t>Saturday, July 5, 2025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885A5AEA-0943-EEA8-3A26-4C31BE9AB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E-mail: Cao@jinr.ru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C4D66EC-4093-C216-4B96-5D76D09F6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DD73-F2C6-479B-9612-4F35DFBB113A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70AC11-A1B1-56AB-AB2F-87E9BA4DE3EB}"/>
              </a:ext>
            </a:extLst>
          </p:cNvPr>
          <p:cNvSpPr txBox="1"/>
          <p:nvPr/>
        </p:nvSpPr>
        <p:spPr>
          <a:xfrm>
            <a:off x="3300054" y="186105"/>
            <a:ext cx="615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LXXV International Conference «NUCLEUS – 2025. Nuclear physics, elementary particle physics and nuclear technologies»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377C45E-552F-7A18-EF6B-3C88FCC17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915" y="143508"/>
            <a:ext cx="2109234" cy="73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600;p26">
            <a:extLst>
              <a:ext uri="{FF2B5EF4-FFF2-40B4-BE49-F238E27FC236}">
                <a16:creationId xmlns:a16="http://schemas.microsoft.com/office/drawing/2014/main" id="{BC8FC89F-69B3-26FF-C22A-8F43B80BE351}"/>
              </a:ext>
            </a:extLst>
          </p:cNvPr>
          <p:cNvSpPr/>
          <p:nvPr/>
        </p:nvSpPr>
        <p:spPr>
          <a:xfrm rot="19537729">
            <a:off x="4117050" y="3436934"/>
            <a:ext cx="218991" cy="226353"/>
          </a:xfrm>
          <a:custGeom>
            <a:avLst/>
            <a:gdLst/>
            <a:ahLst/>
            <a:cxnLst/>
            <a:rect l="l" t="t" r="r" b="b"/>
            <a:pathLst>
              <a:path w="2773" h="2774" extrusionOk="0">
                <a:moveTo>
                  <a:pt x="1368" y="1"/>
                </a:moveTo>
                <a:cubicBezTo>
                  <a:pt x="592" y="1"/>
                  <a:pt x="0" y="592"/>
                  <a:pt x="0" y="1406"/>
                </a:cubicBezTo>
                <a:cubicBezTo>
                  <a:pt x="0" y="2182"/>
                  <a:pt x="592" y="2774"/>
                  <a:pt x="1368" y="2774"/>
                </a:cubicBezTo>
                <a:cubicBezTo>
                  <a:pt x="2144" y="2774"/>
                  <a:pt x="2773" y="2182"/>
                  <a:pt x="2773" y="1406"/>
                </a:cubicBezTo>
                <a:cubicBezTo>
                  <a:pt x="2773" y="629"/>
                  <a:pt x="2107" y="1"/>
                  <a:pt x="1368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662;p26">
            <a:extLst>
              <a:ext uri="{FF2B5EF4-FFF2-40B4-BE49-F238E27FC236}">
                <a16:creationId xmlns:a16="http://schemas.microsoft.com/office/drawing/2014/main" id="{BEBCAEA0-8553-6FA1-3EC6-A3082B720B08}"/>
              </a:ext>
            </a:extLst>
          </p:cNvPr>
          <p:cNvSpPr/>
          <p:nvPr/>
        </p:nvSpPr>
        <p:spPr>
          <a:xfrm rot="2222692">
            <a:off x="4751246" y="3462859"/>
            <a:ext cx="198616" cy="153976"/>
          </a:xfrm>
          <a:custGeom>
            <a:avLst/>
            <a:gdLst/>
            <a:ahLst/>
            <a:cxnLst/>
            <a:rect l="l" t="t" r="r" b="b"/>
            <a:pathLst>
              <a:path w="2515" h="1887" extrusionOk="0">
                <a:moveTo>
                  <a:pt x="1295" y="1"/>
                </a:moveTo>
                <a:lnTo>
                  <a:pt x="1590" y="371"/>
                </a:lnTo>
                <a:lnTo>
                  <a:pt x="1" y="1480"/>
                </a:lnTo>
                <a:lnTo>
                  <a:pt x="296" y="1886"/>
                </a:lnTo>
                <a:lnTo>
                  <a:pt x="1849" y="777"/>
                </a:lnTo>
                <a:lnTo>
                  <a:pt x="2145" y="1221"/>
                </a:lnTo>
                <a:lnTo>
                  <a:pt x="2515" y="38"/>
                </a:lnTo>
                <a:lnTo>
                  <a:pt x="129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660;p26">
            <a:extLst>
              <a:ext uri="{FF2B5EF4-FFF2-40B4-BE49-F238E27FC236}">
                <a16:creationId xmlns:a16="http://schemas.microsoft.com/office/drawing/2014/main" id="{BE7685FE-840F-BDF4-587B-6286B579BC1B}"/>
              </a:ext>
            </a:extLst>
          </p:cNvPr>
          <p:cNvSpPr/>
          <p:nvPr/>
        </p:nvSpPr>
        <p:spPr>
          <a:xfrm rot="280056">
            <a:off x="6007734" y="3688082"/>
            <a:ext cx="753400" cy="211257"/>
          </a:xfrm>
          <a:custGeom>
            <a:avLst/>
            <a:gdLst/>
            <a:ahLst/>
            <a:cxnLst/>
            <a:rect l="l" t="t" r="r" b="b"/>
            <a:pathLst>
              <a:path w="9540" h="2589" extrusionOk="0">
                <a:moveTo>
                  <a:pt x="111" y="1"/>
                </a:moveTo>
                <a:lnTo>
                  <a:pt x="1" y="518"/>
                </a:lnTo>
                <a:lnTo>
                  <a:pt x="8541" y="2145"/>
                </a:lnTo>
                <a:lnTo>
                  <a:pt x="8430" y="2589"/>
                </a:lnTo>
                <a:lnTo>
                  <a:pt x="9539" y="2108"/>
                </a:lnTo>
                <a:lnTo>
                  <a:pt x="8763" y="1184"/>
                </a:lnTo>
                <a:lnTo>
                  <a:pt x="8689" y="1628"/>
                </a:lnTo>
                <a:lnTo>
                  <a:pt x="1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661;p26">
            <a:extLst>
              <a:ext uri="{FF2B5EF4-FFF2-40B4-BE49-F238E27FC236}">
                <a16:creationId xmlns:a16="http://schemas.microsoft.com/office/drawing/2014/main" id="{5366BD53-34D3-CCBA-F211-DAD41F78DEF9}"/>
              </a:ext>
            </a:extLst>
          </p:cNvPr>
          <p:cNvSpPr/>
          <p:nvPr/>
        </p:nvSpPr>
        <p:spPr>
          <a:xfrm rot="20515034">
            <a:off x="5936374" y="3184049"/>
            <a:ext cx="753400" cy="211257"/>
          </a:xfrm>
          <a:custGeom>
            <a:avLst/>
            <a:gdLst/>
            <a:ahLst/>
            <a:cxnLst/>
            <a:rect l="l" t="t" r="r" b="b"/>
            <a:pathLst>
              <a:path w="9540" h="2589" extrusionOk="0">
                <a:moveTo>
                  <a:pt x="8430" y="1"/>
                </a:moveTo>
                <a:lnTo>
                  <a:pt x="8541" y="481"/>
                </a:lnTo>
                <a:lnTo>
                  <a:pt x="1" y="2108"/>
                </a:lnTo>
                <a:lnTo>
                  <a:pt x="111" y="2589"/>
                </a:lnTo>
                <a:lnTo>
                  <a:pt x="8689" y="925"/>
                </a:lnTo>
                <a:lnTo>
                  <a:pt x="8763" y="1443"/>
                </a:lnTo>
                <a:lnTo>
                  <a:pt x="9539" y="518"/>
                </a:lnTo>
                <a:lnTo>
                  <a:pt x="84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600;p26">
            <a:extLst>
              <a:ext uri="{FF2B5EF4-FFF2-40B4-BE49-F238E27FC236}">
                <a16:creationId xmlns:a16="http://schemas.microsoft.com/office/drawing/2014/main" id="{0E00FDA7-60F9-022F-86F2-4AF22F215A5F}"/>
              </a:ext>
            </a:extLst>
          </p:cNvPr>
          <p:cNvSpPr/>
          <p:nvPr/>
        </p:nvSpPr>
        <p:spPr>
          <a:xfrm rot="19537729">
            <a:off x="6921353" y="3879299"/>
            <a:ext cx="218991" cy="226353"/>
          </a:xfrm>
          <a:custGeom>
            <a:avLst/>
            <a:gdLst/>
            <a:ahLst/>
            <a:cxnLst/>
            <a:rect l="l" t="t" r="r" b="b"/>
            <a:pathLst>
              <a:path w="2773" h="2774" extrusionOk="0">
                <a:moveTo>
                  <a:pt x="1368" y="1"/>
                </a:moveTo>
                <a:cubicBezTo>
                  <a:pt x="592" y="1"/>
                  <a:pt x="0" y="592"/>
                  <a:pt x="0" y="1406"/>
                </a:cubicBezTo>
                <a:cubicBezTo>
                  <a:pt x="0" y="2182"/>
                  <a:pt x="592" y="2774"/>
                  <a:pt x="1368" y="2774"/>
                </a:cubicBezTo>
                <a:cubicBezTo>
                  <a:pt x="2144" y="2774"/>
                  <a:pt x="2773" y="2182"/>
                  <a:pt x="2773" y="1406"/>
                </a:cubicBezTo>
                <a:cubicBezTo>
                  <a:pt x="2773" y="629"/>
                  <a:pt x="2107" y="1"/>
                  <a:pt x="1368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5D4F465-C9B7-FBF8-0773-58B32C124E8B}"/>
              </a:ext>
            </a:extLst>
          </p:cNvPr>
          <p:cNvGrpSpPr/>
          <p:nvPr/>
        </p:nvGrpSpPr>
        <p:grpSpPr>
          <a:xfrm>
            <a:off x="6834373" y="2658941"/>
            <a:ext cx="467811" cy="413400"/>
            <a:chOff x="8397855" y="4335514"/>
            <a:chExt cx="467811" cy="413400"/>
          </a:xfrm>
        </p:grpSpPr>
        <p:sp>
          <p:nvSpPr>
            <p:cNvPr id="33" name="Google Shape;630;p26">
              <a:extLst>
                <a:ext uri="{FF2B5EF4-FFF2-40B4-BE49-F238E27FC236}">
                  <a16:creationId xmlns:a16="http://schemas.microsoft.com/office/drawing/2014/main" id="{E483792C-7FE6-DD1F-38CB-9558597F72CA}"/>
                </a:ext>
              </a:extLst>
            </p:cNvPr>
            <p:cNvSpPr/>
            <p:nvPr/>
          </p:nvSpPr>
          <p:spPr>
            <a:xfrm rot="19537729">
              <a:off x="8493212" y="4588982"/>
              <a:ext cx="219070" cy="159932"/>
            </a:xfrm>
            <a:custGeom>
              <a:avLst/>
              <a:gdLst/>
              <a:ahLst/>
              <a:cxnLst/>
              <a:rect l="l" t="t" r="r" b="b"/>
              <a:pathLst>
                <a:path w="2774" h="1960" extrusionOk="0">
                  <a:moveTo>
                    <a:pt x="2588" y="0"/>
                  </a:moveTo>
                  <a:cubicBezTo>
                    <a:pt x="2293" y="296"/>
                    <a:pt x="1849" y="555"/>
                    <a:pt x="1368" y="555"/>
                  </a:cubicBezTo>
                  <a:cubicBezTo>
                    <a:pt x="1109" y="555"/>
                    <a:pt x="814" y="444"/>
                    <a:pt x="592" y="296"/>
                  </a:cubicBezTo>
                  <a:lnTo>
                    <a:pt x="518" y="370"/>
                  </a:lnTo>
                  <a:cubicBezTo>
                    <a:pt x="370" y="444"/>
                    <a:pt x="185" y="555"/>
                    <a:pt x="0" y="555"/>
                  </a:cubicBezTo>
                  <a:lnTo>
                    <a:pt x="0" y="592"/>
                  </a:lnTo>
                  <a:cubicBezTo>
                    <a:pt x="0" y="1368"/>
                    <a:pt x="592" y="1960"/>
                    <a:pt x="1368" y="1960"/>
                  </a:cubicBezTo>
                  <a:cubicBezTo>
                    <a:pt x="2182" y="1960"/>
                    <a:pt x="2773" y="1368"/>
                    <a:pt x="2773" y="592"/>
                  </a:cubicBezTo>
                  <a:cubicBezTo>
                    <a:pt x="2773" y="407"/>
                    <a:pt x="2662" y="185"/>
                    <a:pt x="2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33;p26">
              <a:extLst>
                <a:ext uri="{FF2B5EF4-FFF2-40B4-BE49-F238E27FC236}">
                  <a16:creationId xmlns:a16="http://schemas.microsoft.com/office/drawing/2014/main" id="{8A056133-2F48-9B32-41F5-B602D0BC4DB7}"/>
                </a:ext>
              </a:extLst>
            </p:cNvPr>
            <p:cNvSpPr/>
            <p:nvPr/>
          </p:nvSpPr>
          <p:spPr>
            <a:xfrm rot="19537729">
              <a:off x="8598234" y="4335514"/>
              <a:ext cx="151865" cy="229291"/>
            </a:xfrm>
            <a:custGeom>
              <a:avLst/>
              <a:gdLst/>
              <a:ahLst/>
              <a:cxnLst/>
              <a:rect l="l" t="t" r="r" b="b"/>
              <a:pathLst>
                <a:path w="1923" h="2810" extrusionOk="0">
                  <a:moveTo>
                    <a:pt x="740" y="0"/>
                  </a:moveTo>
                  <a:cubicBezTo>
                    <a:pt x="592" y="222"/>
                    <a:pt x="444" y="407"/>
                    <a:pt x="222" y="592"/>
                  </a:cubicBezTo>
                  <a:lnTo>
                    <a:pt x="185" y="666"/>
                  </a:lnTo>
                  <a:cubicBezTo>
                    <a:pt x="222" y="777"/>
                    <a:pt x="222" y="924"/>
                    <a:pt x="222" y="1109"/>
                  </a:cubicBezTo>
                  <a:cubicBezTo>
                    <a:pt x="222" y="1442"/>
                    <a:pt x="111" y="1701"/>
                    <a:pt x="0" y="1960"/>
                  </a:cubicBezTo>
                  <a:lnTo>
                    <a:pt x="37" y="2034"/>
                  </a:lnTo>
                  <a:cubicBezTo>
                    <a:pt x="185" y="2255"/>
                    <a:pt x="222" y="2514"/>
                    <a:pt x="222" y="2773"/>
                  </a:cubicBezTo>
                  <a:cubicBezTo>
                    <a:pt x="296" y="2773"/>
                    <a:pt x="407" y="2810"/>
                    <a:pt x="481" y="2810"/>
                  </a:cubicBezTo>
                  <a:cubicBezTo>
                    <a:pt x="1294" y="2810"/>
                    <a:pt x="1886" y="2218"/>
                    <a:pt x="1886" y="1442"/>
                  </a:cubicBezTo>
                  <a:cubicBezTo>
                    <a:pt x="1923" y="703"/>
                    <a:pt x="1405" y="111"/>
                    <a:pt x="74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37;p26">
              <a:extLst>
                <a:ext uri="{FF2B5EF4-FFF2-40B4-BE49-F238E27FC236}">
                  <a16:creationId xmlns:a16="http://schemas.microsoft.com/office/drawing/2014/main" id="{72F803DA-1A4C-F6F4-1C36-F900E805E1D1}"/>
                </a:ext>
              </a:extLst>
            </p:cNvPr>
            <p:cNvSpPr/>
            <p:nvPr/>
          </p:nvSpPr>
          <p:spPr>
            <a:xfrm rot="19537729">
              <a:off x="8658284" y="4531137"/>
              <a:ext cx="207382" cy="193143"/>
            </a:xfrm>
            <a:custGeom>
              <a:avLst/>
              <a:gdLst/>
              <a:ahLst/>
              <a:cxnLst/>
              <a:rect l="l" t="t" r="r" b="b"/>
              <a:pathLst>
                <a:path w="2626" h="2367" extrusionOk="0">
                  <a:moveTo>
                    <a:pt x="2256" y="0"/>
                  </a:moveTo>
                  <a:cubicBezTo>
                    <a:pt x="1997" y="259"/>
                    <a:pt x="1664" y="370"/>
                    <a:pt x="1258" y="370"/>
                  </a:cubicBezTo>
                  <a:cubicBezTo>
                    <a:pt x="1110" y="370"/>
                    <a:pt x="999" y="333"/>
                    <a:pt x="925" y="333"/>
                  </a:cubicBezTo>
                  <a:cubicBezTo>
                    <a:pt x="888" y="887"/>
                    <a:pt x="518" y="1405"/>
                    <a:pt x="1" y="1627"/>
                  </a:cubicBezTo>
                  <a:cubicBezTo>
                    <a:pt x="223" y="2107"/>
                    <a:pt x="703" y="2366"/>
                    <a:pt x="1258" y="2366"/>
                  </a:cubicBezTo>
                  <a:cubicBezTo>
                    <a:pt x="2034" y="2366"/>
                    <a:pt x="2626" y="1775"/>
                    <a:pt x="2626" y="998"/>
                  </a:cubicBezTo>
                  <a:cubicBezTo>
                    <a:pt x="2626" y="629"/>
                    <a:pt x="2478" y="296"/>
                    <a:pt x="2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43;p26">
              <a:extLst>
                <a:ext uri="{FF2B5EF4-FFF2-40B4-BE49-F238E27FC236}">
                  <a16:creationId xmlns:a16="http://schemas.microsoft.com/office/drawing/2014/main" id="{32D13723-B70F-9D3B-0DC0-91C6C2121C09}"/>
                </a:ext>
              </a:extLst>
            </p:cNvPr>
            <p:cNvSpPr/>
            <p:nvPr/>
          </p:nvSpPr>
          <p:spPr>
            <a:xfrm rot="19537729">
              <a:off x="8397855" y="4416355"/>
              <a:ext cx="219070" cy="226353"/>
            </a:xfrm>
            <a:custGeom>
              <a:avLst/>
              <a:gdLst/>
              <a:ahLst/>
              <a:cxnLst/>
              <a:rect l="l" t="t" r="r" b="b"/>
              <a:pathLst>
                <a:path w="2774" h="2774" extrusionOk="0">
                  <a:moveTo>
                    <a:pt x="1368" y="0"/>
                  </a:moveTo>
                  <a:cubicBezTo>
                    <a:pt x="592" y="0"/>
                    <a:pt x="0" y="629"/>
                    <a:pt x="0" y="1405"/>
                  </a:cubicBezTo>
                  <a:cubicBezTo>
                    <a:pt x="0" y="2182"/>
                    <a:pt x="592" y="2773"/>
                    <a:pt x="1368" y="2773"/>
                  </a:cubicBezTo>
                  <a:cubicBezTo>
                    <a:pt x="2182" y="2773"/>
                    <a:pt x="2773" y="2182"/>
                    <a:pt x="2773" y="1405"/>
                  </a:cubicBezTo>
                  <a:cubicBezTo>
                    <a:pt x="2773" y="629"/>
                    <a:pt x="2108" y="0"/>
                    <a:pt x="1368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81F99738-F933-154A-C9E9-874992523D09}"/>
              </a:ext>
            </a:extLst>
          </p:cNvPr>
          <p:cNvSpPr txBox="1"/>
          <p:nvPr/>
        </p:nvSpPr>
        <p:spPr>
          <a:xfrm>
            <a:off x="4788025" y="4030613"/>
            <a:ext cx="1915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Elastic scattering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BA662CF-0B3E-7B01-601F-B6E8D3848B1C}"/>
              </a:ext>
            </a:extLst>
          </p:cNvPr>
          <p:cNvSpPr txBox="1"/>
          <p:nvPr/>
        </p:nvSpPr>
        <p:spPr>
          <a:xfrm>
            <a:off x="4075186" y="2965900"/>
            <a:ext cx="37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E9FDF10-A908-A2FE-D5ED-5AD86C0ABC2E}"/>
              </a:ext>
            </a:extLst>
          </p:cNvPr>
          <p:cNvGrpSpPr/>
          <p:nvPr/>
        </p:nvGrpSpPr>
        <p:grpSpPr>
          <a:xfrm>
            <a:off x="5320291" y="2968012"/>
            <a:ext cx="680096" cy="798455"/>
            <a:chOff x="5320291" y="2968012"/>
            <a:chExt cx="680096" cy="79845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AC98714-F9BE-3BA3-7488-629F15186AD3}"/>
                </a:ext>
              </a:extLst>
            </p:cNvPr>
            <p:cNvGrpSpPr/>
            <p:nvPr/>
          </p:nvGrpSpPr>
          <p:grpSpPr>
            <a:xfrm>
              <a:off x="5388065" y="3353067"/>
              <a:ext cx="467811" cy="413400"/>
              <a:chOff x="8397855" y="4335514"/>
              <a:chExt cx="467811" cy="413400"/>
            </a:xfrm>
          </p:grpSpPr>
          <p:sp>
            <p:nvSpPr>
              <p:cNvPr id="37" name="Google Shape;630;p26">
                <a:extLst>
                  <a:ext uri="{FF2B5EF4-FFF2-40B4-BE49-F238E27FC236}">
                    <a16:creationId xmlns:a16="http://schemas.microsoft.com/office/drawing/2014/main" id="{A4A4051A-A82E-6605-8EEA-B0B191688AAD}"/>
                  </a:ext>
                </a:extLst>
              </p:cNvPr>
              <p:cNvSpPr/>
              <p:nvPr/>
            </p:nvSpPr>
            <p:spPr>
              <a:xfrm rot="19537729">
                <a:off x="8493212" y="4588982"/>
                <a:ext cx="219070" cy="159932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960" extrusionOk="0">
                    <a:moveTo>
                      <a:pt x="2588" y="0"/>
                    </a:moveTo>
                    <a:cubicBezTo>
                      <a:pt x="2293" y="296"/>
                      <a:pt x="1849" y="555"/>
                      <a:pt x="1368" y="555"/>
                    </a:cubicBezTo>
                    <a:cubicBezTo>
                      <a:pt x="1109" y="555"/>
                      <a:pt x="814" y="444"/>
                      <a:pt x="592" y="296"/>
                    </a:cubicBezTo>
                    <a:lnTo>
                      <a:pt x="518" y="370"/>
                    </a:lnTo>
                    <a:cubicBezTo>
                      <a:pt x="370" y="444"/>
                      <a:pt x="185" y="555"/>
                      <a:pt x="0" y="555"/>
                    </a:cubicBezTo>
                    <a:lnTo>
                      <a:pt x="0" y="592"/>
                    </a:lnTo>
                    <a:cubicBezTo>
                      <a:pt x="0" y="1368"/>
                      <a:pt x="592" y="1960"/>
                      <a:pt x="1368" y="1960"/>
                    </a:cubicBezTo>
                    <a:cubicBezTo>
                      <a:pt x="2182" y="1960"/>
                      <a:pt x="2773" y="1368"/>
                      <a:pt x="2773" y="592"/>
                    </a:cubicBezTo>
                    <a:cubicBezTo>
                      <a:pt x="2773" y="407"/>
                      <a:pt x="2662" y="185"/>
                      <a:pt x="25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633;p26">
                <a:extLst>
                  <a:ext uri="{FF2B5EF4-FFF2-40B4-BE49-F238E27FC236}">
                    <a16:creationId xmlns:a16="http://schemas.microsoft.com/office/drawing/2014/main" id="{2C6D8D16-10B6-6802-9DB6-F3BE1F85AFD8}"/>
                  </a:ext>
                </a:extLst>
              </p:cNvPr>
              <p:cNvSpPr/>
              <p:nvPr/>
            </p:nvSpPr>
            <p:spPr>
              <a:xfrm rot="19537729">
                <a:off x="8598234" y="4335514"/>
                <a:ext cx="151865" cy="229291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2810" extrusionOk="0">
                    <a:moveTo>
                      <a:pt x="740" y="0"/>
                    </a:moveTo>
                    <a:cubicBezTo>
                      <a:pt x="592" y="222"/>
                      <a:pt x="444" y="407"/>
                      <a:pt x="222" y="592"/>
                    </a:cubicBezTo>
                    <a:lnTo>
                      <a:pt x="185" y="666"/>
                    </a:lnTo>
                    <a:cubicBezTo>
                      <a:pt x="222" y="777"/>
                      <a:pt x="222" y="924"/>
                      <a:pt x="222" y="1109"/>
                    </a:cubicBezTo>
                    <a:cubicBezTo>
                      <a:pt x="222" y="1442"/>
                      <a:pt x="111" y="1701"/>
                      <a:pt x="0" y="1960"/>
                    </a:cubicBezTo>
                    <a:lnTo>
                      <a:pt x="37" y="2034"/>
                    </a:lnTo>
                    <a:cubicBezTo>
                      <a:pt x="185" y="2255"/>
                      <a:pt x="222" y="2514"/>
                      <a:pt x="222" y="2773"/>
                    </a:cubicBezTo>
                    <a:cubicBezTo>
                      <a:pt x="296" y="2773"/>
                      <a:pt x="407" y="2810"/>
                      <a:pt x="481" y="2810"/>
                    </a:cubicBezTo>
                    <a:cubicBezTo>
                      <a:pt x="1294" y="2810"/>
                      <a:pt x="1886" y="2218"/>
                      <a:pt x="1886" y="1442"/>
                    </a:cubicBezTo>
                    <a:cubicBezTo>
                      <a:pt x="1923" y="703"/>
                      <a:pt x="1405" y="111"/>
                      <a:pt x="74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637;p26">
                <a:extLst>
                  <a:ext uri="{FF2B5EF4-FFF2-40B4-BE49-F238E27FC236}">
                    <a16:creationId xmlns:a16="http://schemas.microsoft.com/office/drawing/2014/main" id="{B8343228-231E-65ED-F75D-F5DCA6613E78}"/>
                  </a:ext>
                </a:extLst>
              </p:cNvPr>
              <p:cNvSpPr/>
              <p:nvPr/>
            </p:nvSpPr>
            <p:spPr>
              <a:xfrm rot="19537729">
                <a:off x="8658284" y="4531137"/>
                <a:ext cx="207382" cy="193143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2367" extrusionOk="0">
                    <a:moveTo>
                      <a:pt x="2256" y="0"/>
                    </a:moveTo>
                    <a:cubicBezTo>
                      <a:pt x="1997" y="259"/>
                      <a:pt x="1664" y="370"/>
                      <a:pt x="1258" y="370"/>
                    </a:cubicBezTo>
                    <a:cubicBezTo>
                      <a:pt x="1110" y="370"/>
                      <a:pt x="999" y="333"/>
                      <a:pt x="925" y="333"/>
                    </a:cubicBezTo>
                    <a:cubicBezTo>
                      <a:pt x="888" y="887"/>
                      <a:pt x="518" y="1405"/>
                      <a:pt x="1" y="1627"/>
                    </a:cubicBezTo>
                    <a:cubicBezTo>
                      <a:pt x="223" y="2107"/>
                      <a:pt x="703" y="2366"/>
                      <a:pt x="1258" y="2366"/>
                    </a:cubicBezTo>
                    <a:cubicBezTo>
                      <a:pt x="2034" y="2366"/>
                      <a:pt x="2626" y="1775"/>
                      <a:pt x="2626" y="998"/>
                    </a:cubicBezTo>
                    <a:cubicBezTo>
                      <a:pt x="2626" y="629"/>
                      <a:pt x="2478" y="296"/>
                      <a:pt x="2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643;p26">
                <a:extLst>
                  <a:ext uri="{FF2B5EF4-FFF2-40B4-BE49-F238E27FC236}">
                    <a16:creationId xmlns:a16="http://schemas.microsoft.com/office/drawing/2014/main" id="{DE35D933-D7F3-DDD1-259D-603A10ED3B93}"/>
                  </a:ext>
                </a:extLst>
              </p:cNvPr>
              <p:cNvSpPr/>
              <p:nvPr/>
            </p:nvSpPr>
            <p:spPr>
              <a:xfrm rot="19537729">
                <a:off x="8397855" y="4416355"/>
                <a:ext cx="219070" cy="226353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2774" extrusionOk="0">
                    <a:moveTo>
                      <a:pt x="1368" y="0"/>
                    </a:moveTo>
                    <a:cubicBezTo>
                      <a:pt x="592" y="0"/>
                      <a:pt x="0" y="629"/>
                      <a:pt x="0" y="1405"/>
                    </a:cubicBezTo>
                    <a:cubicBezTo>
                      <a:pt x="0" y="2182"/>
                      <a:pt x="592" y="2773"/>
                      <a:pt x="1368" y="2773"/>
                    </a:cubicBezTo>
                    <a:cubicBezTo>
                      <a:pt x="2182" y="2773"/>
                      <a:pt x="2773" y="2182"/>
                      <a:pt x="2773" y="1405"/>
                    </a:cubicBezTo>
                    <a:cubicBezTo>
                      <a:pt x="2773" y="629"/>
                      <a:pt x="2108" y="0"/>
                      <a:pt x="1368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BB66F22-0BA9-1FC5-2BAF-52BD49324ED4}"/>
                </a:ext>
              </a:extLst>
            </p:cNvPr>
            <p:cNvSpPr txBox="1"/>
            <p:nvPr/>
          </p:nvSpPr>
          <p:spPr>
            <a:xfrm>
              <a:off x="5320291" y="2968012"/>
              <a:ext cx="680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aseline="30000" dirty="0"/>
                <a:t>4</a:t>
              </a:r>
              <a:r>
                <a:rPr lang="en-US" dirty="0"/>
                <a:t>He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30E5F1AE-671A-AC2C-D109-A946A34AAE0B}"/>
              </a:ext>
            </a:extLst>
          </p:cNvPr>
          <p:cNvSpPr txBox="1"/>
          <p:nvPr/>
        </p:nvSpPr>
        <p:spPr>
          <a:xfrm>
            <a:off x="5596581" y="2245143"/>
            <a:ext cx="2067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4</a:t>
            </a:r>
            <a:r>
              <a:rPr lang="en-US" dirty="0"/>
              <a:t>He’ – alpha particle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212FA5-483C-14C3-B297-E5296DFFE2E4}"/>
              </a:ext>
            </a:extLst>
          </p:cNvPr>
          <p:cNvSpPr txBox="1"/>
          <p:nvPr/>
        </p:nvSpPr>
        <p:spPr>
          <a:xfrm>
            <a:off x="6903709" y="4243709"/>
            <a:ext cx="483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n’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51A75A-F12E-ADB4-489F-505CF61107E5}"/>
              </a:ext>
            </a:extLst>
          </p:cNvPr>
          <p:cNvSpPr txBox="1"/>
          <p:nvPr/>
        </p:nvSpPr>
        <p:spPr>
          <a:xfrm>
            <a:off x="6527915" y="3108724"/>
            <a:ext cx="1670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recoil nucleus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BB02740-3C55-50CB-7BB3-301FD8942165}"/>
              </a:ext>
            </a:extLst>
          </p:cNvPr>
          <p:cNvSpPr/>
          <p:nvPr/>
        </p:nvSpPr>
        <p:spPr>
          <a:xfrm>
            <a:off x="447472" y="1928261"/>
            <a:ext cx="2852582" cy="163039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rgbClr val="FF0000"/>
                </a:solidFill>
              </a:rPr>
              <a:t>Low cost</a:t>
            </a:r>
            <a:r>
              <a:rPr lang="en-US" sz="2400" dirty="0">
                <a:solidFill>
                  <a:schemeClr val="tx1"/>
                </a:solidFill>
              </a:rPr>
              <a:t>: limited budgets, require low-cost measurement equipment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4DB2C33-04A3-DA88-C0A0-0C5B8122B9F5}"/>
              </a:ext>
            </a:extLst>
          </p:cNvPr>
          <p:cNvSpPr/>
          <p:nvPr/>
        </p:nvSpPr>
        <p:spPr>
          <a:xfrm>
            <a:off x="409275" y="3959861"/>
            <a:ext cx="4036751" cy="163039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rgbClr val="FF0000"/>
                </a:solidFill>
              </a:rPr>
              <a:t>Easy to manufacture</a:t>
            </a:r>
            <a:r>
              <a:rPr lang="en-US" sz="2400" dirty="0">
                <a:solidFill>
                  <a:schemeClr val="tx1"/>
                </a:solidFill>
              </a:rPr>
              <a:t>: The manufacturing process often requires high technology and special materials.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BAB61E4-F66F-B4E9-BC2B-9667B2F39D59}"/>
              </a:ext>
            </a:extLst>
          </p:cNvPr>
          <p:cNvSpPr/>
          <p:nvPr/>
        </p:nvSpPr>
        <p:spPr>
          <a:xfrm>
            <a:off x="7689032" y="1140411"/>
            <a:ext cx="4240698" cy="169739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rgbClr val="FF0000"/>
                </a:solidFill>
              </a:rPr>
              <a:t>Popular material</a:t>
            </a:r>
            <a:r>
              <a:rPr lang="en-US" sz="2400" dirty="0">
                <a:solidFill>
                  <a:schemeClr val="tx1"/>
                </a:solidFill>
              </a:rPr>
              <a:t>: “no source of high-enriched raw materials”. Helium-4 is an abundant, non-radioactive isotope.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5CFF2E2-597E-9F2D-5445-E5AF1DE3A9A0}"/>
              </a:ext>
            </a:extLst>
          </p:cNvPr>
          <p:cNvSpPr/>
          <p:nvPr/>
        </p:nvSpPr>
        <p:spPr>
          <a:xfrm>
            <a:off x="7689031" y="3590210"/>
            <a:ext cx="4036751" cy="163039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</a:rPr>
              <a:t>Easy to manufacture</a:t>
            </a:r>
            <a:r>
              <a:rPr lang="en-US" sz="2400" dirty="0">
                <a:solidFill>
                  <a:schemeClr val="tx1"/>
                </a:solidFill>
              </a:rPr>
              <a:t>: The manufacturing process often requires high technology and special materials. </a:t>
            </a:r>
          </a:p>
        </p:txBody>
      </p:sp>
    </p:spTree>
    <p:extLst>
      <p:ext uri="{BB962C8B-B14F-4D97-AF65-F5344CB8AC3E}">
        <p14:creationId xmlns:p14="http://schemas.microsoft.com/office/powerpoint/2010/main" val="303611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24" grpId="0" animBg="1"/>
      <p:bldP spid="25" grpId="0" animBg="1"/>
      <p:bldP spid="26" grpId="0" animBg="1"/>
      <p:bldP spid="28" grpId="0"/>
      <p:bldP spid="29" grpId="0"/>
      <p:bldP spid="31" grpId="0"/>
      <p:bldP spid="32" grpId="0"/>
      <p:bldP spid="6" grpId="0"/>
      <p:bldP spid="42" grpId="0" animBg="1"/>
      <p:bldP spid="43" grpId="0" animBg="1"/>
      <p:bldP spid="44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AB1EB-1B6C-2542-DDCE-3DA9F52CA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AF5795-9B10-26E9-D751-8C4E872D9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1" y="0"/>
            <a:ext cx="2476343" cy="12469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88926E2-FFD7-FB6C-4BF6-F4CBFC41A85D}"/>
              </a:ext>
            </a:extLst>
          </p:cNvPr>
          <p:cNvSpPr/>
          <p:nvPr/>
        </p:nvSpPr>
        <p:spPr>
          <a:xfrm>
            <a:off x="1622323" y="858508"/>
            <a:ext cx="8947354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913531-94A3-1FA9-F399-8494A2B3DCEB}"/>
              </a:ext>
            </a:extLst>
          </p:cNvPr>
          <p:cNvSpPr txBox="1"/>
          <p:nvPr/>
        </p:nvSpPr>
        <p:spPr>
          <a:xfrm>
            <a:off x="558800" y="1227675"/>
            <a:ext cx="11633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FF0000"/>
                </a:solidFill>
              </a:rPr>
              <a:t>1. Reasons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D8DF2864-DD86-3522-44C4-FBECB870D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B18A-4D8D-427F-9471-170F32696F79}" type="datetime2">
              <a:rPr lang="en-US" smtClean="0"/>
              <a:t>Saturday, July 5, 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ECDA154-1293-7664-C9F2-5CBF9B24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E-mail: Cao@jinr.ru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AD47546-88B9-7444-AF6C-C70E9E6B2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DD73-F2C6-479B-9612-4F35DFBB113A}" type="slidenum">
              <a:rPr lang="en-US" smtClean="0"/>
              <a:t>4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ACFD0C-887F-D2FD-B879-E23B659B23CE}"/>
              </a:ext>
            </a:extLst>
          </p:cNvPr>
          <p:cNvSpPr/>
          <p:nvPr/>
        </p:nvSpPr>
        <p:spPr>
          <a:xfrm>
            <a:off x="363593" y="1755861"/>
            <a:ext cx="11280240" cy="566464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Interaction with fast neutrons: Fast neutrons interact with He-4 nuclei primarily via elastic scattering (n,α).</a:t>
            </a:r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B8E5C0F9-B559-32CA-D486-235904CDB010}"/>
              </a:ext>
            </a:extLst>
          </p:cNvPr>
          <p:cNvGrpSpPr/>
          <p:nvPr/>
        </p:nvGrpSpPr>
        <p:grpSpPr>
          <a:xfrm>
            <a:off x="4313946" y="2221656"/>
            <a:ext cx="4122907" cy="2368083"/>
            <a:chOff x="5587277" y="2477206"/>
            <a:chExt cx="4122907" cy="2368083"/>
          </a:xfrm>
        </p:grpSpPr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78A1E52D-4407-04EE-B674-EE3377917AED}"/>
                </a:ext>
              </a:extLst>
            </p:cNvPr>
            <p:cNvGrpSpPr/>
            <p:nvPr/>
          </p:nvGrpSpPr>
          <p:grpSpPr>
            <a:xfrm>
              <a:off x="5587277" y="2477206"/>
              <a:ext cx="3449982" cy="2368083"/>
              <a:chOff x="6161209" y="3114610"/>
              <a:chExt cx="3449982" cy="2368083"/>
            </a:xfrm>
          </p:grpSpPr>
          <p:sp>
            <p:nvSpPr>
              <p:cNvPr id="143" name="Google Shape;600;p26">
                <a:extLst>
                  <a:ext uri="{FF2B5EF4-FFF2-40B4-BE49-F238E27FC236}">
                    <a16:creationId xmlns:a16="http://schemas.microsoft.com/office/drawing/2014/main" id="{1DBDDC0A-5C79-6A22-C522-112165A53B67}"/>
                  </a:ext>
                </a:extLst>
              </p:cNvPr>
              <p:cNvSpPr/>
              <p:nvPr/>
            </p:nvSpPr>
            <p:spPr>
              <a:xfrm rot="19537729">
                <a:off x="6203073" y="4306586"/>
                <a:ext cx="218991" cy="226353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2774" extrusionOk="0">
                    <a:moveTo>
                      <a:pt x="1368" y="1"/>
                    </a:moveTo>
                    <a:cubicBezTo>
                      <a:pt x="592" y="1"/>
                      <a:pt x="0" y="592"/>
                      <a:pt x="0" y="1406"/>
                    </a:cubicBezTo>
                    <a:cubicBezTo>
                      <a:pt x="0" y="2182"/>
                      <a:pt x="592" y="2774"/>
                      <a:pt x="1368" y="2774"/>
                    </a:cubicBezTo>
                    <a:cubicBezTo>
                      <a:pt x="2144" y="2774"/>
                      <a:pt x="2773" y="2182"/>
                      <a:pt x="2773" y="1406"/>
                    </a:cubicBezTo>
                    <a:cubicBezTo>
                      <a:pt x="2773" y="629"/>
                      <a:pt x="2107" y="1"/>
                      <a:pt x="1368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21304697-269A-9E02-EBBE-5FCAD4BE4768}"/>
                  </a:ext>
                </a:extLst>
              </p:cNvPr>
              <p:cNvGrpSpPr/>
              <p:nvPr/>
            </p:nvGrpSpPr>
            <p:grpSpPr>
              <a:xfrm>
                <a:off x="7474088" y="4222719"/>
                <a:ext cx="467811" cy="413400"/>
                <a:chOff x="8397855" y="4335514"/>
                <a:chExt cx="467811" cy="413400"/>
              </a:xfrm>
            </p:grpSpPr>
            <p:sp>
              <p:nvSpPr>
                <p:cNvPr id="144" name="Google Shape;630;p26">
                  <a:extLst>
                    <a:ext uri="{FF2B5EF4-FFF2-40B4-BE49-F238E27FC236}">
                      <a16:creationId xmlns:a16="http://schemas.microsoft.com/office/drawing/2014/main" id="{09A7FE8A-73EF-3D52-D4DA-FAA937CA988C}"/>
                    </a:ext>
                  </a:extLst>
                </p:cNvPr>
                <p:cNvSpPr/>
                <p:nvPr/>
              </p:nvSpPr>
              <p:spPr>
                <a:xfrm rot="19537729">
                  <a:off x="8493212" y="4588982"/>
                  <a:ext cx="219070" cy="159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4" h="1960" extrusionOk="0">
                      <a:moveTo>
                        <a:pt x="2588" y="0"/>
                      </a:moveTo>
                      <a:cubicBezTo>
                        <a:pt x="2293" y="296"/>
                        <a:pt x="1849" y="555"/>
                        <a:pt x="1368" y="555"/>
                      </a:cubicBezTo>
                      <a:cubicBezTo>
                        <a:pt x="1109" y="555"/>
                        <a:pt x="814" y="444"/>
                        <a:pt x="592" y="296"/>
                      </a:cubicBezTo>
                      <a:lnTo>
                        <a:pt x="518" y="370"/>
                      </a:lnTo>
                      <a:cubicBezTo>
                        <a:pt x="370" y="444"/>
                        <a:pt x="185" y="555"/>
                        <a:pt x="0" y="555"/>
                      </a:cubicBezTo>
                      <a:lnTo>
                        <a:pt x="0" y="592"/>
                      </a:lnTo>
                      <a:cubicBezTo>
                        <a:pt x="0" y="1368"/>
                        <a:pt x="592" y="1960"/>
                        <a:pt x="1368" y="1960"/>
                      </a:cubicBezTo>
                      <a:cubicBezTo>
                        <a:pt x="2182" y="1960"/>
                        <a:pt x="2773" y="1368"/>
                        <a:pt x="2773" y="592"/>
                      </a:cubicBezTo>
                      <a:cubicBezTo>
                        <a:pt x="2773" y="407"/>
                        <a:pt x="2662" y="185"/>
                        <a:pt x="258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633;p26">
                  <a:extLst>
                    <a:ext uri="{FF2B5EF4-FFF2-40B4-BE49-F238E27FC236}">
                      <a16:creationId xmlns:a16="http://schemas.microsoft.com/office/drawing/2014/main" id="{6EC0B10C-E8C0-BFD7-4F16-4ACA3A9C67C5}"/>
                    </a:ext>
                  </a:extLst>
                </p:cNvPr>
                <p:cNvSpPr/>
                <p:nvPr/>
              </p:nvSpPr>
              <p:spPr>
                <a:xfrm rot="19537729">
                  <a:off x="8598234" y="4335514"/>
                  <a:ext cx="151865" cy="229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3" h="2810" extrusionOk="0">
                      <a:moveTo>
                        <a:pt x="740" y="0"/>
                      </a:moveTo>
                      <a:cubicBezTo>
                        <a:pt x="592" y="222"/>
                        <a:pt x="444" y="407"/>
                        <a:pt x="222" y="592"/>
                      </a:cubicBezTo>
                      <a:lnTo>
                        <a:pt x="185" y="666"/>
                      </a:lnTo>
                      <a:cubicBezTo>
                        <a:pt x="222" y="777"/>
                        <a:pt x="222" y="924"/>
                        <a:pt x="222" y="1109"/>
                      </a:cubicBezTo>
                      <a:cubicBezTo>
                        <a:pt x="222" y="1442"/>
                        <a:pt x="111" y="1701"/>
                        <a:pt x="0" y="1960"/>
                      </a:cubicBezTo>
                      <a:lnTo>
                        <a:pt x="37" y="2034"/>
                      </a:lnTo>
                      <a:cubicBezTo>
                        <a:pt x="185" y="2255"/>
                        <a:pt x="222" y="2514"/>
                        <a:pt x="222" y="2773"/>
                      </a:cubicBezTo>
                      <a:cubicBezTo>
                        <a:pt x="296" y="2773"/>
                        <a:pt x="407" y="2810"/>
                        <a:pt x="481" y="2810"/>
                      </a:cubicBezTo>
                      <a:cubicBezTo>
                        <a:pt x="1294" y="2810"/>
                        <a:pt x="1886" y="2218"/>
                        <a:pt x="1886" y="1442"/>
                      </a:cubicBezTo>
                      <a:cubicBezTo>
                        <a:pt x="1923" y="703"/>
                        <a:pt x="1405" y="111"/>
                        <a:pt x="740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637;p26">
                  <a:extLst>
                    <a:ext uri="{FF2B5EF4-FFF2-40B4-BE49-F238E27FC236}">
                      <a16:creationId xmlns:a16="http://schemas.microsoft.com/office/drawing/2014/main" id="{151A8BBF-D084-9620-D580-44E72A2E8C05}"/>
                    </a:ext>
                  </a:extLst>
                </p:cNvPr>
                <p:cNvSpPr/>
                <p:nvPr/>
              </p:nvSpPr>
              <p:spPr>
                <a:xfrm rot="19537729">
                  <a:off x="8658284" y="4531137"/>
                  <a:ext cx="207382" cy="193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6" h="2367" extrusionOk="0">
                      <a:moveTo>
                        <a:pt x="2256" y="0"/>
                      </a:moveTo>
                      <a:cubicBezTo>
                        <a:pt x="1997" y="259"/>
                        <a:pt x="1664" y="370"/>
                        <a:pt x="1258" y="370"/>
                      </a:cubicBezTo>
                      <a:cubicBezTo>
                        <a:pt x="1110" y="370"/>
                        <a:pt x="999" y="333"/>
                        <a:pt x="925" y="333"/>
                      </a:cubicBezTo>
                      <a:cubicBezTo>
                        <a:pt x="888" y="887"/>
                        <a:pt x="518" y="1405"/>
                        <a:pt x="1" y="1627"/>
                      </a:cubicBezTo>
                      <a:cubicBezTo>
                        <a:pt x="223" y="2107"/>
                        <a:pt x="703" y="2366"/>
                        <a:pt x="1258" y="2366"/>
                      </a:cubicBezTo>
                      <a:cubicBezTo>
                        <a:pt x="2034" y="2366"/>
                        <a:pt x="2626" y="1775"/>
                        <a:pt x="2626" y="998"/>
                      </a:cubicBezTo>
                      <a:cubicBezTo>
                        <a:pt x="2626" y="629"/>
                        <a:pt x="2478" y="296"/>
                        <a:pt x="225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643;p26">
                  <a:extLst>
                    <a:ext uri="{FF2B5EF4-FFF2-40B4-BE49-F238E27FC236}">
                      <a16:creationId xmlns:a16="http://schemas.microsoft.com/office/drawing/2014/main" id="{93578B89-F90F-B749-9BC9-C603E528BC7C}"/>
                    </a:ext>
                  </a:extLst>
                </p:cNvPr>
                <p:cNvSpPr/>
                <p:nvPr/>
              </p:nvSpPr>
              <p:spPr>
                <a:xfrm rot="19537729">
                  <a:off x="8397855" y="4416355"/>
                  <a:ext cx="219070" cy="2263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4" h="2774" extrusionOk="0">
                      <a:moveTo>
                        <a:pt x="1368" y="0"/>
                      </a:moveTo>
                      <a:cubicBezTo>
                        <a:pt x="592" y="0"/>
                        <a:pt x="0" y="629"/>
                        <a:pt x="0" y="1405"/>
                      </a:cubicBezTo>
                      <a:cubicBezTo>
                        <a:pt x="0" y="2182"/>
                        <a:pt x="592" y="2773"/>
                        <a:pt x="1368" y="2773"/>
                      </a:cubicBezTo>
                      <a:cubicBezTo>
                        <a:pt x="2182" y="2773"/>
                        <a:pt x="2773" y="2182"/>
                        <a:pt x="2773" y="1405"/>
                      </a:cubicBezTo>
                      <a:cubicBezTo>
                        <a:pt x="2773" y="629"/>
                        <a:pt x="2108" y="0"/>
                        <a:pt x="1368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" name="Google Shape;662;p26">
                <a:extLst>
                  <a:ext uri="{FF2B5EF4-FFF2-40B4-BE49-F238E27FC236}">
                    <a16:creationId xmlns:a16="http://schemas.microsoft.com/office/drawing/2014/main" id="{E168B796-5D00-5C25-610D-7A69D759789B}"/>
                  </a:ext>
                </a:extLst>
              </p:cNvPr>
              <p:cNvSpPr/>
              <p:nvPr/>
            </p:nvSpPr>
            <p:spPr>
              <a:xfrm rot="2222692">
                <a:off x="6837269" y="4332511"/>
                <a:ext cx="198616" cy="153976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1887" extrusionOk="0">
                    <a:moveTo>
                      <a:pt x="1295" y="1"/>
                    </a:moveTo>
                    <a:lnTo>
                      <a:pt x="1590" y="371"/>
                    </a:lnTo>
                    <a:lnTo>
                      <a:pt x="1" y="1480"/>
                    </a:lnTo>
                    <a:lnTo>
                      <a:pt x="296" y="1886"/>
                    </a:lnTo>
                    <a:lnTo>
                      <a:pt x="1849" y="777"/>
                    </a:lnTo>
                    <a:lnTo>
                      <a:pt x="2145" y="1221"/>
                    </a:lnTo>
                    <a:lnTo>
                      <a:pt x="2515" y="38"/>
                    </a:lnTo>
                    <a:lnTo>
                      <a:pt x="12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660;p26">
                <a:extLst>
                  <a:ext uri="{FF2B5EF4-FFF2-40B4-BE49-F238E27FC236}">
                    <a16:creationId xmlns:a16="http://schemas.microsoft.com/office/drawing/2014/main" id="{8BB6B147-D0FF-F8FA-459A-87B412DF3D6E}"/>
                  </a:ext>
                </a:extLst>
              </p:cNvPr>
              <p:cNvSpPr/>
              <p:nvPr/>
            </p:nvSpPr>
            <p:spPr>
              <a:xfrm rot="280056">
                <a:off x="8093757" y="4557734"/>
                <a:ext cx="753400" cy="211257"/>
              </a:xfrm>
              <a:custGeom>
                <a:avLst/>
                <a:gdLst/>
                <a:ahLst/>
                <a:cxnLst/>
                <a:rect l="l" t="t" r="r" b="b"/>
                <a:pathLst>
                  <a:path w="9540" h="2589" extrusionOk="0">
                    <a:moveTo>
                      <a:pt x="111" y="1"/>
                    </a:moveTo>
                    <a:lnTo>
                      <a:pt x="1" y="518"/>
                    </a:lnTo>
                    <a:lnTo>
                      <a:pt x="8541" y="2145"/>
                    </a:lnTo>
                    <a:lnTo>
                      <a:pt x="8430" y="2589"/>
                    </a:lnTo>
                    <a:lnTo>
                      <a:pt x="9539" y="2108"/>
                    </a:lnTo>
                    <a:lnTo>
                      <a:pt x="8763" y="1184"/>
                    </a:lnTo>
                    <a:lnTo>
                      <a:pt x="8689" y="1628"/>
                    </a:lnTo>
                    <a:lnTo>
                      <a:pt x="11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661;p26">
                <a:extLst>
                  <a:ext uri="{FF2B5EF4-FFF2-40B4-BE49-F238E27FC236}">
                    <a16:creationId xmlns:a16="http://schemas.microsoft.com/office/drawing/2014/main" id="{1206DFB0-E0E7-E56E-39FD-CABF2377DCC1}"/>
                  </a:ext>
                </a:extLst>
              </p:cNvPr>
              <p:cNvSpPr/>
              <p:nvPr/>
            </p:nvSpPr>
            <p:spPr>
              <a:xfrm rot="20515034">
                <a:off x="8022397" y="4053701"/>
                <a:ext cx="753400" cy="211257"/>
              </a:xfrm>
              <a:custGeom>
                <a:avLst/>
                <a:gdLst/>
                <a:ahLst/>
                <a:cxnLst/>
                <a:rect l="l" t="t" r="r" b="b"/>
                <a:pathLst>
                  <a:path w="9540" h="2589" extrusionOk="0">
                    <a:moveTo>
                      <a:pt x="8430" y="1"/>
                    </a:moveTo>
                    <a:lnTo>
                      <a:pt x="8541" y="481"/>
                    </a:lnTo>
                    <a:lnTo>
                      <a:pt x="1" y="2108"/>
                    </a:lnTo>
                    <a:lnTo>
                      <a:pt x="111" y="2589"/>
                    </a:lnTo>
                    <a:lnTo>
                      <a:pt x="8689" y="925"/>
                    </a:lnTo>
                    <a:lnTo>
                      <a:pt x="8763" y="1443"/>
                    </a:lnTo>
                    <a:lnTo>
                      <a:pt x="9539" y="518"/>
                    </a:lnTo>
                    <a:lnTo>
                      <a:pt x="843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600;p26">
                <a:extLst>
                  <a:ext uri="{FF2B5EF4-FFF2-40B4-BE49-F238E27FC236}">
                    <a16:creationId xmlns:a16="http://schemas.microsoft.com/office/drawing/2014/main" id="{CC760A5F-65B0-9D10-0FC6-7414132D3B2B}"/>
                  </a:ext>
                </a:extLst>
              </p:cNvPr>
              <p:cNvSpPr/>
              <p:nvPr/>
            </p:nvSpPr>
            <p:spPr>
              <a:xfrm rot="19537729">
                <a:off x="9007376" y="4748951"/>
                <a:ext cx="218991" cy="226353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2774" extrusionOk="0">
                    <a:moveTo>
                      <a:pt x="1368" y="1"/>
                    </a:moveTo>
                    <a:cubicBezTo>
                      <a:pt x="592" y="1"/>
                      <a:pt x="0" y="592"/>
                      <a:pt x="0" y="1406"/>
                    </a:cubicBezTo>
                    <a:cubicBezTo>
                      <a:pt x="0" y="2182"/>
                      <a:pt x="592" y="2774"/>
                      <a:pt x="1368" y="2774"/>
                    </a:cubicBezTo>
                    <a:cubicBezTo>
                      <a:pt x="2144" y="2774"/>
                      <a:pt x="2773" y="2182"/>
                      <a:pt x="2773" y="1406"/>
                    </a:cubicBezTo>
                    <a:cubicBezTo>
                      <a:pt x="2773" y="629"/>
                      <a:pt x="2107" y="1"/>
                      <a:pt x="1368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822F6DF7-552B-7172-D138-3831B7433020}"/>
                  </a:ext>
                </a:extLst>
              </p:cNvPr>
              <p:cNvGrpSpPr/>
              <p:nvPr/>
            </p:nvGrpSpPr>
            <p:grpSpPr>
              <a:xfrm>
                <a:off x="8920396" y="3528593"/>
                <a:ext cx="467811" cy="413400"/>
                <a:chOff x="8397855" y="4335514"/>
                <a:chExt cx="467811" cy="413400"/>
              </a:xfrm>
            </p:grpSpPr>
            <p:sp>
              <p:nvSpPr>
                <p:cNvPr id="159" name="Google Shape;630;p26">
                  <a:extLst>
                    <a:ext uri="{FF2B5EF4-FFF2-40B4-BE49-F238E27FC236}">
                      <a16:creationId xmlns:a16="http://schemas.microsoft.com/office/drawing/2014/main" id="{F3D623B5-B36D-812D-9697-1816248D6FDE}"/>
                    </a:ext>
                  </a:extLst>
                </p:cNvPr>
                <p:cNvSpPr/>
                <p:nvPr/>
              </p:nvSpPr>
              <p:spPr>
                <a:xfrm rot="19537729">
                  <a:off x="8493212" y="4588982"/>
                  <a:ext cx="219070" cy="159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4" h="1960" extrusionOk="0">
                      <a:moveTo>
                        <a:pt x="2588" y="0"/>
                      </a:moveTo>
                      <a:cubicBezTo>
                        <a:pt x="2293" y="296"/>
                        <a:pt x="1849" y="555"/>
                        <a:pt x="1368" y="555"/>
                      </a:cubicBezTo>
                      <a:cubicBezTo>
                        <a:pt x="1109" y="555"/>
                        <a:pt x="814" y="444"/>
                        <a:pt x="592" y="296"/>
                      </a:cubicBezTo>
                      <a:lnTo>
                        <a:pt x="518" y="370"/>
                      </a:lnTo>
                      <a:cubicBezTo>
                        <a:pt x="370" y="444"/>
                        <a:pt x="185" y="555"/>
                        <a:pt x="0" y="555"/>
                      </a:cubicBezTo>
                      <a:lnTo>
                        <a:pt x="0" y="592"/>
                      </a:lnTo>
                      <a:cubicBezTo>
                        <a:pt x="0" y="1368"/>
                        <a:pt x="592" y="1960"/>
                        <a:pt x="1368" y="1960"/>
                      </a:cubicBezTo>
                      <a:cubicBezTo>
                        <a:pt x="2182" y="1960"/>
                        <a:pt x="2773" y="1368"/>
                        <a:pt x="2773" y="592"/>
                      </a:cubicBezTo>
                      <a:cubicBezTo>
                        <a:pt x="2773" y="407"/>
                        <a:pt x="2662" y="185"/>
                        <a:pt x="258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633;p26">
                  <a:extLst>
                    <a:ext uri="{FF2B5EF4-FFF2-40B4-BE49-F238E27FC236}">
                      <a16:creationId xmlns:a16="http://schemas.microsoft.com/office/drawing/2014/main" id="{25515A55-3EAC-090D-121A-AC03F76ED71A}"/>
                    </a:ext>
                  </a:extLst>
                </p:cNvPr>
                <p:cNvSpPr/>
                <p:nvPr/>
              </p:nvSpPr>
              <p:spPr>
                <a:xfrm rot="19537729">
                  <a:off x="8598234" y="4335514"/>
                  <a:ext cx="151865" cy="229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3" h="2810" extrusionOk="0">
                      <a:moveTo>
                        <a:pt x="740" y="0"/>
                      </a:moveTo>
                      <a:cubicBezTo>
                        <a:pt x="592" y="222"/>
                        <a:pt x="444" y="407"/>
                        <a:pt x="222" y="592"/>
                      </a:cubicBezTo>
                      <a:lnTo>
                        <a:pt x="185" y="666"/>
                      </a:lnTo>
                      <a:cubicBezTo>
                        <a:pt x="222" y="777"/>
                        <a:pt x="222" y="924"/>
                        <a:pt x="222" y="1109"/>
                      </a:cubicBezTo>
                      <a:cubicBezTo>
                        <a:pt x="222" y="1442"/>
                        <a:pt x="111" y="1701"/>
                        <a:pt x="0" y="1960"/>
                      </a:cubicBezTo>
                      <a:lnTo>
                        <a:pt x="37" y="2034"/>
                      </a:lnTo>
                      <a:cubicBezTo>
                        <a:pt x="185" y="2255"/>
                        <a:pt x="222" y="2514"/>
                        <a:pt x="222" y="2773"/>
                      </a:cubicBezTo>
                      <a:cubicBezTo>
                        <a:pt x="296" y="2773"/>
                        <a:pt x="407" y="2810"/>
                        <a:pt x="481" y="2810"/>
                      </a:cubicBezTo>
                      <a:cubicBezTo>
                        <a:pt x="1294" y="2810"/>
                        <a:pt x="1886" y="2218"/>
                        <a:pt x="1886" y="1442"/>
                      </a:cubicBezTo>
                      <a:cubicBezTo>
                        <a:pt x="1923" y="703"/>
                        <a:pt x="1405" y="111"/>
                        <a:pt x="740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637;p26">
                  <a:extLst>
                    <a:ext uri="{FF2B5EF4-FFF2-40B4-BE49-F238E27FC236}">
                      <a16:creationId xmlns:a16="http://schemas.microsoft.com/office/drawing/2014/main" id="{5C10CCB1-A4D8-018F-CE76-6E1040804A86}"/>
                    </a:ext>
                  </a:extLst>
                </p:cNvPr>
                <p:cNvSpPr/>
                <p:nvPr/>
              </p:nvSpPr>
              <p:spPr>
                <a:xfrm rot="19537729">
                  <a:off x="8658284" y="4531137"/>
                  <a:ext cx="207382" cy="193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6" h="2367" extrusionOk="0">
                      <a:moveTo>
                        <a:pt x="2256" y="0"/>
                      </a:moveTo>
                      <a:cubicBezTo>
                        <a:pt x="1997" y="259"/>
                        <a:pt x="1664" y="370"/>
                        <a:pt x="1258" y="370"/>
                      </a:cubicBezTo>
                      <a:cubicBezTo>
                        <a:pt x="1110" y="370"/>
                        <a:pt x="999" y="333"/>
                        <a:pt x="925" y="333"/>
                      </a:cubicBezTo>
                      <a:cubicBezTo>
                        <a:pt x="888" y="887"/>
                        <a:pt x="518" y="1405"/>
                        <a:pt x="1" y="1627"/>
                      </a:cubicBezTo>
                      <a:cubicBezTo>
                        <a:pt x="223" y="2107"/>
                        <a:pt x="703" y="2366"/>
                        <a:pt x="1258" y="2366"/>
                      </a:cubicBezTo>
                      <a:cubicBezTo>
                        <a:pt x="2034" y="2366"/>
                        <a:pt x="2626" y="1775"/>
                        <a:pt x="2626" y="998"/>
                      </a:cubicBezTo>
                      <a:cubicBezTo>
                        <a:pt x="2626" y="629"/>
                        <a:pt x="2478" y="296"/>
                        <a:pt x="225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643;p26">
                  <a:extLst>
                    <a:ext uri="{FF2B5EF4-FFF2-40B4-BE49-F238E27FC236}">
                      <a16:creationId xmlns:a16="http://schemas.microsoft.com/office/drawing/2014/main" id="{B24B0306-4979-6E3C-198B-591DB4727110}"/>
                    </a:ext>
                  </a:extLst>
                </p:cNvPr>
                <p:cNvSpPr/>
                <p:nvPr/>
              </p:nvSpPr>
              <p:spPr>
                <a:xfrm rot="19537729">
                  <a:off x="8397855" y="4416355"/>
                  <a:ext cx="219070" cy="2263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4" h="2774" extrusionOk="0">
                      <a:moveTo>
                        <a:pt x="1368" y="0"/>
                      </a:moveTo>
                      <a:cubicBezTo>
                        <a:pt x="592" y="0"/>
                        <a:pt x="0" y="629"/>
                        <a:pt x="0" y="1405"/>
                      </a:cubicBezTo>
                      <a:cubicBezTo>
                        <a:pt x="0" y="2182"/>
                        <a:pt x="592" y="2773"/>
                        <a:pt x="1368" y="2773"/>
                      </a:cubicBezTo>
                      <a:cubicBezTo>
                        <a:pt x="2182" y="2773"/>
                        <a:pt x="2773" y="2182"/>
                        <a:pt x="2773" y="1405"/>
                      </a:cubicBezTo>
                      <a:cubicBezTo>
                        <a:pt x="2773" y="629"/>
                        <a:pt x="2108" y="0"/>
                        <a:pt x="1368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497C789D-7ED6-7E2A-32CD-66D9F57B386A}"/>
                  </a:ext>
                </a:extLst>
              </p:cNvPr>
              <p:cNvSpPr txBox="1"/>
              <p:nvPr/>
            </p:nvSpPr>
            <p:spPr>
              <a:xfrm>
                <a:off x="6874048" y="4900265"/>
                <a:ext cx="19159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Elastic scattering</a:t>
                </a:r>
              </a:p>
            </p:txBody>
          </p: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CC2ADCC4-8445-D5E5-298B-A2A8A1B78D41}"/>
                  </a:ext>
                </a:extLst>
              </p:cNvPr>
              <p:cNvSpPr txBox="1"/>
              <p:nvPr/>
            </p:nvSpPr>
            <p:spPr>
              <a:xfrm>
                <a:off x="6161209" y="3835552"/>
                <a:ext cx="3708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</a:t>
                </a:r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088E88E1-556B-A85F-A076-5D3C6513CF01}"/>
                  </a:ext>
                </a:extLst>
              </p:cNvPr>
              <p:cNvSpPr txBox="1"/>
              <p:nvPr/>
            </p:nvSpPr>
            <p:spPr>
              <a:xfrm>
                <a:off x="7406314" y="3837664"/>
                <a:ext cx="680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He</a:t>
                </a:r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6229BFF4-6595-AA28-C056-AC7721B245B4}"/>
                  </a:ext>
                </a:extLst>
              </p:cNvPr>
              <p:cNvSpPr txBox="1"/>
              <p:nvPr/>
            </p:nvSpPr>
            <p:spPr>
              <a:xfrm>
                <a:off x="8931095" y="3114610"/>
                <a:ext cx="680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He’</a:t>
                </a: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6A1BEDB5-27FA-39A1-68E0-2DCBCC277506}"/>
                  </a:ext>
                </a:extLst>
              </p:cNvPr>
              <p:cNvSpPr txBox="1"/>
              <p:nvPr/>
            </p:nvSpPr>
            <p:spPr>
              <a:xfrm>
                <a:off x="8989732" y="5113361"/>
                <a:ext cx="4836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n’</a:t>
                </a:r>
              </a:p>
            </p:txBody>
          </p:sp>
        </p:grp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3C773F27-7503-B81E-277F-378DBA1E8AA1}"/>
                </a:ext>
              </a:extLst>
            </p:cNvPr>
            <p:cNvSpPr txBox="1"/>
            <p:nvPr/>
          </p:nvSpPr>
          <p:spPr>
            <a:xfrm>
              <a:off x="8040006" y="3340972"/>
              <a:ext cx="16701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recoil nucleus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F52058D-CA48-3156-EB75-6196A3A0A326}"/>
              </a:ext>
            </a:extLst>
          </p:cNvPr>
          <p:cNvSpPr txBox="1"/>
          <p:nvPr/>
        </p:nvSpPr>
        <p:spPr>
          <a:xfrm>
            <a:off x="3300054" y="186105"/>
            <a:ext cx="615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LXXV International Conference «NUCLEUS – 2025. Nuclear physics, elementary particle physics and nuclear technologies»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F1F461F-9A08-E4E6-D82F-DDEEFDE56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915" y="143508"/>
            <a:ext cx="2109234" cy="73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2761A1A-4335-17EF-B138-100DCDD6833F}"/>
              </a:ext>
            </a:extLst>
          </p:cNvPr>
          <p:cNvSpPr/>
          <p:nvPr/>
        </p:nvSpPr>
        <p:spPr>
          <a:xfrm>
            <a:off x="490931" y="4700206"/>
            <a:ext cx="11280240" cy="134023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This reaction produces alpha particles and recoil He-4 nuclei, both of which are energetic and ionize the medium, producing a light signal (scintillation). Available for detection</a:t>
            </a:r>
          </a:p>
        </p:txBody>
      </p:sp>
    </p:spTree>
    <p:extLst>
      <p:ext uri="{BB962C8B-B14F-4D97-AF65-F5344CB8AC3E}">
        <p14:creationId xmlns:p14="http://schemas.microsoft.com/office/powerpoint/2010/main" val="49073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AB1EB-1B6C-2542-DDCE-3DA9F52CA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AF5795-9B10-26E9-D751-8C4E872D9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1" y="0"/>
            <a:ext cx="2476343" cy="12469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88926E2-FFD7-FB6C-4BF6-F4CBFC41A85D}"/>
              </a:ext>
            </a:extLst>
          </p:cNvPr>
          <p:cNvSpPr/>
          <p:nvPr/>
        </p:nvSpPr>
        <p:spPr>
          <a:xfrm>
            <a:off x="1622323" y="858508"/>
            <a:ext cx="8947354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913531-94A3-1FA9-F399-8494A2B3DCEB}"/>
              </a:ext>
            </a:extLst>
          </p:cNvPr>
          <p:cNvSpPr txBox="1"/>
          <p:nvPr/>
        </p:nvSpPr>
        <p:spPr>
          <a:xfrm>
            <a:off x="558800" y="1227675"/>
            <a:ext cx="11633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FF0000"/>
                </a:solidFill>
              </a:rPr>
              <a:t>1. Reasons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D8DF2864-DD86-3522-44C4-FBECB870D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B18A-4D8D-427F-9471-170F32696F79}" type="datetime2">
              <a:rPr lang="en-US" smtClean="0"/>
              <a:t>Saturday, July 5, 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ECDA154-1293-7664-C9F2-5CBF9B24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E-mail: Cao@jinr.ru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AD47546-88B9-7444-AF6C-C70E9E6B2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DD73-F2C6-479B-9612-4F35DFBB113A}" type="slidenum">
              <a:rPr lang="en-US" smtClean="0"/>
              <a:t>5</a:t>
            </a:fld>
            <a:endParaRPr lang="en-US"/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B8E5C0F9-B559-32CA-D486-235904CDB010}"/>
              </a:ext>
            </a:extLst>
          </p:cNvPr>
          <p:cNvGrpSpPr/>
          <p:nvPr/>
        </p:nvGrpSpPr>
        <p:grpSpPr>
          <a:xfrm>
            <a:off x="2690471" y="2630460"/>
            <a:ext cx="4122907" cy="2368083"/>
            <a:chOff x="5587277" y="2477206"/>
            <a:chExt cx="4122907" cy="2368083"/>
          </a:xfrm>
        </p:grpSpPr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78A1E52D-4407-04EE-B674-EE3377917AED}"/>
                </a:ext>
              </a:extLst>
            </p:cNvPr>
            <p:cNvGrpSpPr/>
            <p:nvPr/>
          </p:nvGrpSpPr>
          <p:grpSpPr>
            <a:xfrm>
              <a:off x="5587277" y="2477206"/>
              <a:ext cx="3449982" cy="2368083"/>
              <a:chOff x="6161209" y="3114610"/>
              <a:chExt cx="3449982" cy="2368083"/>
            </a:xfrm>
          </p:grpSpPr>
          <p:sp>
            <p:nvSpPr>
              <p:cNvPr id="143" name="Google Shape;600;p26">
                <a:extLst>
                  <a:ext uri="{FF2B5EF4-FFF2-40B4-BE49-F238E27FC236}">
                    <a16:creationId xmlns:a16="http://schemas.microsoft.com/office/drawing/2014/main" id="{1DBDDC0A-5C79-6A22-C522-112165A53B67}"/>
                  </a:ext>
                </a:extLst>
              </p:cNvPr>
              <p:cNvSpPr/>
              <p:nvPr/>
            </p:nvSpPr>
            <p:spPr>
              <a:xfrm rot="19537729">
                <a:off x="6203073" y="4306586"/>
                <a:ext cx="218991" cy="226353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2774" extrusionOk="0">
                    <a:moveTo>
                      <a:pt x="1368" y="1"/>
                    </a:moveTo>
                    <a:cubicBezTo>
                      <a:pt x="592" y="1"/>
                      <a:pt x="0" y="592"/>
                      <a:pt x="0" y="1406"/>
                    </a:cubicBezTo>
                    <a:cubicBezTo>
                      <a:pt x="0" y="2182"/>
                      <a:pt x="592" y="2774"/>
                      <a:pt x="1368" y="2774"/>
                    </a:cubicBezTo>
                    <a:cubicBezTo>
                      <a:pt x="2144" y="2774"/>
                      <a:pt x="2773" y="2182"/>
                      <a:pt x="2773" y="1406"/>
                    </a:cubicBezTo>
                    <a:cubicBezTo>
                      <a:pt x="2773" y="629"/>
                      <a:pt x="2107" y="1"/>
                      <a:pt x="1368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21304697-269A-9E02-EBBE-5FCAD4BE4768}"/>
                  </a:ext>
                </a:extLst>
              </p:cNvPr>
              <p:cNvGrpSpPr/>
              <p:nvPr/>
            </p:nvGrpSpPr>
            <p:grpSpPr>
              <a:xfrm>
                <a:off x="7474088" y="4222719"/>
                <a:ext cx="467811" cy="413400"/>
                <a:chOff x="8397855" y="4335514"/>
                <a:chExt cx="467811" cy="413400"/>
              </a:xfrm>
            </p:grpSpPr>
            <p:sp>
              <p:nvSpPr>
                <p:cNvPr id="144" name="Google Shape;630;p26">
                  <a:extLst>
                    <a:ext uri="{FF2B5EF4-FFF2-40B4-BE49-F238E27FC236}">
                      <a16:creationId xmlns:a16="http://schemas.microsoft.com/office/drawing/2014/main" id="{09A7FE8A-73EF-3D52-D4DA-FAA937CA988C}"/>
                    </a:ext>
                  </a:extLst>
                </p:cNvPr>
                <p:cNvSpPr/>
                <p:nvPr/>
              </p:nvSpPr>
              <p:spPr>
                <a:xfrm rot="19537729">
                  <a:off x="8493212" y="4588982"/>
                  <a:ext cx="219070" cy="159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4" h="1960" extrusionOk="0">
                      <a:moveTo>
                        <a:pt x="2588" y="0"/>
                      </a:moveTo>
                      <a:cubicBezTo>
                        <a:pt x="2293" y="296"/>
                        <a:pt x="1849" y="555"/>
                        <a:pt x="1368" y="555"/>
                      </a:cubicBezTo>
                      <a:cubicBezTo>
                        <a:pt x="1109" y="555"/>
                        <a:pt x="814" y="444"/>
                        <a:pt x="592" y="296"/>
                      </a:cubicBezTo>
                      <a:lnTo>
                        <a:pt x="518" y="370"/>
                      </a:lnTo>
                      <a:cubicBezTo>
                        <a:pt x="370" y="444"/>
                        <a:pt x="185" y="555"/>
                        <a:pt x="0" y="555"/>
                      </a:cubicBezTo>
                      <a:lnTo>
                        <a:pt x="0" y="592"/>
                      </a:lnTo>
                      <a:cubicBezTo>
                        <a:pt x="0" y="1368"/>
                        <a:pt x="592" y="1960"/>
                        <a:pt x="1368" y="1960"/>
                      </a:cubicBezTo>
                      <a:cubicBezTo>
                        <a:pt x="2182" y="1960"/>
                        <a:pt x="2773" y="1368"/>
                        <a:pt x="2773" y="592"/>
                      </a:cubicBezTo>
                      <a:cubicBezTo>
                        <a:pt x="2773" y="407"/>
                        <a:pt x="2662" y="185"/>
                        <a:pt x="258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633;p26">
                  <a:extLst>
                    <a:ext uri="{FF2B5EF4-FFF2-40B4-BE49-F238E27FC236}">
                      <a16:creationId xmlns:a16="http://schemas.microsoft.com/office/drawing/2014/main" id="{6EC0B10C-E8C0-BFD7-4F16-4ACA3A9C67C5}"/>
                    </a:ext>
                  </a:extLst>
                </p:cNvPr>
                <p:cNvSpPr/>
                <p:nvPr/>
              </p:nvSpPr>
              <p:spPr>
                <a:xfrm rot="19537729">
                  <a:off x="8598234" y="4335514"/>
                  <a:ext cx="151865" cy="229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3" h="2810" extrusionOk="0">
                      <a:moveTo>
                        <a:pt x="740" y="0"/>
                      </a:moveTo>
                      <a:cubicBezTo>
                        <a:pt x="592" y="222"/>
                        <a:pt x="444" y="407"/>
                        <a:pt x="222" y="592"/>
                      </a:cubicBezTo>
                      <a:lnTo>
                        <a:pt x="185" y="666"/>
                      </a:lnTo>
                      <a:cubicBezTo>
                        <a:pt x="222" y="777"/>
                        <a:pt x="222" y="924"/>
                        <a:pt x="222" y="1109"/>
                      </a:cubicBezTo>
                      <a:cubicBezTo>
                        <a:pt x="222" y="1442"/>
                        <a:pt x="111" y="1701"/>
                        <a:pt x="0" y="1960"/>
                      </a:cubicBezTo>
                      <a:lnTo>
                        <a:pt x="37" y="2034"/>
                      </a:lnTo>
                      <a:cubicBezTo>
                        <a:pt x="185" y="2255"/>
                        <a:pt x="222" y="2514"/>
                        <a:pt x="222" y="2773"/>
                      </a:cubicBezTo>
                      <a:cubicBezTo>
                        <a:pt x="296" y="2773"/>
                        <a:pt x="407" y="2810"/>
                        <a:pt x="481" y="2810"/>
                      </a:cubicBezTo>
                      <a:cubicBezTo>
                        <a:pt x="1294" y="2810"/>
                        <a:pt x="1886" y="2218"/>
                        <a:pt x="1886" y="1442"/>
                      </a:cubicBezTo>
                      <a:cubicBezTo>
                        <a:pt x="1923" y="703"/>
                        <a:pt x="1405" y="111"/>
                        <a:pt x="740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637;p26">
                  <a:extLst>
                    <a:ext uri="{FF2B5EF4-FFF2-40B4-BE49-F238E27FC236}">
                      <a16:creationId xmlns:a16="http://schemas.microsoft.com/office/drawing/2014/main" id="{151A8BBF-D084-9620-D580-44E72A2E8C05}"/>
                    </a:ext>
                  </a:extLst>
                </p:cNvPr>
                <p:cNvSpPr/>
                <p:nvPr/>
              </p:nvSpPr>
              <p:spPr>
                <a:xfrm rot="19537729">
                  <a:off x="8658284" y="4531137"/>
                  <a:ext cx="207382" cy="193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6" h="2367" extrusionOk="0">
                      <a:moveTo>
                        <a:pt x="2256" y="0"/>
                      </a:moveTo>
                      <a:cubicBezTo>
                        <a:pt x="1997" y="259"/>
                        <a:pt x="1664" y="370"/>
                        <a:pt x="1258" y="370"/>
                      </a:cubicBezTo>
                      <a:cubicBezTo>
                        <a:pt x="1110" y="370"/>
                        <a:pt x="999" y="333"/>
                        <a:pt x="925" y="333"/>
                      </a:cubicBezTo>
                      <a:cubicBezTo>
                        <a:pt x="888" y="887"/>
                        <a:pt x="518" y="1405"/>
                        <a:pt x="1" y="1627"/>
                      </a:cubicBezTo>
                      <a:cubicBezTo>
                        <a:pt x="223" y="2107"/>
                        <a:pt x="703" y="2366"/>
                        <a:pt x="1258" y="2366"/>
                      </a:cubicBezTo>
                      <a:cubicBezTo>
                        <a:pt x="2034" y="2366"/>
                        <a:pt x="2626" y="1775"/>
                        <a:pt x="2626" y="998"/>
                      </a:cubicBezTo>
                      <a:cubicBezTo>
                        <a:pt x="2626" y="629"/>
                        <a:pt x="2478" y="296"/>
                        <a:pt x="225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643;p26">
                  <a:extLst>
                    <a:ext uri="{FF2B5EF4-FFF2-40B4-BE49-F238E27FC236}">
                      <a16:creationId xmlns:a16="http://schemas.microsoft.com/office/drawing/2014/main" id="{93578B89-F90F-B749-9BC9-C603E528BC7C}"/>
                    </a:ext>
                  </a:extLst>
                </p:cNvPr>
                <p:cNvSpPr/>
                <p:nvPr/>
              </p:nvSpPr>
              <p:spPr>
                <a:xfrm rot="19537729">
                  <a:off x="8397855" y="4416355"/>
                  <a:ext cx="219070" cy="2263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4" h="2774" extrusionOk="0">
                      <a:moveTo>
                        <a:pt x="1368" y="0"/>
                      </a:moveTo>
                      <a:cubicBezTo>
                        <a:pt x="592" y="0"/>
                        <a:pt x="0" y="629"/>
                        <a:pt x="0" y="1405"/>
                      </a:cubicBezTo>
                      <a:cubicBezTo>
                        <a:pt x="0" y="2182"/>
                        <a:pt x="592" y="2773"/>
                        <a:pt x="1368" y="2773"/>
                      </a:cubicBezTo>
                      <a:cubicBezTo>
                        <a:pt x="2182" y="2773"/>
                        <a:pt x="2773" y="2182"/>
                        <a:pt x="2773" y="1405"/>
                      </a:cubicBezTo>
                      <a:cubicBezTo>
                        <a:pt x="2773" y="629"/>
                        <a:pt x="2108" y="0"/>
                        <a:pt x="1368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" name="Google Shape;662;p26">
                <a:extLst>
                  <a:ext uri="{FF2B5EF4-FFF2-40B4-BE49-F238E27FC236}">
                    <a16:creationId xmlns:a16="http://schemas.microsoft.com/office/drawing/2014/main" id="{E168B796-5D00-5C25-610D-7A69D759789B}"/>
                  </a:ext>
                </a:extLst>
              </p:cNvPr>
              <p:cNvSpPr/>
              <p:nvPr/>
            </p:nvSpPr>
            <p:spPr>
              <a:xfrm rot="2222692">
                <a:off x="6837269" y="4332511"/>
                <a:ext cx="198616" cy="153976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1887" extrusionOk="0">
                    <a:moveTo>
                      <a:pt x="1295" y="1"/>
                    </a:moveTo>
                    <a:lnTo>
                      <a:pt x="1590" y="371"/>
                    </a:lnTo>
                    <a:lnTo>
                      <a:pt x="1" y="1480"/>
                    </a:lnTo>
                    <a:lnTo>
                      <a:pt x="296" y="1886"/>
                    </a:lnTo>
                    <a:lnTo>
                      <a:pt x="1849" y="777"/>
                    </a:lnTo>
                    <a:lnTo>
                      <a:pt x="2145" y="1221"/>
                    </a:lnTo>
                    <a:lnTo>
                      <a:pt x="2515" y="38"/>
                    </a:lnTo>
                    <a:lnTo>
                      <a:pt x="12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660;p26">
                <a:extLst>
                  <a:ext uri="{FF2B5EF4-FFF2-40B4-BE49-F238E27FC236}">
                    <a16:creationId xmlns:a16="http://schemas.microsoft.com/office/drawing/2014/main" id="{8BB6B147-D0FF-F8FA-459A-87B412DF3D6E}"/>
                  </a:ext>
                </a:extLst>
              </p:cNvPr>
              <p:cNvSpPr/>
              <p:nvPr/>
            </p:nvSpPr>
            <p:spPr>
              <a:xfrm rot="280056">
                <a:off x="8093757" y="4557734"/>
                <a:ext cx="753400" cy="211257"/>
              </a:xfrm>
              <a:custGeom>
                <a:avLst/>
                <a:gdLst/>
                <a:ahLst/>
                <a:cxnLst/>
                <a:rect l="l" t="t" r="r" b="b"/>
                <a:pathLst>
                  <a:path w="9540" h="2589" extrusionOk="0">
                    <a:moveTo>
                      <a:pt x="111" y="1"/>
                    </a:moveTo>
                    <a:lnTo>
                      <a:pt x="1" y="518"/>
                    </a:lnTo>
                    <a:lnTo>
                      <a:pt x="8541" y="2145"/>
                    </a:lnTo>
                    <a:lnTo>
                      <a:pt x="8430" y="2589"/>
                    </a:lnTo>
                    <a:lnTo>
                      <a:pt x="9539" y="2108"/>
                    </a:lnTo>
                    <a:lnTo>
                      <a:pt x="8763" y="1184"/>
                    </a:lnTo>
                    <a:lnTo>
                      <a:pt x="8689" y="1628"/>
                    </a:lnTo>
                    <a:lnTo>
                      <a:pt x="11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661;p26">
                <a:extLst>
                  <a:ext uri="{FF2B5EF4-FFF2-40B4-BE49-F238E27FC236}">
                    <a16:creationId xmlns:a16="http://schemas.microsoft.com/office/drawing/2014/main" id="{1206DFB0-E0E7-E56E-39FD-CABF2377DCC1}"/>
                  </a:ext>
                </a:extLst>
              </p:cNvPr>
              <p:cNvSpPr/>
              <p:nvPr/>
            </p:nvSpPr>
            <p:spPr>
              <a:xfrm rot="20515034">
                <a:off x="8022397" y="4053701"/>
                <a:ext cx="753400" cy="211257"/>
              </a:xfrm>
              <a:custGeom>
                <a:avLst/>
                <a:gdLst/>
                <a:ahLst/>
                <a:cxnLst/>
                <a:rect l="l" t="t" r="r" b="b"/>
                <a:pathLst>
                  <a:path w="9540" h="2589" extrusionOk="0">
                    <a:moveTo>
                      <a:pt x="8430" y="1"/>
                    </a:moveTo>
                    <a:lnTo>
                      <a:pt x="8541" y="481"/>
                    </a:lnTo>
                    <a:lnTo>
                      <a:pt x="1" y="2108"/>
                    </a:lnTo>
                    <a:lnTo>
                      <a:pt x="111" y="2589"/>
                    </a:lnTo>
                    <a:lnTo>
                      <a:pt x="8689" y="925"/>
                    </a:lnTo>
                    <a:lnTo>
                      <a:pt x="8763" y="1443"/>
                    </a:lnTo>
                    <a:lnTo>
                      <a:pt x="9539" y="518"/>
                    </a:lnTo>
                    <a:lnTo>
                      <a:pt x="843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600;p26">
                <a:extLst>
                  <a:ext uri="{FF2B5EF4-FFF2-40B4-BE49-F238E27FC236}">
                    <a16:creationId xmlns:a16="http://schemas.microsoft.com/office/drawing/2014/main" id="{CC760A5F-65B0-9D10-0FC6-7414132D3B2B}"/>
                  </a:ext>
                </a:extLst>
              </p:cNvPr>
              <p:cNvSpPr/>
              <p:nvPr/>
            </p:nvSpPr>
            <p:spPr>
              <a:xfrm rot="19537729">
                <a:off x="9007376" y="4748951"/>
                <a:ext cx="218991" cy="226353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2774" extrusionOk="0">
                    <a:moveTo>
                      <a:pt x="1368" y="1"/>
                    </a:moveTo>
                    <a:cubicBezTo>
                      <a:pt x="592" y="1"/>
                      <a:pt x="0" y="592"/>
                      <a:pt x="0" y="1406"/>
                    </a:cubicBezTo>
                    <a:cubicBezTo>
                      <a:pt x="0" y="2182"/>
                      <a:pt x="592" y="2774"/>
                      <a:pt x="1368" y="2774"/>
                    </a:cubicBezTo>
                    <a:cubicBezTo>
                      <a:pt x="2144" y="2774"/>
                      <a:pt x="2773" y="2182"/>
                      <a:pt x="2773" y="1406"/>
                    </a:cubicBezTo>
                    <a:cubicBezTo>
                      <a:pt x="2773" y="629"/>
                      <a:pt x="2107" y="1"/>
                      <a:pt x="1368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822F6DF7-552B-7172-D138-3831B7433020}"/>
                  </a:ext>
                </a:extLst>
              </p:cNvPr>
              <p:cNvGrpSpPr/>
              <p:nvPr/>
            </p:nvGrpSpPr>
            <p:grpSpPr>
              <a:xfrm>
                <a:off x="8920396" y="3528593"/>
                <a:ext cx="467811" cy="413400"/>
                <a:chOff x="8397855" y="4335514"/>
                <a:chExt cx="467811" cy="413400"/>
              </a:xfrm>
            </p:grpSpPr>
            <p:sp>
              <p:nvSpPr>
                <p:cNvPr id="159" name="Google Shape;630;p26">
                  <a:extLst>
                    <a:ext uri="{FF2B5EF4-FFF2-40B4-BE49-F238E27FC236}">
                      <a16:creationId xmlns:a16="http://schemas.microsoft.com/office/drawing/2014/main" id="{F3D623B5-B36D-812D-9697-1816248D6FDE}"/>
                    </a:ext>
                  </a:extLst>
                </p:cNvPr>
                <p:cNvSpPr/>
                <p:nvPr/>
              </p:nvSpPr>
              <p:spPr>
                <a:xfrm rot="19537729">
                  <a:off x="8493212" y="4588982"/>
                  <a:ext cx="219070" cy="159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4" h="1960" extrusionOk="0">
                      <a:moveTo>
                        <a:pt x="2588" y="0"/>
                      </a:moveTo>
                      <a:cubicBezTo>
                        <a:pt x="2293" y="296"/>
                        <a:pt x="1849" y="555"/>
                        <a:pt x="1368" y="555"/>
                      </a:cubicBezTo>
                      <a:cubicBezTo>
                        <a:pt x="1109" y="555"/>
                        <a:pt x="814" y="444"/>
                        <a:pt x="592" y="296"/>
                      </a:cubicBezTo>
                      <a:lnTo>
                        <a:pt x="518" y="370"/>
                      </a:lnTo>
                      <a:cubicBezTo>
                        <a:pt x="370" y="444"/>
                        <a:pt x="185" y="555"/>
                        <a:pt x="0" y="555"/>
                      </a:cubicBezTo>
                      <a:lnTo>
                        <a:pt x="0" y="592"/>
                      </a:lnTo>
                      <a:cubicBezTo>
                        <a:pt x="0" y="1368"/>
                        <a:pt x="592" y="1960"/>
                        <a:pt x="1368" y="1960"/>
                      </a:cubicBezTo>
                      <a:cubicBezTo>
                        <a:pt x="2182" y="1960"/>
                        <a:pt x="2773" y="1368"/>
                        <a:pt x="2773" y="592"/>
                      </a:cubicBezTo>
                      <a:cubicBezTo>
                        <a:pt x="2773" y="407"/>
                        <a:pt x="2662" y="185"/>
                        <a:pt x="258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633;p26">
                  <a:extLst>
                    <a:ext uri="{FF2B5EF4-FFF2-40B4-BE49-F238E27FC236}">
                      <a16:creationId xmlns:a16="http://schemas.microsoft.com/office/drawing/2014/main" id="{25515A55-3EAC-090D-121A-AC03F76ED71A}"/>
                    </a:ext>
                  </a:extLst>
                </p:cNvPr>
                <p:cNvSpPr/>
                <p:nvPr/>
              </p:nvSpPr>
              <p:spPr>
                <a:xfrm rot="19537729">
                  <a:off x="8598234" y="4335514"/>
                  <a:ext cx="151865" cy="229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3" h="2810" extrusionOk="0">
                      <a:moveTo>
                        <a:pt x="740" y="0"/>
                      </a:moveTo>
                      <a:cubicBezTo>
                        <a:pt x="592" y="222"/>
                        <a:pt x="444" y="407"/>
                        <a:pt x="222" y="592"/>
                      </a:cubicBezTo>
                      <a:lnTo>
                        <a:pt x="185" y="666"/>
                      </a:lnTo>
                      <a:cubicBezTo>
                        <a:pt x="222" y="777"/>
                        <a:pt x="222" y="924"/>
                        <a:pt x="222" y="1109"/>
                      </a:cubicBezTo>
                      <a:cubicBezTo>
                        <a:pt x="222" y="1442"/>
                        <a:pt x="111" y="1701"/>
                        <a:pt x="0" y="1960"/>
                      </a:cubicBezTo>
                      <a:lnTo>
                        <a:pt x="37" y="2034"/>
                      </a:lnTo>
                      <a:cubicBezTo>
                        <a:pt x="185" y="2255"/>
                        <a:pt x="222" y="2514"/>
                        <a:pt x="222" y="2773"/>
                      </a:cubicBezTo>
                      <a:cubicBezTo>
                        <a:pt x="296" y="2773"/>
                        <a:pt x="407" y="2810"/>
                        <a:pt x="481" y="2810"/>
                      </a:cubicBezTo>
                      <a:cubicBezTo>
                        <a:pt x="1294" y="2810"/>
                        <a:pt x="1886" y="2218"/>
                        <a:pt x="1886" y="1442"/>
                      </a:cubicBezTo>
                      <a:cubicBezTo>
                        <a:pt x="1923" y="703"/>
                        <a:pt x="1405" y="111"/>
                        <a:pt x="740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637;p26">
                  <a:extLst>
                    <a:ext uri="{FF2B5EF4-FFF2-40B4-BE49-F238E27FC236}">
                      <a16:creationId xmlns:a16="http://schemas.microsoft.com/office/drawing/2014/main" id="{5C10CCB1-A4D8-018F-CE76-6E1040804A86}"/>
                    </a:ext>
                  </a:extLst>
                </p:cNvPr>
                <p:cNvSpPr/>
                <p:nvPr/>
              </p:nvSpPr>
              <p:spPr>
                <a:xfrm rot="19537729">
                  <a:off x="8658284" y="4531137"/>
                  <a:ext cx="207382" cy="193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6" h="2367" extrusionOk="0">
                      <a:moveTo>
                        <a:pt x="2256" y="0"/>
                      </a:moveTo>
                      <a:cubicBezTo>
                        <a:pt x="1997" y="259"/>
                        <a:pt x="1664" y="370"/>
                        <a:pt x="1258" y="370"/>
                      </a:cubicBezTo>
                      <a:cubicBezTo>
                        <a:pt x="1110" y="370"/>
                        <a:pt x="999" y="333"/>
                        <a:pt x="925" y="333"/>
                      </a:cubicBezTo>
                      <a:cubicBezTo>
                        <a:pt x="888" y="887"/>
                        <a:pt x="518" y="1405"/>
                        <a:pt x="1" y="1627"/>
                      </a:cubicBezTo>
                      <a:cubicBezTo>
                        <a:pt x="223" y="2107"/>
                        <a:pt x="703" y="2366"/>
                        <a:pt x="1258" y="2366"/>
                      </a:cubicBezTo>
                      <a:cubicBezTo>
                        <a:pt x="2034" y="2366"/>
                        <a:pt x="2626" y="1775"/>
                        <a:pt x="2626" y="998"/>
                      </a:cubicBezTo>
                      <a:cubicBezTo>
                        <a:pt x="2626" y="629"/>
                        <a:pt x="2478" y="296"/>
                        <a:pt x="225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643;p26">
                  <a:extLst>
                    <a:ext uri="{FF2B5EF4-FFF2-40B4-BE49-F238E27FC236}">
                      <a16:creationId xmlns:a16="http://schemas.microsoft.com/office/drawing/2014/main" id="{B24B0306-4979-6E3C-198B-591DB4727110}"/>
                    </a:ext>
                  </a:extLst>
                </p:cNvPr>
                <p:cNvSpPr/>
                <p:nvPr/>
              </p:nvSpPr>
              <p:spPr>
                <a:xfrm rot="19537729">
                  <a:off x="8397855" y="4416355"/>
                  <a:ext cx="219070" cy="2263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4" h="2774" extrusionOk="0">
                      <a:moveTo>
                        <a:pt x="1368" y="0"/>
                      </a:moveTo>
                      <a:cubicBezTo>
                        <a:pt x="592" y="0"/>
                        <a:pt x="0" y="629"/>
                        <a:pt x="0" y="1405"/>
                      </a:cubicBezTo>
                      <a:cubicBezTo>
                        <a:pt x="0" y="2182"/>
                        <a:pt x="592" y="2773"/>
                        <a:pt x="1368" y="2773"/>
                      </a:cubicBezTo>
                      <a:cubicBezTo>
                        <a:pt x="2182" y="2773"/>
                        <a:pt x="2773" y="2182"/>
                        <a:pt x="2773" y="1405"/>
                      </a:cubicBezTo>
                      <a:cubicBezTo>
                        <a:pt x="2773" y="629"/>
                        <a:pt x="2108" y="0"/>
                        <a:pt x="1368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497C789D-7ED6-7E2A-32CD-66D9F57B386A}"/>
                  </a:ext>
                </a:extLst>
              </p:cNvPr>
              <p:cNvSpPr txBox="1"/>
              <p:nvPr/>
            </p:nvSpPr>
            <p:spPr>
              <a:xfrm>
                <a:off x="6874048" y="4900265"/>
                <a:ext cx="19159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Elastic scattering</a:t>
                </a:r>
              </a:p>
            </p:txBody>
          </p: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CC2ADCC4-8445-D5E5-298B-A2A8A1B78D41}"/>
                  </a:ext>
                </a:extLst>
              </p:cNvPr>
              <p:cNvSpPr txBox="1"/>
              <p:nvPr/>
            </p:nvSpPr>
            <p:spPr>
              <a:xfrm>
                <a:off x="6161209" y="3835552"/>
                <a:ext cx="3708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</a:t>
                </a:r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088E88E1-556B-A85F-A076-5D3C6513CF01}"/>
                  </a:ext>
                </a:extLst>
              </p:cNvPr>
              <p:cNvSpPr txBox="1"/>
              <p:nvPr/>
            </p:nvSpPr>
            <p:spPr>
              <a:xfrm>
                <a:off x="7406314" y="3837664"/>
                <a:ext cx="680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He</a:t>
                </a:r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6229BFF4-6595-AA28-C056-AC7721B245B4}"/>
                  </a:ext>
                </a:extLst>
              </p:cNvPr>
              <p:cNvSpPr txBox="1"/>
              <p:nvPr/>
            </p:nvSpPr>
            <p:spPr>
              <a:xfrm>
                <a:off x="8931095" y="3114610"/>
                <a:ext cx="680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He’</a:t>
                </a: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6A1BEDB5-27FA-39A1-68E0-2DCBCC277506}"/>
                  </a:ext>
                </a:extLst>
              </p:cNvPr>
              <p:cNvSpPr txBox="1"/>
              <p:nvPr/>
            </p:nvSpPr>
            <p:spPr>
              <a:xfrm>
                <a:off x="8989732" y="5113361"/>
                <a:ext cx="4836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n’</a:t>
                </a:r>
              </a:p>
            </p:txBody>
          </p:sp>
        </p:grp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3C773F27-7503-B81E-277F-378DBA1E8AA1}"/>
                </a:ext>
              </a:extLst>
            </p:cNvPr>
            <p:cNvSpPr txBox="1"/>
            <p:nvPr/>
          </p:nvSpPr>
          <p:spPr>
            <a:xfrm>
              <a:off x="8040006" y="3340972"/>
              <a:ext cx="16701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recoil nucleus</a:t>
              </a:r>
            </a:p>
          </p:txBody>
        </p:sp>
      </p:grpSp>
      <p:sp>
        <p:nvSpPr>
          <p:cNvPr id="170" name="Rectangle 169">
            <a:extLst>
              <a:ext uri="{FF2B5EF4-FFF2-40B4-BE49-F238E27FC236}">
                <a16:creationId xmlns:a16="http://schemas.microsoft.com/office/drawing/2014/main" id="{51657DB4-F5F9-357D-A0DB-B6173E5BC35A}"/>
              </a:ext>
            </a:extLst>
          </p:cNvPr>
          <p:cNvSpPr/>
          <p:nvPr/>
        </p:nvSpPr>
        <p:spPr>
          <a:xfrm>
            <a:off x="6750638" y="2154085"/>
            <a:ext cx="3179897" cy="324649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It will ionize and excite near gas atoms, producing scintillation light in the VUV region, 80 nm ~ 16 eV - about 15 000 photons per Mev.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0FB74F1-D7B8-8FBF-53DD-777B4925D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915" y="86626"/>
            <a:ext cx="2109234" cy="73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EA374B-BC06-B8F4-C304-BFB0A34F7CEA}"/>
              </a:ext>
            </a:extLst>
          </p:cNvPr>
          <p:cNvSpPr txBox="1"/>
          <p:nvPr/>
        </p:nvSpPr>
        <p:spPr>
          <a:xfrm>
            <a:off x="3300054" y="186105"/>
            <a:ext cx="615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LXXV International Conference «NUCLEUS – 2025. Nuclear physics, elementary particle physics and nuclear technologies»</a:t>
            </a:r>
          </a:p>
        </p:txBody>
      </p:sp>
    </p:spTree>
    <p:extLst>
      <p:ext uri="{BB962C8B-B14F-4D97-AF65-F5344CB8AC3E}">
        <p14:creationId xmlns:p14="http://schemas.microsoft.com/office/powerpoint/2010/main" val="338723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42DBD-C0FD-F84F-4183-B91144B59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2E4F726-48CF-C78C-125F-E867EC366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1" y="0"/>
            <a:ext cx="2476343" cy="12469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32D26F6-FD15-6F1C-25EC-B573075571F7}"/>
              </a:ext>
            </a:extLst>
          </p:cNvPr>
          <p:cNvSpPr/>
          <p:nvPr/>
        </p:nvSpPr>
        <p:spPr>
          <a:xfrm>
            <a:off x="1622323" y="858508"/>
            <a:ext cx="8947354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76F2EB-1725-96C0-C7C3-032E7DA48A48}"/>
              </a:ext>
            </a:extLst>
          </p:cNvPr>
          <p:cNvSpPr txBox="1"/>
          <p:nvPr/>
        </p:nvSpPr>
        <p:spPr>
          <a:xfrm>
            <a:off x="558800" y="1227675"/>
            <a:ext cx="11633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FF0000"/>
                </a:solidFill>
              </a:rPr>
              <a:t>1. Reasons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E9CB2CB7-4883-79B6-C56A-32E3DE5F1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B18A-4D8D-427F-9471-170F32696F79}" type="datetime2">
              <a:rPr lang="en-US" smtClean="0"/>
              <a:t>Saturday, July 5, 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5291BBC4-C5AE-D7C3-3D18-428F77718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E-mail: Cao@jinr.ru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2ABE141-EF1F-E167-9DFD-59D19F516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DD73-F2C6-479B-9612-4F35DFBB113A}" type="slidenum">
              <a:rPr lang="en-US" smtClean="0"/>
              <a:t>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D87117-227D-8389-3779-4775F91D13C7}"/>
              </a:ext>
            </a:extLst>
          </p:cNvPr>
          <p:cNvSpPr/>
          <p:nvPr/>
        </p:nvSpPr>
        <p:spPr>
          <a:xfrm>
            <a:off x="7997965" y="1246997"/>
            <a:ext cx="3600893" cy="132710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>
                <a:solidFill>
                  <a:schemeClr val="tx1"/>
                </a:solidFill>
              </a:rPr>
              <a:t>High sensitivity to fast neutrons: Helium-4 has a high elastic scattering cross section for fast neutrons to produce a  signal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1930E5-C22D-A81E-B269-B10BAFCFAB5E}"/>
              </a:ext>
            </a:extLst>
          </p:cNvPr>
          <p:cNvSpPr txBox="1"/>
          <p:nvPr/>
        </p:nvSpPr>
        <p:spPr>
          <a:xfrm>
            <a:off x="3300054" y="186105"/>
            <a:ext cx="615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LXXV International Conference «NUCLEUS – 2025. Nuclear physics, elementary particle physics and nuclear technologies»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E36B52A-8009-6560-3E61-58E805098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915" y="143508"/>
            <a:ext cx="2109234" cy="73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C1F6DB-7C84-5898-FE3B-155AFC7DF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1193918"/>
            <a:ext cx="5252044" cy="443640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7734A3E-4F00-3975-4931-0C8A3A7D6992}"/>
              </a:ext>
            </a:extLst>
          </p:cNvPr>
          <p:cNvSpPr txBox="1"/>
          <p:nvPr/>
        </p:nvSpPr>
        <p:spPr>
          <a:xfrm>
            <a:off x="1828799" y="5735350"/>
            <a:ext cx="6645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Fig. 1. Micro-cross-sections of He-3 and He-4 (wide energy range)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5E2576-8D00-5FF9-4829-25834E6E04D6}"/>
              </a:ext>
            </a:extLst>
          </p:cNvPr>
          <p:cNvSpPr txBox="1"/>
          <p:nvPr/>
        </p:nvSpPr>
        <p:spPr>
          <a:xfrm>
            <a:off x="7882304" y="2965361"/>
            <a:ext cx="38892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high energy region:</a:t>
            </a:r>
          </a:p>
          <a:p>
            <a:r>
              <a:rPr lang="en-US" dirty="0"/>
              <a:t>He-3 </a:t>
            </a:r>
          </a:p>
          <a:p>
            <a:r>
              <a:rPr lang="en-US" dirty="0"/>
              <a:t>(n, p) </a:t>
            </a:r>
            <a:r>
              <a:rPr lang="en-US" dirty="0">
                <a:solidFill>
                  <a:schemeClr val="accent6"/>
                </a:solidFill>
              </a:rPr>
              <a:t>[green] </a:t>
            </a:r>
            <a:r>
              <a:rPr lang="en-US" dirty="0"/>
              <a:t>-&gt; (n, d) </a:t>
            </a:r>
            <a:r>
              <a:rPr lang="en-US" dirty="0">
                <a:solidFill>
                  <a:srgbClr val="FF3399"/>
                </a:solidFill>
              </a:rPr>
              <a:t>[pink] (&gt;10 MeV)</a:t>
            </a:r>
            <a:r>
              <a:rPr lang="en-US" dirty="0"/>
              <a:t>; </a:t>
            </a:r>
          </a:p>
          <a:p>
            <a:r>
              <a:rPr lang="en-US" dirty="0"/>
              <a:t>Higher gamma sensitive [</a:t>
            </a:r>
            <a:r>
              <a:rPr lang="en-US" dirty="0">
                <a:solidFill>
                  <a:srgbClr val="00B0F0"/>
                </a:solidFill>
              </a:rPr>
              <a:t>light blue</a:t>
            </a:r>
            <a:r>
              <a:rPr lang="en-US" dirty="0"/>
              <a:t>];</a:t>
            </a:r>
          </a:p>
          <a:p>
            <a:r>
              <a:rPr lang="en-US" dirty="0"/>
              <a:t>Decrease elastic scattering [black].</a:t>
            </a:r>
          </a:p>
          <a:p>
            <a:endParaRPr lang="en-US" dirty="0"/>
          </a:p>
          <a:p>
            <a:r>
              <a:rPr lang="en-US" dirty="0"/>
              <a:t>He-4</a:t>
            </a:r>
          </a:p>
          <a:p>
            <a:r>
              <a:rPr lang="en-US" dirty="0"/>
              <a:t>Decrease elastic scattering but higher than He-3 [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dark blue</a:t>
            </a:r>
            <a:r>
              <a:rPr lang="en-US" dirty="0"/>
              <a:t>]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61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480C2-7332-85FE-99CF-A84DE7AB6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61D24F-B2DD-4FBC-9AE4-64F4538D39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1" y="0"/>
            <a:ext cx="2476343" cy="12469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143812F-1BF3-3C88-07D4-A798806D897A}"/>
              </a:ext>
            </a:extLst>
          </p:cNvPr>
          <p:cNvSpPr/>
          <p:nvPr/>
        </p:nvSpPr>
        <p:spPr>
          <a:xfrm>
            <a:off x="1622323" y="858508"/>
            <a:ext cx="8947354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E687A2-DED5-0723-DD18-0E88CB3AE53F}"/>
              </a:ext>
            </a:extLst>
          </p:cNvPr>
          <p:cNvSpPr txBox="1"/>
          <p:nvPr/>
        </p:nvSpPr>
        <p:spPr>
          <a:xfrm>
            <a:off x="558800" y="1227675"/>
            <a:ext cx="11633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FF0000"/>
                </a:solidFill>
              </a:rPr>
              <a:t>1. Reasons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8C1A917A-8D4C-502C-7602-60FA905DB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B18A-4D8D-427F-9471-170F32696F79}" type="datetime2">
              <a:rPr lang="en-US" smtClean="0"/>
              <a:t>Saturday, July 5, 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81667972-8B6A-43FB-4BCD-8C7D7BB77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E-mail: Cao@jinr.ru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165EDFE7-06B3-5BB4-EB49-09B925FE6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DD73-F2C6-479B-9612-4F35DFBB113A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EB8120-2BF8-31E2-02D5-11D91489F7FA}"/>
              </a:ext>
            </a:extLst>
          </p:cNvPr>
          <p:cNvSpPr txBox="1"/>
          <p:nvPr/>
        </p:nvSpPr>
        <p:spPr>
          <a:xfrm>
            <a:off x="3300054" y="186105"/>
            <a:ext cx="615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LXXV International Conference «NUCLEUS – 2025. Nuclear physics, elementary particle physics and nuclear technologies»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C890C68-665A-9EA4-8F37-9359E79A3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915" y="143508"/>
            <a:ext cx="2109234" cy="73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C6E572E-885E-DB1E-B2F5-137CA616D8E3}"/>
              </a:ext>
            </a:extLst>
          </p:cNvPr>
          <p:cNvSpPr txBox="1"/>
          <p:nvPr/>
        </p:nvSpPr>
        <p:spPr>
          <a:xfrm>
            <a:off x="1828799" y="5735350"/>
            <a:ext cx="6645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Fig. 2. Micro-cross-sections of He-3 and He-4 (high energy scale)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C716D6-72F5-3BAF-16AB-B1C7EEA15BEC}"/>
              </a:ext>
            </a:extLst>
          </p:cNvPr>
          <p:cNvSpPr txBox="1"/>
          <p:nvPr/>
        </p:nvSpPr>
        <p:spPr>
          <a:xfrm>
            <a:off x="7806162" y="1326794"/>
            <a:ext cx="38892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high energy region:</a:t>
            </a:r>
          </a:p>
          <a:p>
            <a:r>
              <a:rPr lang="en-US" dirty="0"/>
              <a:t>He-3 </a:t>
            </a:r>
          </a:p>
          <a:p>
            <a:r>
              <a:rPr lang="en-US" dirty="0"/>
              <a:t>is not effective in detecting fast neutrons via the (n, p) reaction because the cross section is low.</a:t>
            </a:r>
          </a:p>
          <a:p>
            <a:endParaRPr lang="en-US" dirty="0"/>
          </a:p>
          <a:p>
            <a:r>
              <a:rPr lang="en-US" dirty="0"/>
              <a:t>He-4</a:t>
            </a:r>
          </a:p>
          <a:p>
            <a:r>
              <a:rPr lang="en-US" dirty="0"/>
              <a:t>the elastic cross-section is almost of the total cross-section at fast neutron energies. </a:t>
            </a:r>
          </a:p>
          <a:p>
            <a:r>
              <a:rPr lang="en-US" dirty="0"/>
              <a:t>This means that when a fast neutron collides with a He-4 nucleus, transferring energy to the He-4 nucleus. It is this recoil event that </a:t>
            </a:r>
            <a:r>
              <a:rPr lang="en-US" dirty="0">
                <a:solidFill>
                  <a:srgbClr val="FF0000"/>
                </a:solidFill>
              </a:rPr>
              <a:t>generates the scintillation signal in the detector.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003F67-8388-8F62-9B17-B59E25153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1611" y="881367"/>
            <a:ext cx="6150693" cy="477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62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2E576-6C05-2A32-9016-F55D3C9CC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ED861D-EFA4-7AEE-9D89-1F6050DE8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426" y="1354096"/>
            <a:ext cx="5408724" cy="44253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6C13FF-987E-C2E4-3473-0D0C6122CD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1" y="0"/>
            <a:ext cx="2476343" cy="12469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E425EAA-45B5-8281-E0EA-FE58803D102A}"/>
              </a:ext>
            </a:extLst>
          </p:cNvPr>
          <p:cNvSpPr/>
          <p:nvPr/>
        </p:nvSpPr>
        <p:spPr>
          <a:xfrm>
            <a:off x="1622323" y="858508"/>
            <a:ext cx="8947354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014377-C340-3A84-9B45-AD3FB2D38953}"/>
              </a:ext>
            </a:extLst>
          </p:cNvPr>
          <p:cNvSpPr txBox="1"/>
          <p:nvPr/>
        </p:nvSpPr>
        <p:spPr>
          <a:xfrm>
            <a:off x="558800" y="1227675"/>
            <a:ext cx="11633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FF0000"/>
                </a:solidFill>
              </a:rPr>
              <a:t>1. Reasons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C98609A4-70D1-D961-0AC5-15450E0A2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B18A-4D8D-427F-9471-170F32696F79}" type="datetime2">
              <a:rPr lang="en-US" smtClean="0"/>
              <a:t>Saturday, July 5, 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FAD2DFBD-FD66-92D6-0080-8B1DC56D3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E-mail: Cao@jinr.ru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D06DB59-A666-F4F5-3525-150BAE335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DD73-F2C6-479B-9612-4F35DFBB113A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08758A-E537-BDF9-7E16-A2E719E11B2B}"/>
              </a:ext>
            </a:extLst>
          </p:cNvPr>
          <p:cNvSpPr txBox="1"/>
          <p:nvPr/>
        </p:nvSpPr>
        <p:spPr>
          <a:xfrm>
            <a:off x="3300054" y="186105"/>
            <a:ext cx="615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LXXV International Conference «NUCLEUS – 2025. Nuclear physics, elementary particle physics and nuclear technologies»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30161EB-1712-1F79-B590-5ACAE4F94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915" y="143508"/>
            <a:ext cx="2109234" cy="73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9905F48-9101-A425-10AD-CBB8F978088B}"/>
              </a:ext>
            </a:extLst>
          </p:cNvPr>
          <p:cNvSpPr txBox="1"/>
          <p:nvPr/>
        </p:nvSpPr>
        <p:spPr>
          <a:xfrm>
            <a:off x="1828799" y="5735350"/>
            <a:ext cx="6645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Fig. 3. Macroscopic cross-sections of He-3 and He-4 at different pressures (focusing on high energies)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C258B7-C5C8-1C2D-F27E-5E7A1B23782E}"/>
              </a:ext>
            </a:extLst>
          </p:cNvPr>
          <p:cNvSpPr txBox="1"/>
          <p:nvPr/>
        </p:nvSpPr>
        <p:spPr>
          <a:xfrm>
            <a:off x="7806162" y="1326794"/>
            <a:ext cx="38892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high energy region:</a:t>
            </a:r>
          </a:p>
          <a:p>
            <a:r>
              <a:rPr lang="en-US" dirty="0"/>
              <a:t>He-3 </a:t>
            </a:r>
          </a:p>
          <a:p>
            <a:r>
              <a:rPr lang="en-US" dirty="0"/>
              <a:t>The cross section of (n, p) reaction is very low due 10 bar;</a:t>
            </a:r>
          </a:p>
          <a:p>
            <a:r>
              <a:rPr lang="en-US" dirty="0"/>
              <a:t>Total cross-section increases as the pressure increases from 5 bar [</a:t>
            </a:r>
            <a:r>
              <a:rPr lang="en-US" dirty="0">
                <a:solidFill>
                  <a:srgbClr val="FF3399"/>
                </a:solidFill>
              </a:rPr>
              <a:t>pink</a:t>
            </a:r>
            <a:r>
              <a:rPr lang="en-US" dirty="0"/>
              <a:t>] to 10 bar [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].</a:t>
            </a:r>
          </a:p>
          <a:p>
            <a:endParaRPr lang="en-US" dirty="0"/>
          </a:p>
          <a:p>
            <a:r>
              <a:rPr lang="en-US" dirty="0"/>
              <a:t>He-4</a:t>
            </a:r>
          </a:p>
          <a:p>
            <a:r>
              <a:rPr lang="en-US" dirty="0"/>
              <a:t>the elastic cross-section cross section increases as the pressure increases from 5 bar [</a:t>
            </a:r>
            <a:r>
              <a:rPr lang="en-US" dirty="0">
                <a:solidFill>
                  <a:srgbClr val="00B0F0"/>
                </a:solidFill>
              </a:rPr>
              <a:t>light blue</a:t>
            </a:r>
            <a:r>
              <a:rPr lang="en-US" dirty="0"/>
              <a:t>] to 10 bar [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dark blue</a:t>
            </a:r>
            <a:r>
              <a:rPr lang="en-US" dirty="0"/>
              <a:t>];</a:t>
            </a:r>
          </a:p>
          <a:p>
            <a:r>
              <a:rPr lang="en-US" dirty="0"/>
              <a:t>Higher than He-3 at 10 bar.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254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56A6F6-0EB0-BE85-C117-BC6891B8C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6327042-B892-C786-FAD9-B80B1CC29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1" y="0"/>
            <a:ext cx="2476343" cy="12469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29B925-42C0-DA0B-BFAA-E4A6A6C597DA}"/>
              </a:ext>
            </a:extLst>
          </p:cNvPr>
          <p:cNvSpPr/>
          <p:nvPr/>
        </p:nvSpPr>
        <p:spPr>
          <a:xfrm>
            <a:off x="1622323" y="858508"/>
            <a:ext cx="8947354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857F3D-D5B7-7318-801B-B23FD48DD492}"/>
              </a:ext>
            </a:extLst>
          </p:cNvPr>
          <p:cNvSpPr txBox="1"/>
          <p:nvPr/>
        </p:nvSpPr>
        <p:spPr>
          <a:xfrm>
            <a:off x="558800" y="1227675"/>
            <a:ext cx="11633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FF0000"/>
                </a:solidFill>
              </a:rPr>
              <a:t>1. Reasons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2C134551-BA4F-8E1F-E9E2-FDEC4BBC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B18A-4D8D-427F-9471-170F32696F79}" type="datetime2">
              <a:rPr lang="en-US" smtClean="0"/>
              <a:t>Saturday, July 5, 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D4BF15DB-AAE7-0C92-8F91-20348426B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E-mail: Cao@jinr.ru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AD1C4E9-F4ED-BF3A-4906-AC4D9A10E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DD73-F2C6-479B-9612-4F35DFBB113A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9AF61E-73AF-F3AE-2DE9-A4CE7D773107}"/>
              </a:ext>
            </a:extLst>
          </p:cNvPr>
          <p:cNvSpPr txBox="1"/>
          <p:nvPr/>
        </p:nvSpPr>
        <p:spPr>
          <a:xfrm>
            <a:off x="3300054" y="186105"/>
            <a:ext cx="615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LXXV International Conference «NUCLEUS – 2025. Nuclear physics, elementary particle physics and nuclear technologies»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8B2FB95-3F13-C08F-8EAF-63DEE2CC2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915" y="143508"/>
            <a:ext cx="2109234" cy="73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2D7FD48-0A1C-A024-A381-15C63F14BD14}"/>
              </a:ext>
            </a:extLst>
          </p:cNvPr>
          <p:cNvSpPr txBox="1"/>
          <p:nvPr/>
        </p:nvSpPr>
        <p:spPr>
          <a:xfrm>
            <a:off x="1828799" y="5735350"/>
            <a:ext cx="6645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Fig. 4. BGO and </a:t>
            </a:r>
            <a:r>
              <a:rPr lang="en-US" dirty="0" err="1"/>
              <a:t>NaI</a:t>
            </a:r>
            <a:r>
              <a:rPr lang="en-US" dirty="0"/>
              <a:t>, … neutron detector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327845-2AAD-959C-AB86-DBFA0EF54E7F}"/>
              </a:ext>
            </a:extLst>
          </p:cNvPr>
          <p:cNvSpPr txBox="1"/>
          <p:nvPr/>
        </p:nvSpPr>
        <p:spPr>
          <a:xfrm>
            <a:off x="3300054" y="930299"/>
            <a:ext cx="81512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/>
          </a:p>
          <a:p>
            <a:pPr algn="just"/>
            <a:r>
              <a:rPr lang="en-US" dirty="0"/>
              <a:t>Solid scintillators (</a:t>
            </a:r>
            <a:r>
              <a:rPr lang="en-US" dirty="0" err="1"/>
              <a:t>NaI</a:t>
            </a:r>
            <a:r>
              <a:rPr lang="en-US" dirty="0"/>
              <a:t>, BGO) detectors can be used to detect fast neutrons which are very sensitive to gamma rays. </a:t>
            </a:r>
          </a:p>
          <a:p>
            <a:pPr algn="just"/>
            <a:r>
              <a:rPr lang="en-US" dirty="0"/>
              <a:t>- Additional techniques like pulse shape discrimination ;</a:t>
            </a:r>
          </a:p>
          <a:p>
            <a:pPr marL="285750" indent="-285750" algn="just">
              <a:buFontTx/>
              <a:buChar char="-"/>
            </a:pPr>
            <a:r>
              <a:rPr lang="en-US" dirty="0"/>
              <a:t>Price: can be quite expensive, especially for large sizes;</a:t>
            </a:r>
          </a:p>
          <a:p>
            <a:pPr marL="285750" indent="-285750" algn="just">
              <a:buFontTx/>
              <a:buChar char="-"/>
            </a:pPr>
            <a:r>
              <a:rPr lang="en-US" dirty="0"/>
              <a:t>High technical requirements: </a:t>
            </a:r>
            <a:r>
              <a:rPr lang="en-US" dirty="0" err="1"/>
              <a:t>NaI</a:t>
            </a:r>
            <a:r>
              <a:rPr lang="en-US" dirty="0"/>
              <a:t> is easy to absorb moisture, high density BGO but less energy resolution than </a:t>
            </a:r>
            <a:r>
              <a:rPr lang="en-US" dirty="0" err="1"/>
              <a:t>NaI</a:t>
            </a:r>
            <a:r>
              <a:rPr lang="en-US" dirty="0"/>
              <a:t>.</a:t>
            </a:r>
          </a:p>
          <a:p>
            <a:pPr algn="just"/>
            <a:endParaRPr lang="en-US" dirty="0"/>
          </a:p>
        </p:txBody>
      </p:sp>
      <p:pic>
        <p:nvPicPr>
          <p:cNvPr id="2052" name="Picture 4" descr="BGO response to neutron radiation. 7.3 MeV and 10.2 MeV peaks are the... |  Download Scientific Diagram">
            <a:extLst>
              <a:ext uri="{FF2B5EF4-FFF2-40B4-BE49-F238E27FC236}">
                <a16:creationId xmlns:a16="http://schemas.microsoft.com/office/drawing/2014/main" id="{93166046-97BE-B704-7C2E-BE0D8FDA6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77" y="2394829"/>
            <a:ext cx="2727077" cy="272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 Compact Dual Gamma Neutron Detector Based on NaI(Tl+Li) Scintillator  Readout with SiPM">
            <a:extLst>
              <a:ext uri="{FF2B5EF4-FFF2-40B4-BE49-F238E27FC236}">
                <a16:creationId xmlns:a16="http://schemas.microsoft.com/office/drawing/2014/main" id="{031B27B3-28A9-6CC2-ECFF-6CA5EC45C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60" y="4057028"/>
            <a:ext cx="33242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1347F9-26A3-E752-67AE-84A2DEC00830}"/>
              </a:ext>
            </a:extLst>
          </p:cNvPr>
          <p:cNvSpPr txBox="1"/>
          <p:nvPr/>
        </p:nvSpPr>
        <p:spPr>
          <a:xfrm>
            <a:off x="7040748" y="2814196"/>
            <a:ext cx="43130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He-4 low gamma sensitive -  low density  - He-4 detectors are well-suited for applications where fast neutron detection is needed in high gamma backgrounds.</a:t>
            </a:r>
          </a:p>
          <a:p>
            <a:pPr algn="just"/>
            <a:endParaRPr lang="en-US" dirty="0"/>
          </a:p>
          <a:p>
            <a:pPr algn="just"/>
            <a:r>
              <a:rPr lang="en-US" dirty="0">
                <a:solidFill>
                  <a:srgbClr val="FF0000"/>
                </a:solidFill>
              </a:rPr>
              <a:t>Noble gas</a:t>
            </a:r>
            <a:r>
              <a:rPr lang="en-US" dirty="0"/>
              <a:t>: no chemical reaction, safe to use and easily put into closed chambers.</a:t>
            </a:r>
          </a:p>
          <a:p>
            <a:pPr algn="just"/>
            <a:r>
              <a:rPr lang="en-US" dirty="0">
                <a:solidFill>
                  <a:srgbClr val="FF0000"/>
                </a:solidFill>
              </a:rPr>
              <a:t>Non-toxic</a:t>
            </a:r>
            <a:r>
              <a:rPr lang="en-US" dirty="0"/>
              <a:t>;</a:t>
            </a:r>
          </a:p>
          <a:p>
            <a:pPr algn="just"/>
            <a:r>
              <a:rPr lang="en-US" dirty="0">
                <a:solidFill>
                  <a:srgbClr val="FF0000"/>
                </a:solidFill>
              </a:rPr>
              <a:t>Not emission</a:t>
            </a:r>
            <a:r>
              <a:rPr lang="en-US" dirty="0"/>
              <a:t>: He-4  is a stable isotopes, does not emit background radiation.</a:t>
            </a:r>
          </a:p>
        </p:txBody>
      </p:sp>
    </p:spTree>
    <p:extLst>
      <p:ext uri="{BB962C8B-B14F-4D97-AF65-F5344CB8AC3E}">
        <p14:creationId xmlns:p14="http://schemas.microsoft.com/office/powerpoint/2010/main" val="332772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2421</Words>
  <Application>Microsoft Office PowerPoint</Application>
  <PresentationFormat>Widescreen</PresentationFormat>
  <Paragraphs>310</Paragraphs>
  <Slides>29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Lí do</vt:lpstr>
      <vt:lpstr>motivation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Văn Hải Cao</dc:creator>
  <cp:lastModifiedBy>Văn Hải Cao</cp:lastModifiedBy>
  <cp:revision>43</cp:revision>
  <dcterms:created xsi:type="dcterms:W3CDTF">2025-06-08T20:31:27Z</dcterms:created>
  <dcterms:modified xsi:type="dcterms:W3CDTF">2025-07-05T11:06:24Z</dcterms:modified>
</cp:coreProperties>
</file>