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0"/>
  </p:notesMasterIdLst>
  <p:sldIdLst>
    <p:sldId id="280" r:id="rId2"/>
    <p:sldId id="340" r:id="rId3"/>
    <p:sldId id="284" r:id="rId4"/>
    <p:sldId id="341" r:id="rId5"/>
    <p:sldId id="323" r:id="rId6"/>
    <p:sldId id="259" r:id="rId7"/>
    <p:sldId id="322" r:id="rId8"/>
    <p:sldId id="261" r:id="rId9"/>
    <p:sldId id="335" r:id="rId10"/>
    <p:sldId id="338" r:id="rId11"/>
    <p:sldId id="343" r:id="rId12"/>
    <p:sldId id="336" r:id="rId13"/>
    <p:sldId id="342" r:id="rId14"/>
    <p:sldId id="345" r:id="rId15"/>
    <p:sldId id="347" r:id="rId16"/>
    <p:sldId id="344" r:id="rId17"/>
    <p:sldId id="278" r:id="rId18"/>
    <p:sldId id="34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DFF"/>
    <a:srgbClr val="9F2B2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89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6FABA-D603-46B8-94C7-F73A40963B6B}" type="datetimeFigureOut">
              <a:rPr lang="ru-RU" smtClean="0"/>
              <a:pPr/>
              <a:t>02.07.2025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C539-D2AA-42BB-9DB2-01C91D0B00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12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1397af302_1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1397af302_1_65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1397af302_1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e1397af302_1_70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03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Санкт-Петербургский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государственный</a:t>
            </a:r>
            <a:r>
              <a:rPr lang="ru-RU" baseline="0" dirty="0">
                <a:solidFill>
                  <a:schemeClr val="bg1"/>
                </a:solidFill>
              </a:rPr>
              <a:t> университет</a:t>
            </a:r>
            <a:br>
              <a:rPr lang="ru-RU" baseline="0" dirty="0">
                <a:solidFill>
                  <a:schemeClr val="bg1"/>
                </a:solidFill>
              </a:rPr>
            </a:br>
            <a:r>
              <a:rPr lang="en-US" b="1" baseline="0" dirty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Заголовок и объект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670568" y="382059"/>
            <a:ext cx="7802775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75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511952" y="1485948"/>
            <a:ext cx="81200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42900" lvl="0" indent="-1714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lvl="1" indent="-1714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028700" lvl="2" indent="-1714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371600" lvl="3" indent="-1714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714500" lvl="4" indent="-1714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057400" lvl="5" indent="-1714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1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0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1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5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672" y="1556792"/>
            <a:ext cx="7990656" cy="147002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Verification of the CVC Hypothesis Based on </a:t>
            </a:r>
            <a:r>
              <a:rPr lang="en-US" sz="2800" dirty="0" err="1"/>
              <a:t>Superallowed</a:t>
            </a:r>
            <a:r>
              <a:rPr lang="en-US" sz="2800" dirty="0"/>
              <a:t> Fermi Beta Transitions Between 0⁺ States with Isospin 1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717032"/>
            <a:ext cx="4860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A. K. </a:t>
            </a:r>
            <a:r>
              <a:rPr lang="en-US" sz="2800" dirty="0" err="1">
                <a:solidFill>
                  <a:schemeClr val="bg1"/>
                </a:solidFill>
              </a:rPr>
              <a:t>Vlasnikov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af-ZA" sz="2800" u="sng" dirty="0">
                <a:solidFill>
                  <a:schemeClr val="bg1"/>
                </a:solidFill>
              </a:rPr>
              <a:t>I</a:t>
            </a:r>
            <a:r>
              <a:rPr lang="ru-RU" sz="2800" u="sng" dirty="0">
                <a:solidFill>
                  <a:schemeClr val="bg1"/>
                </a:solidFill>
              </a:rPr>
              <a:t>.</a:t>
            </a:r>
            <a:r>
              <a:rPr lang="af-ZA" sz="2800" u="sng" dirty="0">
                <a:solidFill>
                  <a:schemeClr val="bg1"/>
                </a:solidFill>
              </a:rPr>
              <a:t>S</a:t>
            </a:r>
            <a:r>
              <a:rPr lang="ru-RU" sz="2800" u="sng" dirty="0">
                <a:solidFill>
                  <a:schemeClr val="bg1"/>
                </a:solidFill>
              </a:rPr>
              <a:t>. </a:t>
            </a:r>
            <a:r>
              <a:rPr lang="af-ZA" sz="2800" u="sng" dirty="0">
                <a:solidFill>
                  <a:schemeClr val="bg1"/>
                </a:solidFill>
              </a:rPr>
              <a:t>G</a:t>
            </a:r>
            <a:r>
              <a:rPr lang="ru-RU" sz="2800" u="sng" dirty="0">
                <a:solidFill>
                  <a:schemeClr val="bg1"/>
                </a:solidFill>
              </a:rPr>
              <a:t>u</a:t>
            </a:r>
            <a:r>
              <a:rPr lang="af-ZA" sz="2800" u="sng" dirty="0">
                <a:solidFill>
                  <a:schemeClr val="bg1"/>
                </a:solidFill>
              </a:rPr>
              <a:t>s</a:t>
            </a:r>
            <a:r>
              <a:rPr lang="ru-RU" sz="2800" u="sng" dirty="0">
                <a:solidFill>
                  <a:schemeClr val="bg1"/>
                </a:solidFill>
              </a:rPr>
              <a:t>e</a:t>
            </a:r>
            <a:r>
              <a:rPr lang="af-ZA" sz="2800" u="sng" dirty="0">
                <a:solidFill>
                  <a:schemeClr val="bg1"/>
                </a:solidFill>
              </a:rPr>
              <a:t>v</a:t>
            </a:r>
            <a:endParaRPr lang="ru-RU" sz="2800" u="sng" dirty="0">
              <a:solidFill>
                <a:schemeClr val="bg1"/>
              </a:solidFill>
            </a:endParaRPr>
          </a:p>
          <a:p>
            <a:pPr algn="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Saint Petersburg State University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Saint Petersburg</a:t>
            </a:r>
            <a:r>
              <a:rPr lang="ru-RU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202</a:t>
            </a:r>
            <a:r>
              <a:rPr lang="en-US" i="1" dirty="0">
                <a:solidFill>
                  <a:schemeClr val="bg1"/>
                </a:solidFill>
              </a:rPr>
              <a:t>5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67BB5-846B-41F0-BF4C-F649B112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0" y="476672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7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80528" y="1556791"/>
            <a:ext cx="119884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5856" y="21748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бъект 18">
                <a:extLst>
                  <a:ext uri="{FF2B5EF4-FFF2-40B4-BE49-F238E27FC236}">
                    <a16:creationId xmlns:a16="http://schemas.microsoft.com/office/drawing/2014/main" id="{D4AB1675-F3D1-454C-8E73-F67261714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01108"/>
                <a:ext cx="8229600" cy="5288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Branching ratio evaluation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𝐵𝑅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Объект 18">
                <a:extLst>
                  <a:ext uri="{FF2B5EF4-FFF2-40B4-BE49-F238E27FC236}">
                    <a16:creationId xmlns:a16="http://schemas.microsoft.com/office/drawing/2014/main" id="{D4AB1675-F3D1-454C-8E73-F67261714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01108"/>
                <a:ext cx="8229600" cy="528879"/>
              </a:xfrm>
              <a:blipFill>
                <a:blip r:embed="rId2"/>
                <a:stretch>
                  <a:fillRect t="-5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8CFE9C-3CFE-47E1-8F80-A43027E11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57" y="1337856"/>
            <a:ext cx="6571285" cy="52645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F4BC6B-20FC-44F3-B34B-03EDC9DEB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80528" y="1556791"/>
            <a:ext cx="119884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5856" y="21748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бъект 18">
                <a:extLst>
                  <a:ext uri="{FF2B5EF4-FFF2-40B4-BE49-F238E27FC236}">
                    <a16:creationId xmlns:a16="http://schemas.microsoft.com/office/drawing/2014/main" id="{D4AB1675-F3D1-454C-8E73-F67261714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01108"/>
                <a:ext cx="8229600" cy="5288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Branching ratio evaluation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𝐵𝑅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Объект 18">
                <a:extLst>
                  <a:ext uri="{FF2B5EF4-FFF2-40B4-BE49-F238E27FC236}">
                    <a16:creationId xmlns:a16="http://schemas.microsoft.com/office/drawing/2014/main" id="{D4AB1675-F3D1-454C-8E73-F67261714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01108"/>
                <a:ext cx="8229600" cy="528879"/>
              </a:xfrm>
              <a:blipFill>
                <a:blip r:embed="rId2"/>
                <a:stretch>
                  <a:fillRect t="-5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71EEFA-79D9-4B61-ACA1-1FB013EE8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91" y="1329516"/>
            <a:ext cx="8229600" cy="52117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819CE9-DD0A-46F2-8A68-A36D00EE8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576" y="934690"/>
            <a:ext cx="6912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5856" y="21748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50DE3D-9CAD-4DFE-B64A-E39E5F189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10" y="1302148"/>
            <a:ext cx="5679724" cy="53034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5499D9-1017-4149-B50F-16894BF67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BA0F155-FE60-4628-8903-F97111EB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FB4230-DE93-402A-965D-232A189C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842F3B3-9575-403C-8F43-5A6DA8438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28" y="1075930"/>
            <a:ext cx="6696744" cy="55027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297565-2004-41AC-AD41-A44F744D2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CEF5C-7E29-4F67-8C0F-0345F9A4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2F875EE-87C3-44F5-9551-780DBB5AF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uncertainty in the final Ft value includes contributions from both statistical and systematic errors. The latter originates from uncertainties in the theoretical calculations of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(0.36 с)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𝑁𝑆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(1.73 с).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these uncertainties are accounted for, the calculations yield the final value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3072.3 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2.1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work by Hardy and Towner yields the value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=3072.24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1.85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 с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evaluated mean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-value, we calculate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(ℏ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=1.1357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ru-RU" sz="28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2F875EE-87C3-44F5-9551-780DBB5AF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328592"/>
              </a:xfrm>
              <a:blipFill>
                <a:blip r:embed="rId2"/>
                <a:stretch>
                  <a:fillRect l="-741" t="-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1DE701-C061-47E5-9E46-8D0D0FCA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DF786-6295-4133-9D8B-126E9C3D9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0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17B44-ED73-44E2-B602-A3E8E32D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282A3EF-2713-4DAC-9D43-ABFF87BDFF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2174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determine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ud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formula: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𝑢𝑑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eqAr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well-known weak interaction constant from muon decay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calculation yields: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</a:rPr>
                                <m:t>ud</m:t>
                              </m:r>
                            </m:sub>
                          </m:sSub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97371(34)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work by Hardy and Towner yields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ud</m:t>
                            </m:r>
                          </m:sub>
                        </m:sSub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=0.9737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(3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282A3EF-2713-4DAC-9D43-ABFF87BDFF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217443"/>
              </a:xfrm>
              <a:blipFill>
                <a:blip r:embed="rId2"/>
                <a:stretch>
                  <a:fillRect l="-741" t="-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3D899F-6DFD-4689-99F3-020E12E0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B76CD0-E1B5-482B-ADA7-F31E0157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2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3D5D7-9F97-474E-BBED-3DA2CD0A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C00B53B-EAD0-4306-9EC7-53E6EB032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11256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Key Results</a:t>
                </a:r>
                <a:r>
                  <a:rPr lang="ru-RU" b="1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:</a:t>
                </a:r>
                <a:endParaRPr lang="en-US" b="1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Evaluations of half-life periods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branching ratios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have been performed based on the methodology certified by the state corporation "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Rosatom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" for 15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superallowed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→0</a:t>
                </a:r>
                <a:r>
                  <a:rPr lang="ru-RU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beta-decays</a:t>
                </a:r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;</a:t>
                </a:r>
                <a:endParaRPr lang="ru-RU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Based on the evaluated values of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-values have been calculated. The obtained results do not contradict the CVC hypothesis</a:t>
                </a:r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;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evaluated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-value, averaged over all considered transitions, has been obtained</a:t>
                </a:r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;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estimation of the vector coupling constant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CKM matrix element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been performed.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C00B53B-EAD0-4306-9EC7-53E6EB032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112568"/>
              </a:xfrm>
              <a:blipFill>
                <a:blip r:embed="rId2"/>
                <a:stretch>
                  <a:fillRect l="-1407" t="-1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583799-F443-4173-A4A9-3C64507B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B305A1-6DF6-46F5-95C1-88FB16CD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1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852936"/>
            <a:ext cx="584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Thank you for your attention!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38BA25-F738-4DA1-B356-60BC2A96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6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077F7-7481-4570-9F5E-87D7369C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7BE5DA-93D7-4BC8-AB7A-EE81B7086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Hardy J. C., Towner I. 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Superallowed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nuclear decays: 2020 critical survey,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implications for and CKM unitarity // Phys. Rev. C. 2020. V. 102, Art.N0.045501.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Kuzmenko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K. Current status of the recommended half-lives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theradionuclides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as the standards of photon emitters // Appl.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Isot.2022. V. 180, Art.N0. 110039.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B7A105-5E27-4FC5-B170-D1D80669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88640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55925-4E75-4D72-9BD2-5784F984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D701C0F-6CE1-4F72-84D1-CB0B5E675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8114"/>
                <a:ext cx="8229600" cy="5040560"/>
              </a:xfrm>
            </p:spPr>
            <p:txBody>
              <a:bodyPr>
                <a:normAutofit/>
              </a:bodyPr>
              <a:lstStyle/>
              <a:p>
                <a:pPr indent="0" algn="just">
                  <a:lnSpc>
                    <a:spcPct val="150000"/>
                  </a:lnSpc>
                  <a:buNone/>
                  <a:tabLst>
                    <a:tab pos="4140835" algn="r"/>
                    <a:tab pos="5941060" algn="r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Objective of the Study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:</a:t>
                </a: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  <a:tabLst>
                    <a:tab pos="4140835" algn="r"/>
                    <a:tab pos="5941060" algn="r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test the CVC hypothesis</a:t>
                </a: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  <a:tabLst>
                    <a:tab pos="4140835" algn="r"/>
                    <a:tab pos="5941060" algn="r"/>
                  </a:tabLs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Tasks:</a:t>
                </a:r>
                <a:endParaRPr lang="ru-RU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Apply 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af-ZA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methodology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certified by the state corporation "</a:t>
                </a:r>
                <a:r>
                  <a:rPr lang="en-US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Rosatom</a:t>
                </a: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" 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af-ZA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f-Z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evaluation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f-ZA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half-lives and branching ratios for 15 </a:t>
                </a:r>
                <a:r>
                  <a:rPr lang="en-US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superallowed</a:t>
                </a: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0⁺→0⁺ beta decays</a:t>
                </a:r>
                <a:r>
                  <a:rPr lang="en-US" sz="19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;</a:t>
                </a:r>
                <a:endParaRPr lang="ru-RU" sz="1900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 the constancy (within uncertainties) of the Ft values for the considered transitions, as predicted by the conserved vector current (CVC) hypothesis</a:t>
                </a:r>
                <a:r>
                  <a:rPr lang="en-US" sz="19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;</a:t>
                </a:r>
                <a:endPara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the evaluated average Ft value for all considered transitions and compare it with available literature data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Evaluate the vector coupling constant 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sz="19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CKM matrix element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9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1900" i="1"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e>
                    </m:d>
                  </m:oMath>
                </a14:m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endPara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endParaRPr lang="ru-RU" sz="1900" dirty="0"/>
              </a:p>
              <a:p>
                <a:pPr marL="457200" indent="-457200">
                  <a:buFont typeface="+mj-lt"/>
                  <a:buAutoNum type="arabicParenR"/>
                </a:pPr>
                <a:endParaRPr lang="ru-RU" sz="2000" dirty="0"/>
              </a:p>
              <a:p>
                <a:pPr marL="457200" indent="-457200">
                  <a:buFont typeface="+mj-lt"/>
                  <a:buAutoNum type="arabicParenR"/>
                </a:pPr>
                <a:endParaRPr lang="ru-RU" sz="2000" dirty="0"/>
              </a:p>
              <a:p>
                <a:pPr marL="457200" indent="-457200">
                  <a:buFont typeface="+mj-lt"/>
                  <a:buAutoNum type="arabicParenR"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D701C0F-6CE1-4F72-84D1-CB0B5E675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8114"/>
                <a:ext cx="8229600" cy="5040560"/>
              </a:xfr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31567B-D2BE-42E0-9BBC-64870131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5EB0D-8A92-453B-BC37-F3343A47D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the Study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28ABC670-43FE-4BF2-941C-4499234BE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CVC hypothesis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ru-RU" sz="24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into account theoretical corrections:</a:t>
                </a:r>
              </a:p>
              <a:p>
                <a:pPr marL="0" indent="0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𝑓𝑡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𝑁𝑆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part of the radiative correction that is independent of nuclear structure and depends only on the nuclear charge 𝑍 and the electron energy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radiative correction that depends on the underlying nuclear structure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correction for isospin symmetry breaking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△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radiative correction that is the same for all beta decays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Объект 4">
                <a:extLst>
                  <a:ext uri="{FF2B5EF4-FFF2-40B4-BE49-F238E27FC236}">
                    <a16:creationId xmlns:a16="http://schemas.microsoft.com/office/drawing/2014/main" id="{28ABC670-43FE-4BF2-941C-4499234BE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>
                <a:blip r:embed="rId2"/>
                <a:stretch>
                  <a:fillRect l="-741" t="-1506" r="-444" b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311B45-1BBB-4664-9501-053D2290A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the Study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9D4C5886-CDEA-48A2-AF59-84187C14E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0405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half-life </a:t>
                </a:r>
              </a:p>
              <a:p>
                <a:pPr marL="0" indent="0" algn="ctr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considered decay branch</a:t>
                </a:r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partial half-life of the transition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total half-life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probabilities of electron capture and β⁺ decay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branching ratio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9D4C5886-CDEA-48A2-AF59-84187C14E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040560"/>
              </a:xfrm>
              <a:blipFill>
                <a:blip r:embed="rId2"/>
                <a:stretch>
                  <a:fillRect l="-1481" t="-1209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F1C65B-F694-4B8C-B8D7-18A82DEE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81" y="2636912"/>
            <a:ext cx="4029637" cy="1324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BEEF6-1773-4255-8B25-AE52D0284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Relevance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4" name="Объект 10">
            <a:extLst>
              <a:ext uri="{FF2B5EF4-FFF2-40B4-BE49-F238E27FC236}">
                <a16:creationId xmlns:a16="http://schemas.microsoft.com/office/drawing/2014/main" id="{D63AFF97-6C07-4789-8BD8-604D27858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5" y="1196752"/>
            <a:ext cx="8418910" cy="504056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AAADE-922D-4F11-8505-A81D6FDCF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F23015-D994-4B7D-A1FD-F8D0C777B3C7}"/>
                  </a:ext>
                </a:extLst>
              </p:cNvPr>
              <p:cNvSpPr txBox="1"/>
              <p:nvPr/>
            </p:nvSpPr>
            <p:spPr>
              <a:xfrm>
                <a:off x="647564" y="6088669"/>
                <a:ext cx="7848872" cy="44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Evolution of the average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performed by Hardy and Towner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F23015-D994-4B7D-A1FD-F8D0C777B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6088669"/>
                <a:ext cx="7848872" cy="440185"/>
              </a:xfrm>
              <a:prstGeom prst="rect">
                <a:avLst/>
              </a:prstGeom>
              <a:blipFill>
                <a:blip r:embed="rId4"/>
                <a:stretch>
                  <a:fillRect l="-776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96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2339752" y="274638"/>
            <a:ext cx="6624736" cy="43088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-US" dirty="0"/>
              <a:t>Methodology</a:t>
            </a:r>
            <a:endParaRPr dirty="0">
              <a:sym typeface="Times New Roman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179512" y="1301540"/>
            <a:ext cx="8640225" cy="4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Formation of the Input Data Set:</a:t>
            </a:r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indent="-257175">
              <a:buSzPts val="1800"/>
              <a:buFont typeface="Times New Roman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Selection of published independent results;</a:t>
            </a:r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685800" indent="-342900">
              <a:buFont typeface="+mj-lt"/>
              <a:buAutoNum type="arabicPeriod"/>
            </a:pPr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indent="-257175">
              <a:buSzPts val="1800"/>
              <a:buFont typeface="Times New Roman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Possible adjustment of results</a:t>
            </a:r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685800" indent="-342900">
              <a:buFont typeface="+mj-lt"/>
              <a:buAutoNum type="arabicPeriod"/>
            </a:pPr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indent="-257175">
              <a:buSzPts val="1800"/>
              <a:buFont typeface="Times New Roman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Identification of statistical outliers (</a:t>
            </a:r>
            <a:r>
              <a:rPr lang="en-US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Chauvenet’s</a:t>
            </a: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criterion)</a:t>
            </a:r>
            <a:endParaRPr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685800" indent="-342900">
              <a:buFont typeface="+mj-lt"/>
              <a:buAutoNum type="arabicPeriod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/>
            <a:endParaRPr sz="135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177;p28">
            <a:extLst>
              <a:ext uri="{FF2B5EF4-FFF2-40B4-BE49-F238E27FC236}">
                <a16:creationId xmlns:a16="http://schemas.microsoft.com/office/drawing/2014/main" id="{AEE0C403-3AB2-49E5-BCCC-CC7EC11BB8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800" y="3715069"/>
            <a:ext cx="2483909" cy="93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9;p28">
            <a:extLst>
              <a:ext uri="{FF2B5EF4-FFF2-40B4-BE49-F238E27FC236}">
                <a16:creationId xmlns:a16="http://schemas.microsoft.com/office/drawing/2014/main" id="{77096FE6-B6D5-461C-BEFB-9EB7D10538B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86" y="4941168"/>
            <a:ext cx="2994420" cy="61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8;p28">
            <a:extLst>
              <a:ext uri="{FF2B5EF4-FFF2-40B4-BE49-F238E27FC236}">
                <a16:creationId xmlns:a16="http://schemas.microsoft.com/office/drawing/2014/main" id="{FF9564AB-1210-4750-BCC6-F4F87862755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024" y="4861135"/>
            <a:ext cx="208823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0DBF55-190C-4053-B9B2-33C3EF529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04BD44-ABCE-4192-9CE2-071DAA7769C6}"/>
              </a:ext>
            </a:extLst>
          </p:cNvPr>
          <p:cNvSpPr/>
          <p:nvPr/>
        </p:nvSpPr>
        <p:spPr>
          <a:xfrm>
            <a:off x="395536" y="1412776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unweighted average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1EB5B9-A4E0-4467-B944-CE55C4CE0B13}"/>
              </a:ext>
            </a:extLst>
          </p:cNvPr>
          <p:cNvSpPr/>
          <p:nvPr/>
        </p:nvSpPr>
        <p:spPr>
          <a:xfrm>
            <a:off x="5347888" y="1412776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weighted average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A3EF3D-B062-430A-8112-BD818C911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0" y="1958049"/>
            <a:ext cx="3643004" cy="36311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2B9BAD-6164-49EB-B118-25947FD32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64" y="1828668"/>
            <a:ext cx="3231968" cy="38899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61D4BC-8791-418E-8372-21D6817BE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7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2339752" y="274638"/>
            <a:ext cx="6624736" cy="43088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-US" dirty="0"/>
              <a:t>Methodology</a:t>
            </a:r>
            <a:endParaRPr b="1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258188" y="1412776"/>
            <a:ext cx="8627625" cy="453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 the updated methodology, the selection of the recommended value is performed as follows:</a:t>
            </a:r>
            <a:endParaRPr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endParaRPr sz="1350" dirty="0"/>
          </a:p>
          <a:p>
            <a:endParaRPr sz="1350" dirty="0"/>
          </a:p>
          <a:p>
            <a:endParaRPr sz="1350" dirty="0"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92" y="2401113"/>
            <a:ext cx="1344249" cy="50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984" y="2384100"/>
            <a:ext cx="1344249" cy="50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C919C1-F215-4116-B016-FB4DB7673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87" y="3089709"/>
            <a:ext cx="7933107" cy="28272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2E5DF6-4CA3-4A74-B7B1-661ABB974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80528" y="1556791"/>
            <a:ext cx="119884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75856" y="21748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бъект 18">
                <a:extLst>
                  <a:ext uri="{FF2B5EF4-FFF2-40B4-BE49-F238E27FC236}">
                    <a16:creationId xmlns:a16="http://schemas.microsoft.com/office/drawing/2014/main" id="{D4AB1675-F3D1-454C-8E73-F67261714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929717"/>
                <a:ext cx="8229600" cy="5288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Half-life 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b>
                    </m:sSub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Объект 18">
                <a:extLst>
                  <a:ext uri="{FF2B5EF4-FFF2-40B4-BE49-F238E27FC236}">
                    <a16:creationId xmlns:a16="http://schemas.microsoft.com/office/drawing/2014/main" id="{D4AB1675-F3D1-454C-8E73-F67261714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29717"/>
                <a:ext cx="8229600" cy="528879"/>
              </a:xfrm>
              <a:blipFill>
                <a:blip r:embed="rId2"/>
                <a:stretch>
                  <a:fillRect t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76347F-5470-4113-9E43-A529DA554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4" y="1268760"/>
            <a:ext cx="6552729" cy="5314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6B90A5-53AA-4B70-96AD-ADC21BB18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84" y="170631"/>
            <a:ext cx="2034716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9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(ЯДРО-2025)</Template>
  <TotalTime>230</TotalTime>
  <Words>711</Words>
  <Application>Microsoft Office PowerPoint</Application>
  <PresentationFormat>Экран (4:3)</PresentationFormat>
  <Paragraphs>106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Quattrocento Sans</vt:lpstr>
      <vt:lpstr>Times New Roman</vt:lpstr>
      <vt:lpstr>ПРЕЗЕНТАЦИЯ</vt:lpstr>
      <vt:lpstr>Verification of the CVC Hypothesis Based on Superallowed Fermi Beta Transitions Between 0⁺ States with Isospin 1</vt:lpstr>
      <vt:lpstr>Introduction</vt:lpstr>
      <vt:lpstr>Objective of the Study</vt:lpstr>
      <vt:lpstr>Objective of the Study</vt:lpstr>
      <vt:lpstr>Relevance</vt:lpstr>
      <vt:lpstr>Methodology</vt:lpstr>
      <vt:lpstr>Methodology</vt:lpstr>
      <vt:lpstr>Methodology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</vt:lpstr>
      <vt:lpstr>Презентация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the CVC Hypothesis Based on Superallowed Fermi Beta Transitions Between 0⁺ States with Isospin 1</dc:title>
  <dc:creator>Berladey</dc:creator>
  <cp:lastModifiedBy>Berladey</cp:lastModifiedBy>
  <cp:revision>25</cp:revision>
  <dcterms:created xsi:type="dcterms:W3CDTF">2025-06-30T16:28:27Z</dcterms:created>
  <dcterms:modified xsi:type="dcterms:W3CDTF">2025-07-02T01:05:06Z</dcterms:modified>
</cp:coreProperties>
</file>