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ru-RU"/>
    </a:defPPr>
    <a:lvl1pPr marL="0" algn="l" defTabSz="2951475" rtl="0" eaLnBrk="1" latinLnBrk="0" hangingPunct="1">
      <a:defRPr sz="5866" kern="1200">
        <a:solidFill>
          <a:schemeClr val="tx1"/>
        </a:solidFill>
        <a:latin typeface="+mn-lt"/>
        <a:ea typeface="+mn-ea"/>
        <a:cs typeface="+mn-cs"/>
      </a:defRPr>
    </a:lvl1pPr>
    <a:lvl2pPr marL="1475738" algn="l" defTabSz="2951475" rtl="0" eaLnBrk="1" latinLnBrk="0" hangingPunct="1">
      <a:defRPr sz="5866" kern="1200">
        <a:solidFill>
          <a:schemeClr val="tx1"/>
        </a:solidFill>
        <a:latin typeface="+mn-lt"/>
        <a:ea typeface="+mn-ea"/>
        <a:cs typeface="+mn-cs"/>
      </a:defRPr>
    </a:lvl2pPr>
    <a:lvl3pPr marL="2951475" algn="l" defTabSz="2951475" rtl="0" eaLnBrk="1" latinLnBrk="0" hangingPunct="1">
      <a:defRPr sz="5866" kern="1200">
        <a:solidFill>
          <a:schemeClr val="tx1"/>
        </a:solidFill>
        <a:latin typeface="+mn-lt"/>
        <a:ea typeface="+mn-ea"/>
        <a:cs typeface="+mn-cs"/>
      </a:defRPr>
    </a:lvl3pPr>
    <a:lvl4pPr marL="4427213" algn="l" defTabSz="2951475" rtl="0" eaLnBrk="1" latinLnBrk="0" hangingPunct="1">
      <a:defRPr sz="5866" kern="1200">
        <a:solidFill>
          <a:schemeClr val="tx1"/>
        </a:solidFill>
        <a:latin typeface="+mn-lt"/>
        <a:ea typeface="+mn-ea"/>
        <a:cs typeface="+mn-cs"/>
      </a:defRPr>
    </a:lvl4pPr>
    <a:lvl5pPr marL="5902951" algn="l" defTabSz="2951475" rtl="0" eaLnBrk="1" latinLnBrk="0" hangingPunct="1">
      <a:defRPr sz="5866" kern="1200">
        <a:solidFill>
          <a:schemeClr val="tx1"/>
        </a:solidFill>
        <a:latin typeface="+mn-lt"/>
        <a:ea typeface="+mn-ea"/>
        <a:cs typeface="+mn-cs"/>
      </a:defRPr>
    </a:lvl5pPr>
    <a:lvl6pPr marL="7378689" algn="l" defTabSz="2951475" rtl="0" eaLnBrk="1" latinLnBrk="0" hangingPunct="1">
      <a:defRPr sz="5866" kern="1200">
        <a:solidFill>
          <a:schemeClr val="tx1"/>
        </a:solidFill>
        <a:latin typeface="+mn-lt"/>
        <a:ea typeface="+mn-ea"/>
        <a:cs typeface="+mn-cs"/>
      </a:defRPr>
    </a:lvl6pPr>
    <a:lvl7pPr marL="8854426" algn="l" defTabSz="2951475" rtl="0" eaLnBrk="1" latinLnBrk="0" hangingPunct="1">
      <a:defRPr sz="5866" kern="1200">
        <a:solidFill>
          <a:schemeClr val="tx1"/>
        </a:solidFill>
        <a:latin typeface="+mn-lt"/>
        <a:ea typeface="+mn-ea"/>
        <a:cs typeface="+mn-cs"/>
      </a:defRPr>
    </a:lvl7pPr>
    <a:lvl8pPr marL="10330164" algn="l" defTabSz="2951475" rtl="0" eaLnBrk="1" latinLnBrk="0" hangingPunct="1">
      <a:defRPr sz="5866" kern="1200">
        <a:solidFill>
          <a:schemeClr val="tx1"/>
        </a:solidFill>
        <a:latin typeface="+mn-lt"/>
        <a:ea typeface="+mn-ea"/>
        <a:cs typeface="+mn-cs"/>
      </a:defRPr>
    </a:lvl8pPr>
    <a:lvl9pPr marL="11805902" algn="l" defTabSz="2951475" rtl="0" eaLnBrk="1" latinLnBrk="0" hangingPunct="1">
      <a:defRPr sz="58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NR" initials="J" lastIdx="0" clrIdx="0">
    <p:extLst>
      <p:ext uri="{19B8F6BF-5375-455C-9EA6-DF929625EA0E}">
        <p15:presenceInfo xmlns:p15="http://schemas.microsoft.com/office/powerpoint/2012/main" userId="JIN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5F8EE"/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41" autoAdjust="0"/>
    <p:restoredTop sz="94361" autoAdjust="0"/>
  </p:normalViewPr>
  <p:slideViewPr>
    <p:cSldViewPr>
      <p:cViewPr>
        <p:scale>
          <a:sx n="70" d="100"/>
          <a:sy n="70" d="100"/>
        </p:scale>
        <p:origin x="2296" y="288"/>
      </p:cViewPr>
      <p:guideLst>
        <p:guide orient="horz" pos="9536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1082F-C1EA-4A4A-85C4-0C51065BABAF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AF321-75F4-4EEF-8483-6CA397D186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74512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1pPr>
    <a:lvl2pPr marL="437256" algn="l" defTabSz="874512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2pPr>
    <a:lvl3pPr marL="874512" algn="l" defTabSz="874512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3pPr>
    <a:lvl4pPr marL="1311767" algn="l" defTabSz="874512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4pPr>
    <a:lvl5pPr marL="1749022" algn="l" defTabSz="874512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5pPr>
    <a:lvl6pPr marL="2186278" algn="l" defTabSz="874512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6pPr>
    <a:lvl7pPr marL="2623534" algn="l" defTabSz="874512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7pPr>
    <a:lvl8pPr marL="3060789" algn="l" defTabSz="874512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8pPr>
    <a:lvl9pPr marL="3498045" algn="l" defTabSz="874512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AF321-75F4-4EEF-8483-6CA397D1863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3773" y="9404955"/>
            <a:ext cx="18176081" cy="648954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7544" y="17155954"/>
            <a:ext cx="14968537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3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1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95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69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42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16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90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276159" y="7575815"/>
            <a:ext cx="15911496" cy="1613837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537952" y="7575815"/>
            <a:ext cx="47381805" cy="16138370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159" y="19454644"/>
            <a:ext cx="18176081" cy="6012994"/>
          </a:xfrm>
        </p:spPr>
        <p:txBody>
          <a:bodyPr anchor="t"/>
          <a:lstStyle>
            <a:lvl1pPr algn="l">
              <a:defRPr sz="12923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9159" y="12831943"/>
            <a:ext cx="18176081" cy="6622701"/>
          </a:xfrm>
        </p:spPr>
        <p:txBody>
          <a:bodyPr anchor="b"/>
          <a:lstStyle>
            <a:lvl1pPr marL="0" indent="0">
              <a:buNone/>
              <a:defRPr sz="6426">
                <a:solidFill>
                  <a:schemeClr val="tx1">
                    <a:tint val="75000"/>
                  </a:schemeClr>
                </a:solidFill>
              </a:defRPr>
            </a:lvl1pPr>
            <a:lvl2pPr marL="1473827" indent="0">
              <a:buNone/>
              <a:defRPr sz="5791">
                <a:solidFill>
                  <a:schemeClr val="tx1">
                    <a:tint val="75000"/>
                  </a:schemeClr>
                </a:solidFill>
              </a:defRPr>
            </a:lvl2pPr>
            <a:lvl3pPr marL="2947663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3pPr>
            <a:lvl4pPr marL="4421490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4pPr>
            <a:lvl5pPr marL="5895317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5pPr>
            <a:lvl6pPr marL="7369153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6pPr>
            <a:lvl7pPr marL="8842980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7pPr>
            <a:lvl8pPr marL="10316807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8pPr>
            <a:lvl9pPr marL="11790643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37951" y="44130331"/>
            <a:ext cx="31644795" cy="124829188"/>
          </a:xfrm>
        </p:spPr>
        <p:txBody>
          <a:bodyPr/>
          <a:lstStyle>
            <a:lvl1pPr>
              <a:defRPr sz="9039"/>
            </a:lvl1pPr>
            <a:lvl2pPr>
              <a:defRPr sz="7768"/>
            </a:lvl2pPr>
            <a:lvl3pPr>
              <a:defRPr sz="6426"/>
            </a:lvl3pPr>
            <a:lvl4pPr>
              <a:defRPr sz="5791"/>
            </a:lvl4pPr>
            <a:lvl5pPr>
              <a:defRPr sz="5791"/>
            </a:lvl5pPr>
            <a:lvl6pPr>
              <a:defRPr sz="5791"/>
            </a:lvl6pPr>
            <a:lvl7pPr>
              <a:defRPr sz="5791"/>
            </a:lvl7pPr>
            <a:lvl8pPr>
              <a:defRPr sz="5791"/>
            </a:lvl8pPr>
            <a:lvl9pPr>
              <a:defRPr sz="579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539146" y="44130331"/>
            <a:ext cx="31648507" cy="124829188"/>
          </a:xfrm>
        </p:spPr>
        <p:txBody>
          <a:bodyPr/>
          <a:lstStyle>
            <a:lvl1pPr>
              <a:defRPr sz="9039"/>
            </a:lvl1pPr>
            <a:lvl2pPr>
              <a:defRPr sz="7768"/>
            </a:lvl2pPr>
            <a:lvl3pPr>
              <a:defRPr sz="6426"/>
            </a:lvl3pPr>
            <a:lvl4pPr>
              <a:defRPr sz="5791"/>
            </a:lvl4pPr>
            <a:lvl5pPr>
              <a:defRPr sz="5791"/>
            </a:lvl5pPr>
            <a:lvl6pPr>
              <a:defRPr sz="5791"/>
            </a:lvl6pPr>
            <a:lvl7pPr>
              <a:defRPr sz="5791"/>
            </a:lvl7pPr>
            <a:lvl8pPr>
              <a:defRPr sz="5791"/>
            </a:lvl8pPr>
            <a:lvl9pPr>
              <a:defRPr sz="579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181" y="1212412"/>
            <a:ext cx="19245263" cy="5045869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181" y="6776884"/>
            <a:ext cx="9448148" cy="2824283"/>
          </a:xfrm>
        </p:spPr>
        <p:txBody>
          <a:bodyPr anchor="b"/>
          <a:lstStyle>
            <a:lvl1pPr marL="0" indent="0">
              <a:buNone/>
              <a:defRPr sz="7768" b="1"/>
            </a:lvl1pPr>
            <a:lvl2pPr marL="1473827" indent="0">
              <a:buNone/>
              <a:defRPr sz="6426" b="1"/>
            </a:lvl2pPr>
            <a:lvl3pPr marL="2947663" indent="0">
              <a:buNone/>
              <a:defRPr sz="5791" b="1"/>
            </a:lvl3pPr>
            <a:lvl4pPr marL="4421490" indent="0">
              <a:buNone/>
              <a:defRPr sz="5155" b="1"/>
            </a:lvl4pPr>
            <a:lvl5pPr marL="5895317" indent="0">
              <a:buNone/>
              <a:defRPr sz="5155" b="1"/>
            </a:lvl5pPr>
            <a:lvl6pPr marL="7369153" indent="0">
              <a:buNone/>
              <a:defRPr sz="5155" b="1"/>
            </a:lvl6pPr>
            <a:lvl7pPr marL="8842980" indent="0">
              <a:buNone/>
              <a:defRPr sz="5155" b="1"/>
            </a:lvl7pPr>
            <a:lvl8pPr marL="10316807" indent="0">
              <a:buNone/>
              <a:defRPr sz="5155" b="1"/>
            </a:lvl8pPr>
            <a:lvl9pPr marL="11790643" indent="0">
              <a:buNone/>
              <a:defRPr sz="515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9181" y="9601167"/>
            <a:ext cx="9448148" cy="17443291"/>
          </a:xfrm>
        </p:spPr>
        <p:txBody>
          <a:bodyPr/>
          <a:lstStyle>
            <a:lvl1pPr>
              <a:defRPr sz="7768"/>
            </a:lvl1pPr>
            <a:lvl2pPr>
              <a:defRPr sz="6426"/>
            </a:lvl2pPr>
            <a:lvl3pPr>
              <a:defRPr sz="5791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62593" y="6776884"/>
            <a:ext cx="9451860" cy="2824283"/>
          </a:xfrm>
        </p:spPr>
        <p:txBody>
          <a:bodyPr anchor="b"/>
          <a:lstStyle>
            <a:lvl1pPr marL="0" indent="0">
              <a:buNone/>
              <a:defRPr sz="7768" b="1"/>
            </a:lvl1pPr>
            <a:lvl2pPr marL="1473827" indent="0">
              <a:buNone/>
              <a:defRPr sz="6426" b="1"/>
            </a:lvl2pPr>
            <a:lvl3pPr marL="2947663" indent="0">
              <a:buNone/>
              <a:defRPr sz="5791" b="1"/>
            </a:lvl3pPr>
            <a:lvl4pPr marL="4421490" indent="0">
              <a:buNone/>
              <a:defRPr sz="5155" b="1"/>
            </a:lvl4pPr>
            <a:lvl5pPr marL="5895317" indent="0">
              <a:buNone/>
              <a:defRPr sz="5155" b="1"/>
            </a:lvl5pPr>
            <a:lvl6pPr marL="7369153" indent="0">
              <a:buNone/>
              <a:defRPr sz="5155" b="1"/>
            </a:lvl6pPr>
            <a:lvl7pPr marL="8842980" indent="0">
              <a:buNone/>
              <a:defRPr sz="5155" b="1"/>
            </a:lvl7pPr>
            <a:lvl8pPr marL="10316807" indent="0">
              <a:buNone/>
              <a:defRPr sz="5155" b="1"/>
            </a:lvl8pPr>
            <a:lvl9pPr marL="11790643" indent="0">
              <a:buNone/>
              <a:defRPr sz="515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862593" y="9601167"/>
            <a:ext cx="9451860" cy="17443291"/>
          </a:xfrm>
        </p:spPr>
        <p:txBody>
          <a:bodyPr/>
          <a:lstStyle>
            <a:lvl1pPr>
              <a:defRPr sz="7768"/>
            </a:lvl1pPr>
            <a:lvl2pPr>
              <a:defRPr sz="6426"/>
            </a:lvl2pPr>
            <a:lvl3pPr>
              <a:defRPr sz="5791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190" y="1205402"/>
            <a:ext cx="7035065" cy="5129967"/>
          </a:xfrm>
        </p:spPr>
        <p:txBody>
          <a:bodyPr anchor="b"/>
          <a:lstStyle>
            <a:lvl1pPr algn="l">
              <a:defRPr sz="642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60404" y="1205418"/>
            <a:ext cx="11954040" cy="25839055"/>
          </a:xfrm>
        </p:spPr>
        <p:txBody>
          <a:bodyPr/>
          <a:lstStyle>
            <a:lvl1pPr>
              <a:defRPr sz="10311"/>
            </a:lvl1pPr>
            <a:lvl2pPr>
              <a:defRPr sz="9039"/>
            </a:lvl2pPr>
            <a:lvl3pPr>
              <a:defRPr sz="7768"/>
            </a:lvl3pPr>
            <a:lvl4pPr>
              <a:defRPr sz="6426"/>
            </a:lvl4pPr>
            <a:lvl5pPr>
              <a:defRPr sz="6426"/>
            </a:lvl5pPr>
            <a:lvl6pPr>
              <a:defRPr sz="6426"/>
            </a:lvl6pPr>
            <a:lvl7pPr>
              <a:defRPr sz="6426"/>
            </a:lvl7pPr>
            <a:lvl8pPr>
              <a:defRPr sz="6426"/>
            </a:lvl8pPr>
            <a:lvl9pPr>
              <a:defRPr sz="642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9190" y="6335385"/>
            <a:ext cx="7035065" cy="20709089"/>
          </a:xfrm>
        </p:spPr>
        <p:txBody>
          <a:bodyPr/>
          <a:lstStyle>
            <a:lvl1pPr marL="0" indent="0">
              <a:buNone/>
              <a:defRPr sz="4520"/>
            </a:lvl1pPr>
            <a:lvl2pPr marL="1473827" indent="0">
              <a:buNone/>
              <a:defRPr sz="3884"/>
            </a:lvl2pPr>
            <a:lvl3pPr marL="2947663" indent="0">
              <a:buNone/>
              <a:defRPr sz="3249"/>
            </a:lvl3pPr>
            <a:lvl4pPr marL="4421490" indent="0">
              <a:buNone/>
              <a:defRPr sz="2895"/>
            </a:lvl4pPr>
            <a:lvl5pPr marL="5895317" indent="0">
              <a:buNone/>
              <a:defRPr sz="2895"/>
            </a:lvl5pPr>
            <a:lvl6pPr marL="7369153" indent="0">
              <a:buNone/>
              <a:defRPr sz="2895"/>
            </a:lvl6pPr>
            <a:lvl7pPr marL="8842980" indent="0">
              <a:buNone/>
              <a:defRPr sz="2895"/>
            </a:lvl7pPr>
            <a:lvl8pPr marL="10316807" indent="0">
              <a:buNone/>
              <a:defRPr sz="2895"/>
            </a:lvl8pPr>
            <a:lvl9pPr marL="11790643" indent="0">
              <a:buNone/>
              <a:defRPr sz="289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340" y="21192650"/>
            <a:ext cx="12830175" cy="2501912"/>
          </a:xfrm>
        </p:spPr>
        <p:txBody>
          <a:bodyPr anchor="b"/>
          <a:lstStyle>
            <a:lvl1pPr algn="l">
              <a:defRPr sz="642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91340" y="2705147"/>
            <a:ext cx="12830175" cy="18165128"/>
          </a:xfrm>
        </p:spPr>
        <p:txBody>
          <a:bodyPr/>
          <a:lstStyle>
            <a:lvl1pPr marL="0" indent="0">
              <a:buNone/>
              <a:defRPr sz="10311"/>
            </a:lvl1pPr>
            <a:lvl2pPr marL="1473827" indent="0">
              <a:buNone/>
              <a:defRPr sz="9039"/>
            </a:lvl2pPr>
            <a:lvl3pPr marL="2947663" indent="0">
              <a:buNone/>
              <a:defRPr sz="7768"/>
            </a:lvl3pPr>
            <a:lvl4pPr marL="4421490" indent="0">
              <a:buNone/>
              <a:defRPr sz="6426"/>
            </a:lvl4pPr>
            <a:lvl5pPr marL="5895317" indent="0">
              <a:buNone/>
              <a:defRPr sz="6426"/>
            </a:lvl5pPr>
            <a:lvl6pPr marL="7369153" indent="0">
              <a:buNone/>
              <a:defRPr sz="6426"/>
            </a:lvl6pPr>
            <a:lvl7pPr marL="8842980" indent="0">
              <a:buNone/>
              <a:defRPr sz="6426"/>
            </a:lvl7pPr>
            <a:lvl8pPr marL="10316807" indent="0">
              <a:buNone/>
              <a:defRPr sz="6426"/>
            </a:lvl8pPr>
            <a:lvl9pPr marL="11790643" indent="0">
              <a:buNone/>
              <a:defRPr sz="6426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91340" y="23694561"/>
            <a:ext cx="12830175" cy="3553130"/>
          </a:xfrm>
        </p:spPr>
        <p:txBody>
          <a:bodyPr/>
          <a:lstStyle>
            <a:lvl1pPr marL="0" indent="0">
              <a:buNone/>
              <a:defRPr sz="4520"/>
            </a:lvl1pPr>
            <a:lvl2pPr marL="1473827" indent="0">
              <a:buNone/>
              <a:defRPr sz="3884"/>
            </a:lvl2pPr>
            <a:lvl3pPr marL="2947663" indent="0">
              <a:buNone/>
              <a:defRPr sz="3249"/>
            </a:lvl3pPr>
            <a:lvl4pPr marL="4421490" indent="0">
              <a:buNone/>
              <a:defRPr sz="2895"/>
            </a:lvl4pPr>
            <a:lvl5pPr marL="5895317" indent="0">
              <a:buNone/>
              <a:defRPr sz="2895"/>
            </a:lvl5pPr>
            <a:lvl6pPr marL="7369153" indent="0">
              <a:buNone/>
              <a:defRPr sz="2895"/>
            </a:lvl6pPr>
            <a:lvl7pPr marL="8842980" indent="0">
              <a:buNone/>
              <a:defRPr sz="2895"/>
            </a:lvl7pPr>
            <a:lvl8pPr marL="10316807" indent="0">
              <a:buNone/>
              <a:defRPr sz="2895"/>
            </a:lvl8pPr>
            <a:lvl9pPr marL="11790643" indent="0">
              <a:buNone/>
              <a:defRPr sz="289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181" y="1212412"/>
            <a:ext cx="19245263" cy="5045869"/>
          </a:xfrm>
          <a:prstGeom prst="rect">
            <a:avLst/>
          </a:prstGeom>
        </p:spPr>
        <p:txBody>
          <a:bodyPr vert="horz" lIns="417396" tIns="208698" rIns="417396" bIns="20869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181" y="7064232"/>
            <a:ext cx="19245263" cy="19980241"/>
          </a:xfrm>
          <a:prstGeom prst="rect">
            <a:avLst/>
          </a:prstGeom>
        </p:spPr>
        <p:txBody>
          <a:bodyPr vert="horz" lIns="417396" tIns="208698" rIns="417396" bIns="2086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9182" y="28060648"/>
            <a:ext cx="4989512" cy="1611875"/>
          </a:xfrm>
          <a:prstGeom prst="rect">
            <a:avLst/>
          </a:prstGeom>
        </p:spPr>
        <p:txBody>
          <a:bodyPr vert="horz" lIns="417396" tIns="208698" rIns="417396" bIns="208698" rtlCol="0" anchor="ctr"/>
          <a:lstStyle>
            <a:lvl1pPr algn="l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025B8-A5FB-43AE-B75F-76577AAB65A2}" type="datetimeFigureOut">
              <a:rPr lang="ru-RU" smtClean="0"/>
              <a:pPr/>
              <a:t>15.06.2025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306073" y="28060648"/>
            <a:ext cx="6771481" cy="1611875"/>
          </a:xfrm>
          <a:prstGeom prst="rect">
            <a:avLst/>
          </a:prstGeom>
        </p:spPr>
        <p:txBody>
          <a:bodyPr vert="horz" lIns="417396" tIns="208698" rIns="417396" bIns="208698" rtlCol="0" anchor="ctr"/>
          <a:lstStyle>
            <a:lvl1pPr algn="ct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324932" y="28060648"/>
            <a:ext cx="4989512" cy="1611875"/>
          </a:xfrm>
          <a:prstGeom prst="rect">
            <a:avLst/>
          </a:prstGeom>
        </p:spPr>
        <p:txBody>
          <a:bodyPr vert="horz" lIns="417396" tIns="208698" rIns="417396" bIns="208698" rtlCol="0" anchor="ctr"/>
          <a:lstStyle>
            <a:lvl1pPr algn="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4508-2724-4D2C-984E-7AA55312D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2947663" rtl="0" eaLnBrk="1" latinLnBrk="0" hangingPunct="1">
        <a:spcBef>
          <a:spcPct val="0"/>
        </a:spcBef>
        <a:buNone/>
        <a:defRPr sz="141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5375" indent="-1105375" algn="l" defTabSz="2947663" rtl="0" eaLnBrk="1" latinLnBrk="0" hangingPunct="1">
        <a:spcBef>
          <a:spcPct val="20000"/>
        </a:spcBef>
        <a:buFont typeface="Arial" pitchFamily="34" charset="0"/>
        <a:buChar char="•"/>
        <a:defRPr sz="10311" kern="1200">
          <a:solidFill>
            <a:schemeClr val="tx1"/>
          </a:solidFill>
          <a:latin typeface="+mn-lt"/>
          <a:ea typeface="+mn-ea"/>
          <a:cs typeface="+mn-cs"/>
        </a:defRPr>
      </a:lvl1pPr>
      <a:lvl2pPr marL="2394971" indent="-921144" algn="l" defTabSz="2947663" rtl="0" eaLnBrk="1" latinLnBrk="0" hangingPunct="1">
        <a:spcBef>
          <a:spcPct val="20000"/>
        </a:spcBef>
        <a:buFont typeface="Arial" pitchFamily="34" charset="0"/>
        <a:buChar char="–"/>
        <a:defRPr sz="9039" kern="1200">
          <a:solidFill>
            <a:schemeClr val="tx1"/>
          </a:solidFill>
          <a:latin typeface="+mn-lt"/>
          <a:ea typeface="+mn-ea"/>
          <a:cs typeface="+mn-cs"/>
        </a:defRPr>
      </a:lvl2pPr>
      <a:lvl3pPr marL="3684577" indent="-736913" algn="l" defTabSz="2947663" rtl="0" eaLnBrk="1" latinLnBrk="0" hangingPunct="1">
        <a:spcBef>
          <a:spcPct val="20000"/>
        </a:spcBef>
        <a:buFont typeface="Arial" pitchFamily="34" charset="0"/>
        <a:buChar char="•"/>
        <a:defRPr sz="7768" kern="1200">
          <a:solidFill>
            <a:schemeClr val="tx1"/>
          </a:solidFill>
          <a:latin typeface="+mn-lt"/>
          <a:ea typeface="+mn-ea"/>
          <a:cs typeface="+mn-cs"/>
        </a:defRPr>
      </a:lvl3pPr>
      <a:lvl4pPr marL="5158403" indent="-736913" algn="l" defTabSz="2947663" rtl="0" eaLnBrk="1" latinLnBrk="0" hangingPunct="1">
        <a:spcBef>
          <a:spcPct val="20000"/>
        </a:spcBef>
        <a:buFont typeface="Arial" pitchFamily="34" charset="0"/>
        <a:buChar char="–"/>
        <a:defRPr sz="6426" kern="1200">
          <a:solidFill>
            <a:schemeClr val="tx1"/>
          </a:solidFill>
          <a:latin typeface="+mn-lt"/>
          <a:ea typeface="+mn-ea"/>
          <a:cs typeface="+mn-cs"/>
        </a:defRPr>
      </a:lvl4pPr>
      <a:lvl5pPr marL="6632240" indent="-736913" algn="l" defTabSz="2947663" rtl="0" eaLnBrk="1" latinLnBrk="0" hangingPunct="1">
        <a:spcBef>
          <a:spcPct val="20000"/>
        </a:spcBef>
        <a:buFont typeface="Arial" pitchFamily="34" charset="0"/>
        <a:buChar char="»"/>
        <a:defRPr sz="6426" kern="1200">
          <a:solidFill>
            <a:schemeClr val="tx1"/>
          </a:solidFill>
          <a:latin typeface="+mn-lt"/>
          <a:ea typeface="+mn-ea"/>
          <a:cs typeface="+mn-cs"/>
        </a:defRPr>
      </a:lvl5pPr>
      <a:lvl6pPr marL="8106067" indent="-736913" algn="l" defTabSz="2947663" rtl="0" eaLnBrk="1" latinLnBrk="0" hangingPunct="1">
        <a:spcBef>
          <a:spcPct val="20000"/>
        </a:spcBef>
        <a:buFont typeface="Arial" pitchFamily="34" charset="0"/>
        <a:buChar char="•"/>
        <a:defRPr sz="6426" kern="1200">
          <a:solidFill>
            <a:schemeClr val="tx1"/>
          </a:solidFill>
          <a:latin typeface="+mn-lt"/>
          <a:ea typeface="+mn-ea"/>
          <a:cs typeface="+mn-cs"/>
        </a:defRPr>
      </a:lvl6pPr>
      <a:lvl7pPr marL="9579893" indent="-736913" algn="l" defTabSz="2947663" rtl="0" eaLnBrk="1" latinLnBrk="0" hangingPunct="1">
        <a:spcBef>
          <a:spcPct val="20000"/>
        </a:spcBef>
        <a:buFont typeface="Arial" pitchFamily="34" charset="0"/>
        <a:buChar char="•"/>
        <a:defRPr sz="6426" kern="1200">
          <a:solidFill>
            <a:schemeClr val="tx1"/>
          </a:solidFill>
          <a:latin typeface="+mn-lt"/>
          <a:ea typeface="+mn-ea"/>
          <a:cs typeface="+mn-cs"/>
        </a:defRPr>
      </a:lvl7pPr>
      <a:lvl8pPr marL="11053730" indent="-736913" algn="l" defTabSz="2947663" rtl="0" eaLnBrk="1" latinLnBrk="0" hangingPunct="1">
        <a:spcBef>
          <a:spcPct val="20000"/>
        </a:spcBef>
        <a:buFont typeface="Arial" pitchFamily="34" charset="0"/>
        <a:buChar char="•"/>
        <a:defRPr sz="6426" kern="1200">
          <a:solidFill>
            <a:schemeClr val="tx1"/>
          </a:solidFill>
          <a:latin typeface="+mn-lt"/>
          <a:ea typeface="+mn-ea"/>
          <a:cs typeface="+mn-cs"/>
        </a:defRPr>
      </a:lvl8pPr>
      <a:lvl9pPr marL="12527557" indent="-736913" algn="l" defTabSz="2947663" rtl="0" eaLnBrk="1" latinLnBrk="0" hangingPunct="1">
        <a:spcBef>
          <a:spcPct val="20000"/>
        </a:spcBef>
        <a:buFont typeface="Arial" pitchFamily="34" charset="0"/>
        <a:buChar char="•"/>
        <a:defRPr sz="64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47663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1pPr>
      <a:lvl2pPr marL="1473827" algn="l" defTabSz="2947663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2pPr>
      <a:lvl3pPr marL="2947663" algn="l" defTabSz="2947663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3pPr>
      <a:lvl4pPr marL="4421490" algn="l" defTabSz="2947663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4pPr>
      <a:lvl5pPr marL="5895317" algn="l" defTabSz="2947663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5pPr>
      <a:lvl6pPr marL="7369153" algn="l" defTabSz="2947663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6pPr>
      <a:lvl7pPr marL="8842980" algn="l" defTabSz="2947663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7pPr>
      <a:lvl8pPr marL="10316807" algn="l" defTabSz="2947663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8pPr>
      <a:lvl9pPr marL="11790643" algn="l" defTabSz="2947663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ounded Rectangle 31">
            <a:extLst>
              <a:ext uri="{FF2B5EF4-FFF2-40B4-BE49-F238E27FC236}">
                <a16:creationId xmlns:a16="http://schemas.microsoft.com/office/drawing/2014/main" id="{1036746A-3F88-4F34-A58B-1C92443C0A75}"/>
              </a:ext>
            </a:extLst>
          </p:cNvPr>
          <p:cNvSpPr/>
          <p:nvPr/>
        </p:nvSpPr>
        <p:spPr>
          <a:xfrm>
            <a:off x="416596" y="9482090"/>
            <a:ext cx="20721032" cy="3798987"/>
          </a:xfrm>
          <a:prstGeom prst="roundRect">
            <a:avLst>
              <a:gd name="adj" fmla="val 9681"/>
            </a:avLst>
          </a:prstGeom>
          <a:solidFill>
            <a:srgbClr val="F5F8EE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281" tIns="36140" rIns="72281" bIns="36140" anchor="ctr"/>
          <a:lstStyle/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Rounded Rectangle 31"/>
          <p:cNvSpPr/>
          <p:nvPr/>
        </p:nvSpPr>
        <p:spPr>
          <a:xfrm>
            <a:off x="349095" y="4763451"/>
            <a:ext cx="20685434" cy="4328252"/>
          </a:xfrm>
          <a:prstGeom prst="roundRect">
            <a:avLst>
              <a:gd name="adj" fmla="val 9681"/>
            </a:avLst>
          </a:prstGeom>
          <a:solidFill>
            <a:srgbClr val="F5F8EE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281" tIns="36140" rIns="72281" bIns="36140" anchor="ctr"/>
          <a:lstStyle/>
          <a:p>
            <a:pPr algn="ctr">
              <a:defRPr/>
            </a:pPr>
            <a:r>
              <a:rPr lang="ru-RU" sz="4143" dirty="0"/>
              <a:t> </a:t>
            </a:r>
            <a:endParaRPr lang="en-US" sz="4143" dirty="0"/>
          </a:p>
        </p:txBody>
      </p:sp>
      <p:sp>
        <p:nvSpPr>
          <p:cNvPr id="6" name="Rectangle 18"/>
          <p:cNvSpPr/>
          <p:nvPr/>
        </p:nvSpPr>
        <p:spPr>
          <a:xfrm>
            <a:off x="246121" y="270713"/>
            <a:ext cx="20948991" cy="4149584"/>
          </a:xfrm>
          <a:prstGeom prst="rect">
            <a:avLst/>
          </a:prstGeom>
          <a:solidFill>
            <a:srgbClr val="F5F8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572" tIns="32287" rIns="64572" bIns="32287" rtlCol="0" anchor="ctr"/>
          <a:lstStyle/>
          <a:p>
            <a:pPr algn="ctr"/>
            <a:endParaRPr lang="en-US" sz="4308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419260" y="3249873"/>
            <a:ext cx="13016935" cy="1047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878" tIns="34438" rIns="68878" bIns="34438">
            <a:spAutoFit/>
          </a:bodyPr>
          <a:lstStyle/>
          <a:p>
            <a:pPr algn="ctr"/>
            <a:r>
              <a:rPr lang="ru-RU" sz="3813" b="1" dirty="0"/>
              <a:t>Густова М.В., Семина В.К., </a:t>
            </a:r>
            <a:r>
              <a:rPr lang="ru-RU" sz="3813" b="1" u="sng" dirty="0" err="1"/>
              <a:t>Мадумаров</a:t>
            </a:r>
            <a:r>
              <a:rPr lang="ru-RU" sz="3813" b="1" u="sng" dirty="0"/>
              <a:t> А.Ш.</a:t>
            </a:r>
          </a:p>
          <a:p>
            <a:pPr lvl="0" algn="ctr"/>
            <a:r>
              <a:rPr lang="ru-RU" sz="2542" i="1" dirty="0"/>
              <a:t>Лаборатория ядерных реакций им. Г.Н.Флерова, ОИЯИ, г. Дубна, РФ, </a:t>
            </a:r>
            <a:r>
              <a:rPr lang="en-US" sz="2542" i="1" dirty="0"/>
              <a:t>gust</a:t>
            </a:r>
            <a:r>
              <a:rPr lang="ru-RU" sz="2542" i="1" dirty="0"/>
              <a:t>@</a:t>
            </a:r>
            <a:r>
              <a:rPr lang="en-US" sz="2542" i="1" dirty="0" err="1"/>
              <a:t>jinr</a:t>
            </a:r>
            <a:r>
              <a:rPr lang="ru-RU" sz="2542" i="1" dirty="0"/>
              <a:t>.</a:t>
            </a:r>
            <a:r>
              <a:rPr lang="en-US" sz="2542" i="1" dirty="0" err="1"/>
              <a:t>ru</a:t>
            </a:r>
            <a:endParaRPr lang="ru-RU" sz="2542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64866" y="17579332"/>
            <a:ext cx="10085497" cy="12459584"/>
          </a:xfrm>
          <a:prstGeom prst="roundRect">
            <a:avLst>
              <a:gd name="adj" fmla="val 4782"/>
            </a:avLst>
          </a:prstGeom>
          <a:solidFill>
            <a:srgbClr val="F5F8EE"/>
          </a:solidFill>
          <a:ln w="38100">
            <a:solidFill>
              <a:schemeClr val="accent3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lIns="68878" tIns="34438" rIns="68878" bIns="34438" anchor="ctr"/>
          <a:lstStyle/>
          <a:p>
            <a:endParaRPr lang="ru-RU" sz="4143">
              <a:cs typeface="Arial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0424465" y="17563890"/>
            <a:ext cx="10804285" cy="12459584"/>
          </a:xfrm>
          <a:prstGeom prst="roundRect">
            <a:avLst>
              <a:gd name="adj" fmla="val 4261"/>
            </a:avLst>
          </a:prstGeom>
          <a:solidFill>
            <a:srgbClr val="F5F8EE"/>
          </a:solidFill>
          <a:ln w="38100">
            <a:solidFill>
              <a:schemeClr val="accent3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lIns="68878" tIns="34438" rIns="68878" bIns="34438" anchor="ctr"/>
          <a:lstStyle/>
          <a:p>
            <a:endParaRPr lang="ru-RU" sz="4143" dirty="0">
              <a:cs typeface="Arial" charset="0"/>
            </a:endParaRPr>
          </a:p>
        </p:txBody>
      </p:sp>
      <p:sp>
        <p:nvSpPr>
          <p:cNvPr id="10" name="Text Box 897"/>
          <p:cNvSpPr txBox="1">
            <a:spLocks noChangeArrowheads="1"/>
          </p:cNvSpPr>
          <p:nvPr/>
        </p:nvSpPr>
        <p:spPr bwMode="auto">
          <a:xfrm>
            <a:off x="4732574" y="5198642"/>
            <a:ext cx="16078751" cy="3516646"/>
          </a:xfrm>
          <a:prstGeom prst="rect">
            <a:avLst/>
          </a:prstGeom>
          <a:solidFill>
            <a:srgbClr val="F5F8EE"/>
          </a:solidFill>
          <a:ln w="9525">
            <a:noFill/>
            <a:miter lim="800000"/>
            <a:headEnd/>
            <a:tailEnd/>
          </a:ln>
        </p:spPr>
        <p:txBody>
          <a:bodyPr wrap="square" lIns="68878" tIns="34438" rIns="68878" bIns="34438">
            <a:spAutoFit/>
          </a:bodyPr>
          <a:lstStyle/>
          <a:p>
            <a:pPr algn="just" defTabSz="2945233"/>
            <a:r>
              <a:rPr lang="ru-RU" sz="3200" dirty="0"/>
              <a:t>Природный </a:t>
            </a:r>
            <a:r>
              <a:rPr lang="ru-RU" sz="3200" dirty="0" err="1"/>
              <a:t>криптомелан</a:t>
            </a:r>
            <a:r>
              <a:rPr lang="ru-RU" sz="3200" dirty="0"/>
              <a:t> K</a:t>
            </a:r>
            <a:r>
              <a:rPr lang="ru-RU" sz="3200" baseline="-25000" dirty="0"/>
              <a:t>2</a:t>
            </a:r>
            <a:r>
              <a:rPr lang="ru-RU" sz="3200" dirty="0"/>
              <a:t>(Mn</a:t>
            </a:r>
            <a:r>
              <a:rPr lang="ru-RU" sz="3200" baseline="30000" dirty="0"/>
              <a:t>4+</a:t>
            </a:r>
            <a:r>
              <a:rPr lang="ru-RU" sz="3200" dirty="0"/>
              <a:t>,Mn</a:t>
            </a:r>
            <a:r>
              <a:rPr lang="ru-RU" sz="3200" baseline="30000" dirty="0"/>
              <a:t>2+</a:t>
            </a:r>
            <a:r>
              <a:rPr lang="ru-RU" sz="3200" dirty="0"/>
              <a:t>)</a:t>
            </a:r>
            <a:r>
              <a:rPr lang="ru-RU" sz="3200" baseline="-25000" dirty="0"/>
              <a:t>8</a:t>
            </a:r>
            <a:r>
              <a:rPr lang="ru-RU" sz="3200" dirty="0"/>
              <a:t>(O,OH)</a:t>
            </a:r>
            <a:r>
              <a:rPr lang="ru-RU" sz="3200" baseline="-25000" dirty="0"/>
              <a:t>16</a:t>
            </a:r>
            <a:r>
              <a:rPr lang="ru-RU" sz="3200" dirty="0"/>
              <a:t> относится к группе </a:t>
            </a:r>
            <a:r>
              <a:rPr lang="ru-RU" sz="3200" dirty="0" err="1"/>
              <a:t>голландитовых</a:t>
            </a:r>
            <a:r>
              <a:rPr lang="ru-RU" sz="3200" dirty="0"/>
              <a:t> гидроксидов, обладающих туннельной структурой, образованной двойными и тройными цепочками октаэдров Mn</a:t>
            </a:r>
            <a:r>
              <a:rPr lang="ru-RU" sz="3200" baseline="30000" dirty="0"/>
              <a:t>4+</a:t>
            </a:r>
            <a:r>
              <a:rPr lang="ru-RU" sz="3200" dirty="0"/>
              <a:t>. В центре данной структуры находятся более крупные катионы (K, Pb, </a:t>
            </a:r>
            <a:r>
              <a:rPr lang="ru-RU" sz="3200" dirty="0" err="1"/>
              <a:t>Ba</a:t>
            </a:r>
            <a:r>
              <a:rPr lang="ru-RU" sz="3200" dirty="0"/>
              <a:t>, Mn</a:t>
            </a:r>
            <a:r>
              <a:rPr lang="ru-RU" sz="3200" baseline="30000" dirty="0"/>
              <a:t>2+</a:t>
            </a:r>
            <a:r>
              <a:rPr lang="ru-RU" sz="3200" dirty="0"/>
              <a:t>), определяющие размер трубчатой структуры, и, соответственно, обеспечивающие высокую ионно-обменную селективность к ионам, имеющим определенный эффективный ионный радиус. Радиус пор </a:t>
            </a:r>
            <a:r>
              <a:rPr lang="ru-RU" sz="3200" dirty="0" err="1"/>
              <a:t>криптомелана</a:t>
            </a:r>
            <a:r>
              <a:rPr lang="ru-RU" sz="3200" dirty="0"/>
              <a:t> - 1,3–1,5 Å делает его перспективным материалом для сбора ядер отдачи изотопов </a:t>
            </a:r>
            <a:r>
              <a:rPr lang="ru-RU" sz="3200" dirty="0" err="1"/>
              <a:t>Pt</a:t>
            </a:r>
            <a:r>
              <a:rPr lang="ru-RU" sz="3200" dirty="0"/>
              <a:t>.</a:t>
            </a:r>
          </a:p>
        </p:txBody>
      </p:sp>
      <p:sp>
        <p:nvSpPr>
          <p:cNvPr id="12" name="Text Box 351"/>
          <p:cNvSpPr txBox="1">
            <a:spLocks noChangeArrowheads="1"/>
          </p:cNvSpPr>
          <p:nvPr/>
        </p:nvSpPr>
        <p:spPr bwMode="auto">
          <a:xfrm>
            <a:off x="13415902" y="20742984"/>
            <a:ext cx="5277923" cy="36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281" tIns="36140" rIns="72281" bIns="36140">
            <a:spAutoFit/>
          </a:bodyPr>
          <a:lstStyle/>
          <a:p>
            <a:pPr defTabSz="722818">
              <a:spcBef>
                <a:spcPct val="50000"/>
              </a:spcBef>
            </a:pPr>
            <a:endParaRPr lang="ru-RU" sz="1907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510820" y="364156"/>
            <a:ext cx="14661711" cy="118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281" tIns="36140" rIns="72281" bIns="36140" anchor="ctr">
            <a:spAutoFit/>
          </a:bodyPr>
          <a:lstStyle/>
          <a:p>
            <a:pPr algn="ctr"/>
            <a:r>
              <a:rPr lang="ru-RU" sz="2400" b="1" dirty="0"/>
              <a:t>LXXV Международная конференция «ЯДРО-2025. Физика атомного ядра и элементарных частиц. </a:t>
            </a:r>
          </a:p>
          <a:p>
            <a:pPr algn="ctr"/>
            <a:r>
              <a:rPr lang="ru-RU" sz="2400" b="1" dirty="0"/>
              <a:t>Ядерно-физические технологии»,</a:t>
            </a:r>
            <a:endParaRPr lang="ru-RU" sz="2400" b="1" i="1" dirty="0"/>
          </a:p>
          <a:p>
            <a:pPr algn="ctr"/>
            <a:r>
              <a:rPr lang="ru-RU" sz="2400" i="1" dirty="0"/>
              <a:t>1–6 июля 2025 года,</a:t>
            </a:r>
            <a:r>
              <a:rPr lang="ru-RU" sz="2400" dirty="0"/>
              <a:t> </a:t>
            </a:r>
            <a:r>
              <a:rPr lang="ru-RU" sz="2400" i="1" dirty="0"/>
              <a:t>Санкт-Петербургский государственный университет 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" y="13691971"/>
            <a:ext cx="146038" cy="710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2281" tIns="36140" rIns="72281" bIns="36140" anchor="ctr">
            <a:spAutoFit/>
          </a:bodyPr>
          <a:lstStyle/>
          <a:p>
            <a:endParaRPr lang="ru-RU" sz="4143"/>
          </a:p>
        </p:txBody>
      </p:sp>
      <p:sp>
        <p:nvSpPr>
          <p:cNvPr id="15" name="Rectangle 1024"/>
          <p:cNvSpPr>
            <a:spLocks noChangeArrowheads="1"/>
          </p:cNvSpPr>
          <p:nvPr/>
        </p:nvSpPr>
        <p:spPr bwMode="auto">
          <a:xfrm>
            <a:off x="13256339" y="7566118"/>
            <a:ext cx="5058347" cy="96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281" tIns="36140" rIns="72281" bIns="36140">
            <a:spAutoFit/>
          </a:bodyPr>
          <a:lstStyle/>
          <a:p>
            <a:endParaRPr lang="ru-RU" altLang="zh-CN" sz="2895" b="1" dirty="0"/>
          </a:p>
          <a:p>
            <a:endParaRPr lang="en-US" altLang="zh-CN" sz="2895" b="1" dirty="0"/>
          </a:p>
        </p:txBody>
      </p:sp>
      <p:sp>
        <p:nvSpPr>
          <p:cNvPr id="17" name="Rectangle 139"/>
          <p:cNvSpPr>
            <a:spLocks noChangeArrowheads="1"/>
          </p:cNvSpPr>
          <p:nvPr/>
        </p:nvSpPr>
        <p:spPr bwMode="auto">
          <a:xfrm>
            <a:off x="1" y="-333283"/>
            <a:ext cx="146038" cy="710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2281" tIns="36140" rIns="72281" bIns="36140" anchor="ctr">
            <a:spAutoFit/>
          </a:bodyPr>
          <a:lstStyle/>
          <a:p>
            <a:endParaRPr lang="ru-RU" sz="4143"/>
          </a:p>
        </p:txBody>
      </p:sp>
      <p:sp>
        <p:nvSpPr>
          <p:cNvPr id="18" name="Rectangle 102"/>
          <p:cNvSpPr>
            <a:spLocks noChangeArrowheads="1"/>
          </p:cNvSpPr>
          <p:nvPr/>
        </p:nvSpPr>
        <p:spPr bwMode="auto">
          <a:xfrm>
            <a:off x="1" y="-333283"/>
            <a:ext cx="146038" cy="710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2281" tIns="36140" rIns="72281" bIns="3614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143"/>
          </a:p>
        </p:txBody>
      </p:sp>
      <p:sp>
        <p:nvSpPr>
          <p:cNvPr id="19" name="Rectangle 103"/>
          <p:cNvSpPr>
            <a:spLocks noChangeArrowheads="1"/>
          </p:cNvSpPr>
          <p:nvPr/>
        </p:nvSpPr>
        <p:spPr bwMode="auto">
          <a:xfrm>
            <a:off x="1" y="-333283"/>
            <a:ext cx="146038" cy="710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2281" tIns="36140" rIns="72281" bIns="3614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143"/>
          </a:p>
        </p:txBody>
      </p:sp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7678329" y="17021034"/>
            <a:ext cx="1929563" cy="29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281" tIns="36140" rIns="72281" bIns="36140">
            <a:spAutoFit/>
          </a:bodyPr>
          <a:lstStyle/>
          <a:p>
            <a:pPr algn="just"/>
            <a:endParaRPr lang="en-US" sz="2189" baseline="30000" dirty="0">
              <a:solidFill>
                <a:srgbClr val="3333CC"/>
              </a:solidFill>
              <a:cs typeface="Arial" charset="0"/>
            </a:endParaRPr>
          </a:p>
        </p:txBody>
      </p:sp>
      <p:sp>
        <p:nvSpPr>
          <p:cNvPr id="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9067" y="1665721"/>
            <a:ext cx="19171140" cy="145093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573"/>
              </a:spcAft>
            </a:pPr>
            <a:r>
              <a:rPr lang="ru-RU" sz="4800" b="1" dirty="0"/>
              <a:t>Изучение структуры </a:t>
            </a:r>
            <a:r>
              <a:rPr lang="ru-RU" sz="4800" b="1" dirty="0" err="1"/>
              <a:t>криптомелана</a:t>
            </a:r>
            <a:r>
              <a:rPr lang="ru-RU" sz="4800" b="1" dirty="0"/>
              <a:t>, используемого для выделения перспективных для ядерной медицины изотопов </a:t>
            </a:r>
            <a:r>
              <a:rPr lang="en-US" sz="4800" b="1" dirty="0"/>
              <a:t>Pt</a:t>
            </a:r>
            <a:endParaRPr lang="ru-RU" sz="4800" b="1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2616671" y="12884186"/>
            <a:ext cx="4699877" cy="326045"/>
          </a:xfrm>
          <a:prstGeom prst="rect">
            <a:avLst/>
          </a:prstGeom>
        </p:spPr>
        <p:txBody>
          <a:bodyPr wrap="square" lIns="64572" tIns="32287" rIns="64572" bIns="32287">
            <a:spAutoFit/>
          </a:bodyPr>
          <a:lstStyle/>
          <a:p>
            <a:r>
              <a:rPr lang="ru-RU" sz="1412" b="1" dirty="0"/>
              <a:t> </a:t>
            </a:r>
            <a:r>
              <a:rPr lang="ru-RU" sz="1695" b="1" dirty="0"/>
              <a:t>Рис. 1. Микротрон МТ- 25, ЛЯР ОИЯИ, г. Дубна</a:t>
            </a:r>
          </a:p>
        </p:txBody>
      </p:sp>
      <p:pic>
        <p:nvPicPr>
          <p:cNvPr id="1026" name="Picture 2" descr="FLNR_new_logotype_2012_07_0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8048767" y="2361326"/>
            <a:ext cx="2264633" cy="184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A2EAD69-3BB7-434A-9900-D031D33FE8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23" y="2480946"/>
            <a:ext cx="2773089" cy="1845058"/>
          </a:xfrm>
          <a:prstGeom prst="rect">
            <a:avLst/>
          </a:prstGeom>
          <a:ln w="9525">
            <a:noFill/>
          </a:ln>
          <a:effectLst>
            <a:softEdge rad="63500"/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190462-903E-4FF9-BEA2-DAF2B111DF89}"/>
              </a:ext>
            </a:extLst>
          </p:cNvPr>
          <p:cNvSpPr txBox="1"/>
          <p:nvPr/>
        </p:nvSpPr>
        <p:spPr>
          <a:xfrm>
            <a:off x="653923" y="313681"/>
            <a:ext cx="2224160" cy="131631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/>
              <a:t>194</a:t>
            </a:r>
          </a:p>
          <a:p>
            <a:pPr algn="ctr"/>
            <a:r>
              <a:rPr lang="ru-RU" sz="4000" dirty="0"/>
              <a:t>Секция 7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D55DF1FE-5EA3-4DFB-8983-0F33639048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6783" y="310380"/>
            <a:ext cx="3397356" cy="1188146"/>
          </a:xfrm>
          <a:prstGeom prst="rect">
            <a:avLst/>
          </a:prstGeom>
        </p:spPr>
      </p:pic>
      <p:pic>
        <p:nvPicPr>
          <p:cNvPr id="81" name="Picture 1026" descr="cryptomelane">
            <a:extLst>
              <a:ext uri="{FF2B5EF4-FFF2-40B4-BE49-F238E27FC236}">
                <a16:creationId xmlns:a16="http://schemas.microsoft.com/office/drawing/2014/main" id="{BEEFCD44-9AB1-4CAA-80C3-C608DE18A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08" y="4862229"/>
            <a:ext cx="3479254" cy="4042615"/>
          </a:xfrm>
          <a:prstGeom prst="rect">
            <a:avLst/>
          </a:prstGeom>
          <a:noFill/>
          <a:ln>
            <a:noFill/>
          </a:ln>
          <a:effectLst>
            <a:softEdge rad="114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Рисунок 73" descr="MT-2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276974" y="9540503"/>
            <a:ext cx="4866189" cy="339860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48F3B5E-AF35-4844-9263-D04698A87AA3}"/>
              </a:ext>
            </a:extLst>
          </p:cNvPr>
          <p:cNvSpPr txBox="1"/>
          <p:nvPr/>
        </p:nvSpPr>
        <p:spPr>
          <a:xfrm>
            <a:off x="1036500" y="10110447"/>
            <a:ext cx="109452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В результате облучения смеси </a:t>
            </a:r>
            <a:r>
              <a:rPr lang="ru-RU" sz="3200" dirty="0" err="1"/>
              <a:t>цисплатины</a:t>
            </a:r>
            <a:r>
              <a:rPr lang="ru-RU" sz="3200" dirty="0"/>
              <a:t> с </a:t>
            </a:r>
            <a:r>
              <a:rPr lang="ru-RU" sz="3200" dirty="0" err="1"/>
              <a:t>криптомеланом</a:t>
            </a:r>
            <a:r>
              <a:rPr lang="ru-RU" sz="3200" dirty="0"/>
              <a:t> тормозным излучением микротрона МТ-25 (ЛЯР, ОИЯИ) получаются перспективные для </a:t>
            </a:r>
            <a:r>
              <a:rPr lang="ru-RU" sz="3200" dirty="0" err="1"/>
              <a:t>Оже</a:t>
            </a:r>
            <a:r>
              <a:rPr lang="ru-RU" sz="3200" dirty="0"/>
              <a:t>-терапии изотопы платины </a:t>
            </a:r>
            <a:r>
              <a:rPr lang="ru-RU" sz="3200" baseline="30000" dirty="0"/>
              <a:t>191,193</a:t>
            </a:r>
            <a:r>
              <a:rPr lang="en-US" sz="3200" baseline="30000" dirty="0"/>
              <a:t>m</a:t>
            </a:r>
            <a:r>
              <a:rPr lang="ru-RU" sz="3200" baseline="30000" dirty="0"/>
              <a:t>,195</a:t>
            </a:r>
            <a:r>
              <a:rPr lang="en-US" sz="3200" baseline="30000" dirty="0" err="1"/>
              <a:t>m</a:t>
            </a:r>
            <a:r>
              <a:rPr lang="en-US" sz="3200" dirty="0" err="1"/>
              <a:t>Pt</a:t>
            </a:r>
            <a:r>
              <a:rPr lang="ru-RU" sz="3200" dirty="0"/>
              <a:t>, а последующее отделение </a:t>
            </a:r>
            <a:r>
              <a:rPr lang="ru-RU" sz="3200" dirty="0" err="1"/>
              <a:t>криптомелана</a:t>
            </a:r>
            <a:r>
              <a:rPr lang="ru-RU" sz="3200" dirty="0"/>
              <a:t> позволяет увеличить их удельную активность.</a:t>
            </a:r>
          </a:p>
        </p:txBody>
      </p:sp>
      <p:sp>
        <p:nvSpPr>
          <p:cNvPr id="95" name="Rounded Rectangle 31">
            <a:extLst>
              <a:ext uri="{FF2B5EF4-FFF2-40B4-BE49-F238E27FC236}">
                <a16:creationId xmlns:a16="http://schemas.microsoft.com/office/drawing/2014/main" id="{85F2941E-0667-4F24-91E3-BF476F49A6DE}"/>
              </a:ext>
            </a:extLst>
          </p:cNvPr>
          <p:cNvSpPr/>
          <p:nvPr/>
        </p:nvSpPr>
        <p:spPr>
          <a:xfrm>
            <a:off x="509818" y="13578163"/>
            <a:ext cx="20721032" cy="3740469"/>
          </a:xfrm>
          <a:prstGeom prst="roundRect">
            <a:avLst>
              <a:gd name="adj" fmla="val 9681"/>
            </a:avLst>
          </a:prstGeom>
          <a:solidFill>
            <a:srgbClr val="F5F8EE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281" tIns="36140" rIns="72281" bIns="36140" anchor="ctr"/>
          <a:lstStyle/>
          <a:p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96" name="Picture 1028" descr="m-cryptomel_7_7530">
            <a:extLst>
              <a:ext uri="{FF2B5EF4-FFF2-40B4-BE49-F238E27FC236}">
                <a16:creationId xmlns:a16="http://schemas.microsoft.com/office/drawing/2014/main" id="{4E4F5A1D-3B5E-47DD-B349-237D40400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68489" y="13679365"/>
            <a:ext cx="4787626" cy="3489372"/>
          </a:xfrm>
          <a:prstGeom prst="rect">
            <a:avLst/>
          </a:prstGeom>
          <a:noFill/>
          <a:ln/>
          <a:effectLst>
            <a:outerShdw dist="35921" dir="2700000" algn="ctr" rotWithShape="0">
              <a:srgbClr val="808080"/>
            </a:outerShdw>
            <a:softEdge rad="114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695079C-8473-4A8E-8B31-B6B999CC640F}"/>
              </a:ext>
            </a:extLst>
          </p:cNvPr>
          <p:cNvSpPr txBox="1"/>
          <p:nvPr/>
        </p:nvSpPr>
        <p:spPr>
          <a:xfrm>
            <a:off x="7235428" y="14072614"/>
            <a:ext cx="132850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err="1"/>
              <a:t>Криптомелан</a:t>
            </a:r>
            <a:r>
              <a:rPr lang="ru-RU" sz="3200" dirty="0"/>
              <a:t> был получен добавлением раствора 0,5 М KMnO</a:t>
            </a:r>
            <a:r>
              <a:rPr lang="ru-RU" sz="3200" baseline="-25000" dirty="0"/>
              <a:t>4</a:t>
            </a:r>
            <a:r>
              <a:rPr lang="ru-RU" sz="3200" dirty="0"/>
              <a:t> в 1 M H</a:t>
            </a:r>
            <a:r>
              <a:rPr lang="ru-RU" sz="3200" baseline="-25000" dirty="0"/>
              <a:t>2</a:t>
            </a:r>
            <a:r>
              <a:rPr lang="ru-RU" sz="3200" dirty="0"/>
              <a:t>SO</a:t>
            </a:r>
            <a:r>
              <a:rPr lang="ru-RU" sz="3200" baseline="-25000" dirty="0"/>
              <a:t>4</a:t>
            </a:r>
            <a:r>
              <a:rPr lang="ru-RU" sz="3200" dirty="0"/>
              <a:t> к равному объему раствора 1 М MnSO</a:t>
            </a:r>
            <a:r>
              <a:rPr lang="ru-RU" sz="3200" baseline="-25000" dirty="0"/>
              <a:t>4</a:t>
            </a:r>
            <a:r>
              <a:rPr lang="ru-RU" sz="3200" dirty="0"/>
              <a:t> в 1 М H</a:t>
            </a:r>
            <a:r>
              <a:rPr lang="ru-RU" sz="3200" baseline="-25000" dirty="0"/>
              <a:t>2</a:t>
            </a:r>
            <a:r>
              <a:rPr lang="ru-RU" sz="3200" dirty="0"/>
              <a:t>SO</a:t>
            </a:r>
            <a:r>
              <a:rPr lang="ru-RU" sz="3200" baseline="-25000" dirty="0"/>
              <a:t>4</a:t>
            </a:r>
            <a:r>
              <a:rPr lang="ru-RU" sz="3200" dirty="0"/>
              <a:t> при 60 ᵒ</a:t>
            </a:r>
            <a:r>
              <a:rPr lang="en-US" sz="3200" dirty="0"/>
              <a:t>C </a:t>
            </a:r>
            <a:r>
              <a:rPr lang="ru-RU" sz="3200" dirty="0"/>
              <a:t>и  перемешивании [1]. После охлаждения смеси производили разделение осадка и раствора фильтрованием через ядерную мембрану с диаметром пор 1 µ</a:t>
            </a:r>
            <a:r>
              <a:rPr lang="en-US" sz="3200" dirty="0"/>
              <a:t>m</a:t>
            </a:r>
            <a:r>
              <a:rPr lang="ru-RU" sz="3200" dirty="0"/>
              <a:t>.</a:t>
            </a:r>
          </a:p>
        </p:txBody>
      </p:sp>
      <p:pic>
        <p:nvPicPr>
          <p:cNvPr id="97" name="Picture 0" descr="fig8">
            <a:extLst>
              <a:ext uri="{FF2B5EF4-FFF2-40B4-BE49-F238E27FC236}">
                <a16:creationId xmlns:a16="http://schemas.microsoft.com/office/drawing/2014/main" id="{2D4811A7-FB41-4C1E-99D7-56FC3804F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040" y="22853135"/>
            <a:ext cx="5583112" cy="31990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C0B18B6-987F-42F5-AA0A-522F9A4499D3}"/>
              </a:ext>
            </a:extLst>
          </p:cNvPr>
          <p:cNvSpPr txBox="1"/>
          <p:nvPr/>
        </p:nvSpPr>
        <p:spPr>
          <a:xfrm>
            <a:off x="305229" y="17902533"/>
            <a:ext cx="96991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Фазовый анализ полученного порошка был выполнен методом рентгеновского анализа на модифицированном </a:t>
            </a:r>
            <a:r>
              <a:rPr lang="ru-RU" sz="3200" dirty="0" err="1"/>
              <a:t>дифрактометре</a:t>
            </a:r>
            <a:r>
              <a:rPr lang="ru-RU" sz="3200" dirty="0"/>
              <a:t> ДРОН-4 (съемка, управляемая компьютером) при следующих условиях съемки: излучение </a:t>
            </a:r>
            <a:r>
              <a:rPr lang="ru-RU" sz="3200" dirty="0" err="1"/>
              <a:t>Cu</a:t>
            </a:r>
            <a:r>
              <a:rPr lang="ru-RU" sz="3200" dirty="0"/>
              <a:t> (λ=0,154178 </a:t>
            </a:r>
            <a:r>
              <a:rPr lang="ru-RU" sz="3200" dirty="0" err="1"/>
              <a:t>нм</a:t>
            </a:r>
            <a:r>
              <a:rPr lang="ru-RU" sz="3200" dirty="0"/>
              <a:t>), 2θ=10–100°, Δ2θ=0,1°, τ=4 с. Подгон параметров решетки тетрагональной фазы и размытия рефлексов показал, что образец практически на 100% состоит из тетрагональной фазы типа K</a:t>
            </a:r>
            <a:r>
              <a:rPr lang="ru-RU" sz="3200" baseline="-25000" dirty="0"/>
              <a:t>0,33</a:t>
            </a:r>
            <a:r>
              <a:rPr lang="ru-RU" sz="3200" dirty="0"/>
              <a:t>MnO</a:t>
            </a:r>
            <a:r>
              <a:rPr lang="ru-RU" sz="3200" baseline="-25000" dirty="0"/>
              <a:t>2</a:t>
            </a:r>
            <a:r>
              <a:rPr lang="ru-RU" sz="3200" dirty="0"/>
              <a:t> (</a:t>
            </a:r>
            <a:r>
              <a:rPr lang="ru-RU" sz="3200" i="1" dirty="0"/>
              <a:t>tI</a:t>
            </a:r>
            <a:r>
              <a:rPr lang="ru-RU" sz="3200" dirty="0"/>
              <a:t>28/23) с периодами решетки: </a:t>
            </a:r>
            <a:r>
              <a:rPr lang="ru-RU" sz="3200" i="1" dirty="0"/>
              <a:t>а</a:t>
            </a:r>
            <a:r>
              <a:rPr lang="ru-RU" sz="3200" dirty="0"/>
              <a:t>=0,9811 </a:t>
            </a:r>
            <a:r>
              <a:rPr lang="ru-RU" sz="3200" dirty="0" err="1"/>
              <a:t>нм</a:t>
            </a:r>
            <a:r>
              <a:rPr lang="ru-RU" sz="3200" dirty="0"/>
              <a:t>, </a:t>
            </a:r>
            <a:r>
              <a:rPr lang="ru-RU" sz="3200" i="1" dirty="0"/>
              <a:t>с</a:t>
            </a:r>
            <a:r>
              <a:rPr lang="ru-RU" sz="3200" dirty="0"/>
              <a:t>=0,2843 </a:t>
            </a:r>
            <a:r>
              <a:rPr lang="ru-RU" sz="3200" dirty="0" err="1"/>
              <a:t>нм</a:t>
            </a:r>
            <a:r>
              <a:rPr lang="ru-RU" sz="3200" dirty="0"/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A96023-76E3-4CAC-AAD5-EC953E892FB2}"/>
              </a:ext>
            </a:extLst>
          </p:cNvPr>
          <p:cNvSpPr txBox="1"/>
          <p:nvPr/>
        </p:nvSpPr>
        <p:spPr>
          <a:xfrm>
            <a:off x="10657121" y="17714078"/>
            <a:ext cx="105324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Установлено, что размер области когерентного рассеяния (ОКР) вдоль кристаллографической оси </a:t>
            </a:r>
            <a:r>
              <a:rPr lang="ru-RU" sz="3200" i="1" dirty="0"/>
              <a:t>с</a:t>
            </a:r>
            <a:r>
              <a:rPr lang="ru-RU" sz="3200" dirty="0"/>
              <a:t> составляет примерно 150±50 </a:t>
            </a:r>
            <a:r>
              <a:rPr lang="ru-RU" sz="3200" dirty="0" err="1"/>
              <a:t>нм</a:t>
            </a:r>
            <a:r>
              <a:rPr lang="ru-RU" sz="3200" dirty="0"/>
              <a:t>, перпендикулярно оси </a:t>
            </a:r>
            <a:r>
              <a:rPr lang="ru-RU" sz="3200" i="1" dirty="0"/>
              <a:t>с</a:t>
            </a:r>
            <a:r>
              <a:rPr lang="en-US" sz="3200" i="1" dirty="0"/>
              <a:t> </a:t>
            </a:r>
            <a:r>
              <a:rPr lang="ru-RU" sz="3200" dirty="0"/>
              <a:t>– 7,5±0,5 </a:t>
            </a:r>
            <a:r>
              <a:rPr lang="ru-RU" sz="3200" dirty="0" err="1"/>
              <a:t>нм</a:t>
            </a:r>
            <a:r>
              <a:rPr lang="ru-RU" sz="3200" dirty="0"/>
              <a:t>, т.е. кристаллиты имеют сильно вытянутую вдоль оси </a:t>
            </a:r>
            <a:r>
              <a:rPr lang="ru-RU" sz="3200" i="1" dirty="0"/>
              <a:t>с</a:t>
            </a:r>
            <a:r>
              <a:rPr lang="ru-RU" sz="3200" dirty="0"/>
              <a:t> форму; </a:t>
            </a:r>
            <a:r>
              <a:rPr lang="ru-RU" sz="3200" dirty="0" err="1"/>
              <a:t>микродеформации</a:t>
            </a:r>
            <a:r>
              <a:rPr lang="ru-RU" sz="3200" dirty="0"/>
              <a:t> в направлениях, параллельных и перпендикулярных оси </a:t>
            </a:r>
            <a:r>
              <a:rPr lang="ru-RU" sz="3200" i="1" dirty="0"/>
              <a:t>с</a:t>
            </a:r>
            <a:r>
              <a:rPr lang="ru-RU" sz="3200" dirty="0"/>
              <a:t> – 0,18±0,01%.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DC6171F-833F-4F9B-AD93-3849D366A6CA}"/>
              </a:ext>
            </a:extLst>
          </p:cNvPr>
          <p:cNvSpPr txBox="1"/>
          <p:nvPr/>
        </p:nvSpPr>
        <p:spPr>
          <a:xfrm>
            <a:off x="5939284" y="23202502"/>
            <a:ext cx="3271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/>
              <a:t>Рис. </a:t>
            </a:r>
            <a:r>
              <a:rPr lang="en-US" sz="1800" b="1" dirty="0"/>
              <a:t>2</a:t>
            </a:r>
            <a:r>
              <a:rPr lang="ru-RU" sz="1800" b="1" dirty="0"/>
              <a:t>. </a:t>
            </a:r>
            <a:r>
              <a:rPr lang="ru-RU" altLang="ru-RU" sz="1800" b="1" dirty="0"/>
              <a:t>Штрих-рентгенограмма фазы </a:t>
            </a:r>
            <a:r>
              <a:rPr lang="en-US" altLang="ru-RU" sz="1800" b="1" dirty="0"/>
              <a:t>K</a:t>
            </a:r>
            <a:r>
              <a:rPr lang="ru-RU" altLang="ru-RU" sz="1800" b="1" baseline="-25000" dirty="0"/>
              <a:t>0.33</a:t>
            </a:r>
            <a:r>
              <a:rPr lang="en-US" altLang="ru-RU" sz="1800" b="1" dirty="0" err="1"/>
              <a:t>MnO</a:t>
            </a:r>
            <a:r>
              <a:rPr lang="ru-RU" altLang="ru-RU" sz="1800" b="1" baseline="-25000" dirty="0"/>
              <a:t>2</a:t>
            </a:r>
            <a:r>
              <a:rPr lang="ru-RU" altLang="ru-RU" sz="1800" b="1" dirty="0"/>
              <a:t>, наложенная на спектр</a:t>
            </a:r>
            <a:endParaRPr lang="en-GB" altLang="ru-RU" sz="1800" b="1" dirty="0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C6D344A1-DE57-4F3C-8FE8-A3CC88B2C72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563" y="25959422"/>
            <a:ext cx="5583112" cy="314320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AE64B1E2-E9F8-4938-A0F6-D19317D9EAD1}"/>
              </a:ext>
            </a:extLst>
          </p:cNvPr>
          <p:cNvSpPr txBox="1"/>
          <p:nvPr/>
        </p:nvSpPr>
        <p:spPr>
          <a:xfrm>
            <a:off x="1463058" y="27666998"/>
            <a:ext cx="2964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/>
              <a:t>Рис. </a:t>
            </a:r>
            <a:r>
              <a:rPr lang="en-US" sz="1800" b="1" dirty="0"/>
              <a:t>3</a:t>
            </a:r>
            <a:r>
              <a:rPr lang="ru-RU" sz="1800" b="1" dirty="0"/>
              <a:t>.</a:t>
            </a:r>
            <a:r>
              <a:rPr lang="en-US" sz="1800" b="1" dirty="0"/>
              <a:t> </a:t>
            </a:r>
            <a:r>
              <a:rPr lang="ru-RU" sz="1800" b="1" dirty="0"/>
              <a:t>Элементный анализ образца </a:t>
            </a:r>
            <a:r>
              <a:rPr lang="ru-RU" sz="1800" b="1" dirty="0" err="1"/>
              <a:t>криптомелана</a:t>
            </a:r>
            <a:r>
              <a:rPr lang="ru-RU" sz="1800" b="1" dirty="0"/>
              <a:t> </a:t>
            </a:r>
          </a:p>
          <a:p>
            <a:r>
              <a:rPr lang="ru-RU" sz="1800" b="1" dirty="0"/>
              <a:t>(</a:t>
            </a:r>
            <a:r>
              <a:rPr lang="en-US" sz="1800" b="1" dirty="0"/>
              <a:t>EDX</a:t>
            </a:r>
            <a:r>
              <a:rPr lang="ru-RU" sz="1800" b="1" dirty="0"/>
              <a:t>-спектр)</a:t>
            </a:r>
            <a:endParaRPr lang="ru-RU" sz="1800" dirty="0"/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8DFBD61C-E50F-4919-8351-7C8153FC0CC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180" y="20848221"/>
            <a:ext cx="9584317" cy="3539638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3BD57EEA-3C61-4331-AA8A-21FA0253AC51}"/>
              </a:ext>
            </a:extLst>
          </p:cNvPr>
          <p:cNvSpPr txBox="1"/>
          <p:nvPr/>
        </p:nvSpPr>
        <p:spPr>
          <a:xfrm>
            <a:off x="10927727" y="25330915"/>
            <a:ext cx="100483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Результаты исследований в растровом электронном микроскопе подтверждают эти данные. На фотографии образца (Рис.4) видно, что действительно кристаллиты сильно вытянуты и имеют игольчатую морфологию с высоким аспектным отношением.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C32F054-6505-4527-9D0D-8DFB7486D53C}"/>
              </a:ext>
            </a:extLst>
          </p:cNvPr>
          <p:cNvSpPr txBox="1"/>
          <p:nvPr/>
        </p:nvSpPr>
        <p:spPr>
          <a:xfrm>
            <a:off x="11561280" y="24581937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/>
              <a:t>Рис.4. Фотография образца </a:t>
            </a:r>
            <a:r>
              <a:rPr lang="ru-RU" sz="1800" b="1" dirty="0" err="1"/>
              <a:t>криптомелана</a:t>
            </a:r>
            <a:r>
              <a:rPr lang="ru-RU" sz="1800" b="1" dirty="0"/>
              <a:t>, полученная при помощи растрового электронного микроскопа</a:t>
            </a:r>
            <a:r>
              <a:rPr lang="en-US" sz="1800" b="1" dirty="0"/>
              <a:t> Hitachi SU8020</a:t>
            </a:r>
            <a:endParaRPr lang="ru-RU" sz="1800" b="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0512A41-1B57-494D-A817-19CDD501D68F}"/>
              </a:ext>
            </a:extLst>
          </p:cNvPr>
          <p:cNvSpPr txBox="1"/>
          <p:nvPr/>
        </p:nvSpPr>
        <p:spPr>
          <a:xfrm>
            <a:off x="356859" y="28948885"/>
            <a:ext cx="98105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Полученные данные полностью соответствуют ранее опубликованным данным для </a:t>
            </a:r>
            <a:r>
              <a:rPr lang="ru-RU" sz="3200" dirty="0" err="1"/>
              <a:t>криптомелана</a:t>
            </a:r>
            <a:r>
              <a:rPr lang="ru-RU" sz="3200" dirty="0"/>
              <a:t> [2].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E4B35AD-0F94-492E-934D-12CAC3658321}"/>
              </a:ext>
            </a:extLst>
          </p:cNvPr>
          <p:cNvSpPr txBox="1"/>
          <p:nvPr/>
        </p:nvSpPr>
        <p:spPr>
          <a:xfrm>
            <a:off x="10547797" y="27917287"/>
            <a:ext cx="106709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ЛИТЕРАТУРА</a:t>
            </a:r>
          </a:p>
          <a:p>
            <a:pPr lvl="0" algn="just"/>
            <a:r>
              <a:rPr lang="ru-RU" sz="2000" dirty="0"/>
              <a:t>1. </a:t>
            </a:r>
            <a:r>
              <a:rPr lang="en-US" sz="2000" dirty="0" err="1"/>
              <a:t>Tsujl</a:t>
            </a:r>
            <a:r>
              <a:rPr lang="en-US" sz="2000" dirty="0"/>
              <a:t> M., Abe M. Synthesis of </a:t>
            </a:r>
            <a:r>
              <a:rPr lang="en-US" sz="2000" dirty="0" err="1"/>
              <a:t>cryptomelane</a:t>
            </a:r>
            <a:r>
              <a:rPr lang="en-US" sz="2000" dirty="0"/>
              <a:t>-type hydrous manganese dioxide//Solvent Extraction and Ion Exchange, 1984.Vol. 2, №2. P. 253-274</a:t>
            </a:r>
            <a:endParaRPr lang="ru-RU" sz="2000" dirty="0"/>
          </a:p>
          <a:p>
            <a:pPr lvl="0" algn="just"/>
            <a:r>
              <a:rPr lang="ru-RU" sz="2000" dirty="0"/>
              <a:t>2. </a:t>
            </a:r>
            <a:r>
              <a:rPr lang="en-US" altLang="ru-RU" sz="2000" dirty="0" err="1"/>
              <a:t>Jikang</a:t>
            </a:r>
            <a:r>
              <a:rPr lang="en-US" altLang="ru-RU" sz="2000" dirty="0"/>
              <a:t> Yuan,</a:t>
            </a:r>
            <a:r>
              <a:rPr lang="en-US" altLang="ru-RU" sz="2000" b="1" dirty="0"/>
              <a:t> </a:t>
            </a:r>
            <a:r>
              <a:rPr lang="en-US" altLang="ru-RU" sz="2000" dirty="0"/>
              <a:t>Wei-Na Li, </a:t>
            </a:r>
            <a:r>
              <a:rPr lang="en-US" altLang="ru-RU" sz="2000" dirty="0" err="1"/>
              <a:t>Sinue</a:t>
            </a:r>
            <a:r>
              <a:rPr lang="en-US" altLang="ru-RU" sz="2000" dirty="0"/>
              <a:t> Gomez, and Steven L. </a:t>
            </a:r>
            <a:r>
              <a:rPr lang="en-US" altLang="ru-RU" sz="2000" dirty="0" err="1"/>
              <a:t>Suib</a:t>
            </a:r>
            <a:r>
              <a:rPr lang="en-US" altLang="ru-RU" sz="2000" b="1" dirty="0"/>
              <a:t>,</a:t>
            </a:r>
            <a:r>
              <a:rPr lang="en-US" altLang="ru-RU" sz="2000" dirty="0"/>
              <a:t> Shape-Controlled Synthesis of Manganese Oxide Octahedral Molecular Sieve Three-Dimensional Nanostructures</a:t>
            </a:r>
            <a:r>
              <a:rPr lang="ru-RU" altLang="ru-RU" sz="2000" dirty="0"/>
              <a:t> //</a:t>
            </a:r>
            <a:r>
              <a:rPr lang="en-GB" altLang="ru-RU" sz="2000" i="1" dirty="0"/>
              <a:t>J. Am. Chem. Soc.</a:t>
            </a:r>
            <a:r>
              <a:rPr lang="en-US" altLang="ru-RU" sz="2000" dirty="0"/>
              <a:t>, </a:t>
            </a:r>
            <a:r>
              <a:rPr lang="en-GB" altLang="ru-RU" sz="2000" dirty="0"/>
              <a:t>2005</a:t>
            </a:r>
            <a:r>
              <a:rPr lang="en-US" altLang="ru-RU" sz="2000" dirty="0"/>
              <a:t>, </a:t>
            </a:r>
            <a:r>
              <a:rPr lang="en-GB" altLang="ru-RU" sz="2000" i="1" dirty="0"/>
              <a:t>127</a:t>
            </a:r>
            <a:r>
              <a:rPr lang="en-US" altLang="ru-RU" sz="2000" dirty="0"/>
              <a:t> (41), p 14184.</a:t>
            </a:r>
            <a:endParaRPr lang="ru-RU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A1225E-4F59-B658-9F9C-E2D783B40842}"/>
              </a:ext>
            </a:extLst>
          </p:cNvPr>
          <p:cNvSpPr txBox="1"/>
          <p:nvPr/>
        </p:nvSpPr>
        <p:spPr>
          <a:xfrm>
            <a:off x="17462705" y="10110447"/>
            <a:ext cx="33486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i="1" u="sng" dirty="0"/>
              <a:t>Ядерные реакции</a:t>
            </a:r>
            <a:r>
              <a:rPr lang="ru-RU" sz="3200" dirty="0"/>
              <a:t>:</a:t>
            </a:r>
          </a:p>
          <a:p>
            <a:pPr algn="just"/>
            <a:r>
              <a:rPr lang="en-US" sz="3200" baseline="30000" dirty="0"/>
              <a:t>196</a:t>
            </a:r>
            <a:r>
              <a:rPr lang="en-US" sz="3200" dirty="0"/>
              <a:t>Pt(</a:t>
            </a:r>
            <a:r>
              <a:rPr lang="el-GR" sz="3200" dirty="0"/>
              <a:t>γ</a:t>
            </a:r>
            <a:r>
              <a:rPr lang="en-US" sz="3200" dirty="0"/>
              <a:t>,n)</a:t>
            </a:r>
            <a:r>
              <a:rPr lang="en-US" sz="3200" baseline="30000" dirty="0"/>
              <a:t>195m</a:t>
            </a:r>
            <a:r>
              <a:rPr lang="en-US" sz="3200" dirty="0"/>
              <a:t>Pt</a:t>
            </a:r>
          </a:p>
          <a:p>
            <a:pPr algn="just"/>
            <a:r>
              <a:rPr lang="en-US" sz="3200" baseline="30000" dirty="0"/>
              <a:t>195</a:t>
            </a:r>
            <a:r>
              <a:rPr lang="en-US" sz="3200" dirty="0"/>
              <a:t>Pt(</a:t>
            </a:r>
            <a:r>
              <a:rPr lang="el-GR" sz="3200" dirty="0"/>
              <a:t>γ</a:t>
            </a:r>
            <a:r>
              <a:rPr lang="en-US" sz="3200" dirty="0"/>
              <a:t>,</a:t>
            </a:r>
            <a:r>
              <a:rPr lang="el-GR" sz="3200" dirty="0"/>
              <a:t>γ</a:t>
            </a:r>
            <a:r>
              <a:rPr lang="en-US" sz="3200" dirty="0"/>
              <a:t>’)</a:t>
            </a:r>
            <a:r>
              <a:rPr lang="en-US" sz="3200" baseline="30000" dirty="0"/>
              <a:t>195m</a:t>
            </a:r>
            <a:r>
              <a:rPr lang="en-US" sz="3200" dirty="0"/>
              <a:t>Pt</a:t>
            </a:r>
          </a:p>
          <a:p>
            <a:pPr algn="just"/>
            <a:r>
              <a:rPr lang="en-US" sz="3200" baseline="30000" dirty="0"/>
              <a:t>194</a:t>
            </a:r>
            <a:r>
              <a:rPr lang="en-US" sz="3200" dirty="0"/>
              <a:t>Pt(</a:t>
            </a:r>
            <a:r>
              <a:rPr lang="el-GR" sz="3200" dirty="0"/>
              <a:t>γ</a:t>
            </a:r>
            <a:r>
              <a:rPr lang="en-US" sz="3200" dirty="0"/>
              <a:t>,n)</a:t>
            </a:r>
            <a:r>
              <a:rPr lang="en-US" sz="3200" baseline="30000" dirty="0"/>
              <a:t>193m</a:t>
            </a:r>
            <a:r>
              <a:rPr lang="en-US" sz="3200" dirty="0"/>
              <a:t>Pt</a:t>
            </a:r>
          </a:p>
          <a:p>
            <a:pPr algn="just"/>
            <a:r>
              <a:rPr lang="en-US" sz="3200" baseline="30000" dirty="0"/>
              <a:t>192</a:t>
            </a:r>
            <a:r>
              <a:rPr lang="en-US" sz="3200" dirty="0"/>
              <a:t>Pt(</a:t>
            </a:r>
            <a:r>
              <a:rPr lang="el-GR" sz="3200" dirty="0"/>
              <a:t>γ</a:t>
            </a:r>
            <a:r>
              <a:rPr lang="en-US" sz="3200" dirty="0"/>
              <a:t>,n)</a:t>
            </a:r>
            <a:r>
              <a:rPr lang="en-US" sz="3200" baseline="30000" dirty="0"/>
              <a:t>191</a:t>
            </a:r>
            <a:r>
              <a:rPr lang="en-US" sz="3200" dirty="0"/>
              <a:t>Pt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</TotalTime>
  <Words>608</Words>
  <Application>Microsoft Macintosh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Изучение структуры криптомелана, используемого для выделения перспективных для ядерной медицины изотопов Pt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структуры криптомелана, используемого для выделения перспективных для ядерной медицины изотопов Pt</dc:title>
  <dc:creator>Gustova Marina</dc:creator>
  <cp:lastModifiedBy>Microsoft Office User</cp:lastModifiedBy>
  <cp:revision>96</cp:revision>
  <dcterms:created xsi:type="dcterms:W3CDTF">2019-09-23T13:07:47Z</dcterms:created>
  <dcterms:modified xsi:type="dcterms:W3CDTF">2025-06-15T18:37:15Z</dcterms:modified>
</cp:coreProperties>
</file>