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90" r:id="rId2"/>
    <p:sldId id="531" r:id="rId3"/>
    <p:sldId id="400" r:id="rId4"/>
    <p:sldId id="519" r:id="rId5"/>
    <p:sldId id="347" r:id="rId6"/>
    <p:sldId id="2524" r:id="rId7"/>
    <p:sldId id="362" r:id="rId8"/>
    <p:sldId id="2525" r:id="rId9"/>
    <p:sldId id="2526" r:id="rId10"/>
    <p:sldId id="2527" r:id="rId11"/>
    <p:sldId id="2528" r:id="rId12"/>
    <p:sldId id="2529" r:id="rId13"/>
    <p:sldId id="2508" r:id="rId14"/>
    <p:sldId id="2509" r:id="rId15"/>
    <p:sldId id="2482" r:id="rId16"/>
    <p:sldId id="2539" r:id="rId17"/>
    <p:sldId id="2484" r:id="rId18"/>
    <p:sldId id="530" r:id="rId19"/>
    <p:sldId id="2530" r:id="rId20"/>
    <p:sldId id="2540" r:id="rId21"/>
    <p:sldId id="2532" r:id="rId22"/>
    <p:sldId id="2534" r:id="rId23"/>
    <p:sldId id="2535" r:id="rId24"/>
    <p:sldId id="2536" r:id="rId25"/>
    <p:sldId id="2538" r:id="rId26"/>
    <p:sldId id="2541" r:id="rId27"/>
    <p:sldId id="34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715" autoAdjust="0"/>
  </p:normalViewPr>
  <p:slideViewPr>
    <p:cSldViewPr>
      <p:cViewPr varScale="1">
        <p:scale>
          <a:sx n="70" d="100"/>
          <a:sy n="70" d="100"/>
        </p:scale>
        <p:origin x="46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4AF13-D976-4D74-B72F-47CFDF1AC58C}" type="datetimeFigureOut">
              <a:rPr lang="ru-RU" smtClean="0"/>
              <a:pPr/>
              <a:t>29.06.2025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51087-2156-4755-A076-6E80F863B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51087-2156-4755-A076-6E80F863B3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9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7D01-ACEC-494C-AE0B-A474A0FD970F}" type="datetime1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D7BD-FD9A-487C-9FC2-24E348562354}" type="datetime1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02E0-76A9-4FDE-8C84-F035BD934346}" type="datetime1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8352470" y="6267539"/>
            <a:ext cx="393458" cy="19500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81950" rtl="0" eaLnBrk="1" fontAlgn="auto" latinLnBrk="0" hangingPunct="1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026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781950" rtl="0" eaLnBrk="1" fontAlgn="auto" latinLnBrk="0" hangingPunct="1">
                <a:lnSpc>
                  <a:spcPct val="90000"/>
                </a:lnSpc>
                <a:spcBef>
                  <a:spcPts val="8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41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69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34A55-4658-4A50-9C64-1131C07E6C10}" type="datetime1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0165-CC57-4F0B-B171-CFCE1ACD2142}" type="datetime1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C884-2149-44CA-B547-13BB46CA8B1B}" type="datetime1">
              <a:rPr lang="ru-RU" smtClean="0"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C654-E6F7-4F80-8365-FC34725C94B8}" type="datetime1">
              <a:rPr lang="ru-RU" smtClean="0"/>
              <a:t>29.06.2025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A5B9-8378-4D43-B809-54703C23089D}" type="datetime1">
              <a:rPr lang="ru-RU" smtClean="0"/>
              <a:t>29.06.2025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25D9-15A0-4B38-855D-E7F9E0D7A613}" type="datetime1">
              <a:rPr lang="ru-RU" smtClean="0"/>
              <a:t>29.06.2025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92FB-3075-4DF9-8E52-A1F7090D4B8A}" type="datetime1">
              <a:rPr lang="ru-RU" smtClean="0"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F23D-B2A1-4131-BD05-C3C8C5A3284B}" type="datetime1">
              <a:rPr lang="ru-RU" smtClean="0"/>
              <a:t>29.06.2025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69D6-73EE-4D78-BA44-DEC7731F05B6}" type="datetime1">
              <a:rPr lang="ru-RU" smtClean="0"/>
              <a:t>29.06.2025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wmf"/><Relationship Id="rId3" Type="http://schemas.openxmlformats.org/officeDocument/2006/relationships/image" Target="../media/image14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000024">
            <a:extLst>
              <a:ext uri="{FF2B5EF4-FFF2-40B4-BE49-F238E27FC236}">
                <a16:creationId xmlns:a16="http://schemas.microsoft.com/office/drawing/2014/main" id="{D805914F-F3E9-46FE-9565-1FBEFA54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E4868-00FA-436E-B9D0-02C64499D5FA}"/>
              </a:ext>
            </a:extLst>
          </p:cNvPr>
          <p:cNvSpPr txBox="1"/>
          <p:nvPr/>
        </p:nvSpPr>
        <p:spPr>
          <a:xfrm>
            <a:off x="233772" y="1556792"/>
            <a:ext cx="86764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kern="5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INITIO STUDIES OF ISOBAR-ANALOG STATES OF LIGHT NUCLEI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Yu. M. </a:t>
            </a:r>
            <a:r>
              <a:rPr lang="en-US" sz="1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Tchuvil'sky</a:t>
            </a:r>
            <a:endParaRPr lang="ru-RU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 err="1">
                <a:latin typeface="Arial" pitchFamily="34" charset="0"/>
                <a:cs typeface="Arial" pitchFamily="34" charset="0"/>
              </a:rPr>
              <a:t>Skobeltsyn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Institute of Nuclear Physics, Lomonosov Moscow State University, Moscow, Russia</a:t>
            </a:r>
          </a:p>
          <a:p>
            <a:pPr algn="ctr"/>
            <a:endParaRPr lang="en-US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00"/>
                </a:solidFill>
                <a:latin typeface="Arial"/>
                <a:ea typeface="DejaVu Sans"/>
              </a:rPr>
              <a:t>D. M. Rodkin</a:t>
            </a:r>
            <a:endParaRPr lang="en-US" sz="1800"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DejaVu Sans"/>
              </a:rPr>
              <a:t>Dukhov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DejaVu Sans"/>
              </a:rPr>
              <a:t> Research Institute for Automatics, Moscow, Russia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8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4F0D9B-EC4D-17CD-DD0A-2DC3F417D0BD}"/>
              </a:ext>
            </a:extLst>
          </p:cNvPr>
          <p:cNvSpPr txBox="1"/>
          <p:nvPr/>
        </p:nvSpPr>
        <p:spPr>
          <a:xfrm>
            <a:off x="827584" y="768624"/>
            <a:ext cx="7632848" cy="540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Development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nucleon-stable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two-neutron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Study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nucleon-unstable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alpha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widths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separate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structure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colliding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8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DC8BA9-6DD3-C59B-1DE3-31F467B518D7}"/>
              </a:ext>
            </a:extLst>
          </p:cNvPr>
          <p:cNvSpPr txBox="1"/>
          <p:nvPr/>
        </p:nvSpPr>
        <p:spPr>
          <a:xfrm>
            <a:off x="827584" y="775517"/>
            <a:ext cx="7416824" cy="332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spectroscopic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asymptotic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normalization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coefficients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low-energy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astrophysics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short-range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quasideuteron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absorption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gamma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6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D3AA6-F51B-0B99-0FA0-9E66F614D36F}"/>
              </a:ext>
            </a:extLst>
          </p:cNvPr>
          <p:cNvSpPr txBox="1"/>
          <p:nvPr/>
        </p:nvSpPr>
        <p:spPr>
          <a:xfrm>
            <a:off x="449542" y="135931"/>
            <a:ext cx="8244916" cy="4286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ISOSPIN AND COULOMB EFFECTS</a:t>
            </a:r>
            <a:endParaRPr lang="ru-RU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conserves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isobaric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purity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wave functions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isospin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&lt;T</a:t>
            </a:r>
            <a:r>
              <a:rPr lang="en-US" sz="2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2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usual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6C8E6F-89FD-16DD-7ADE-BAAE936B2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22297"/>
            <a:ext cx="5112568" cy="843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A9065-1EEB-9A42-5ADD-53F5E2D06B95}"/>
              </a:ext>
            </a:extLst>
          </p:cNvPr>
          <p:cNvSpPr txBox="1"/>
          <p:nvPr/>
        </p:nvSpPr>
        <p:spPr>
          <a:xfrm>
            <a:off x="449542" y="5364854"/>
            <a:ext cx="8244916" cy="1257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isobar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plets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​​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F49BAB25-FDAE-ECDC-32B9-C9A0E5907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15310"/>
              </p:ext>
            </p:extLst>
          </p:nvPr>
        </p:nvGraphicFramePr>
        <p:xfrm>
          <a:off x="712788" y="4643438"/>
          <a:ext cx="18494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12D7BE79-B68B-2C35-B367-7B5A7BC8E1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643438"/>
                        <a:ext cx="184943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7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7C51253-3278-E982-2D1A-DD7232351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AB66E8-8E16-3328-1836-E8609C27E2F2}"/>
              </a:ext>
            </a:extLst>
          </p:cNvPr>
          <p:cNvSpPr txBox="1"/>
          <p:nvPr/>
        </p:nvSpPr>
        <p:spPr>
          <a:xfrm>
            <a:off x="2195736" y="716456"/>
            <a:ext cx="3744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spectrum 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4400B-B9E0-CF77-E531-004B600BC70E}"/>
              </a:ext>
            </a:extLst>
          </p:cNvPr>
          <p:cNvSpPr txBox="1"/>
          <p:nvPr/>
        </p:nvSpPr>
        <p:spPr>
          <a:xfrm>
            <a:off x="1691680" y="177145"/>
            <a:ext cx="612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FIVE-NUCLEON SYSTEMS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7781866-0DFE-AACA-C0F2-A05C00CE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529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68587-EDE9-70FD-81E7-ABCC93AC1701}"/>
              </a:ext>
            </a:extLst>
          </p:cNvPr>
          <p:cNvSpPr txBox="1"/>
          <p:nvPr/>
        </p:nvSpPr>
        <p:spPr>
          <a:xfrm>
            <a:off x="2591780" y="153959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 spectrum 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0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FB1B8CE-3356-9C90-4EF7-79F6A7B7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29946"/>
              </p:ext>
            </p:extLst>
          </p:nvPr>
        </p:nvGraphicFramePr>
        <p:xfrm>
          <a:off x="827583" y="692697"/>
          <a:ext cx="7416823" cy="5605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454">
                  <a:extLst>
                    <a:ext uri="{9D8B030D-6E8A-4147-A177-3AD203B41FA5}">
                      <a16:colId xmlns:a16="http://schemas.microsoft.com/office/drawing/2014/main" val="3589977252"/>
                    </a:ext>
                  </a:extLst>
                </a:gridCol>
                <a:gridCol w="1670390">
                  <a:extLst>
                    <a:ext uri="{9D8B030D-6E8A-4147-A177-3AD203B41FA5}">
                      <a16:colId xmlns:a16="http://schemas.microsoft.com/office/drawing/2014/main" val="2666597267"/>
                    </a:ext>
                  </a:extLst>
                </a:gridCol>
                <a:gridCol w="836179">
                  <a:extLst>
                    <a:ext uri="{9D8B030D-6E8A-4147-A177-3AD203B41FA5}">
                      <a16:colId xmlns:a16="http://schemas.microsoft.com/office/drawing/2014/main" val="2581810223"/>
                    </a:ext>
                  </a:extLst>
                </a:gridCol>
                <a:gridCol w="1614688">
                  <a:extLst>
                    <a:ext uri="{9D8B030D-6E8A-4147-A177-3AD203B41FA5}">
                      <a16:colId xmlns:a16="http://schemas.microsoft.com/office/drawing/2014/main" val="2138980714"/>
                    </a:ext>
                  </a:extLst>
                </a:gridCol>
                <a:gridCol w="813243">
                  <a:extLst>
                    <a:ext uri="{9D8B030D-6E8A-4147-A177-3AD203B41FA5}">
                      <a16:colId xmlns:a16="http://schemas.microsoft.com/office/drawing/2014/main" val="2974591702"/>
                    </a:ext>
                  </a:extLst>
                </a:gridCol>
                <a:gridCol w="813243">
                  <a:extLst>
                    <a:ext uri="{9D8B030D-6E8A-4147-A177-3AD203B41FA5}">
                      <a16:colId xmlns:a16="http://schemas.microsoft.com/office/drawing/2014/main" val="4263396523"/>
                    </a:ext>
                  </a:extLst>
                </a:gridCol>
                <a:gridCol w="829626">
                  <a:extLst>
                    <a:ext uri="{9D8B030D-6E8A-4147-A177-3AD203B41FA5}">
                      <a16:colId xmlns:a16="http://schemas.microsoft.com/office/drawing/2014/main" val="4262327862"/>
                    </a:ext>
                  </a:extLst>
                </a:gridCol>
              </a:tblGrid>
              <a:tr h="397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43" marR="58243" marT="29122" marB="29122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2190"/>
                  </a:ext>
                </a:extLst>
              </a:tr>
              <a:tr h="397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l-GR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43" marR="58243" marT="29122" marB="29122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TBE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(E*)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TBE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TBE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(E*)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TBE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l-G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27555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27.50(0.00)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26.61 (0.00)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225342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26.23(1.27)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 (1.49)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46102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10.66 (16.84)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9.76(16.87)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993767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8.24 (19.26)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7.38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(19.23)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372765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 (19.14)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 (19.71)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463380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6.11 (21.39)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5.42(21.09)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59947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 (21.25)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5.42(21.09)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47448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 (19.96)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7.33 (19.28)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816094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6.61(20.89)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3,80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6,08 (20.53)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81429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1.73(25.77)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1.19(25.42)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83964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5.86(20.89)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5.33 (21.28)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541988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3.37(21.64)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 (23.74)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-----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89785"/>
                  </a:ext>
                </a:extLst>
              </a:tr>
              <a:tr h="347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r>
                        <a:rPr lang="ru-RU" sz="18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3.44(24.06)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4.55 (22.06)*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-1.11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683" marR="43683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6942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97C314-F224-0D50-020D-AD0F904FE91D}"/>
              </a:ext>
            </a:extLst>
          </p:cNvPr>
          <p:cNvSpPr txBox="1"/>
          <p:nvPr/>
        </p:nvSpPr>
        <p:spPr>
          <a:xfrm>
            <a:off x="1547664" y="116632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J≤5/2, T=1/2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87476-7D43-B20E-4FE8-0C1BE544CECF}"/>
              </a:ext>
            </a:extLst>
          </p:cNvPr>
          <p:cNvSpPr txBox="1"/>
          <p:nvPr/>
        </p:nvSpPr>
        <p:spPr>
          <a:xfrm>
            <a:off x="971600" y="641265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=15.5 MeV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9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DC8BAF-E87B-4088-EF49-83E7C5655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517322"/>
            <a:ext cx="7488832" cy="21903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indicate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isospin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1/2. The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somewhat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presented table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worthy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28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1EDEFE-02C7-461C-4828-CADAFAACDE21}"/>
              </a:ext>
            </a:extLst>
          </p:cNvPr>
          <p:cNvGraphicFramePr>
            <a:graphicFrameLocks noGrp="1"/>
          </p:cNvGraphicFramePr>
          <p:nvPr/>
        </p:nvGraphicFramePr>
        <p:xfrm>
          <a:off x="628608" y="1917899"/>
          <a:ext cx="764714" cy="2613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06">
                  <a:extLst>
                    <a:ext uri="{9D8B030D-6E8A-4147-A177-3AD203B41FA5}">
                      <a16:colId xmlns:a16="http://schemas.microsoft.com/office/drawing/2014/main" val="3622205773"/>
                    </a:ext>
                  </a:extLst>
                </a:gridCol>
                <a:gridCol w="142704">
                  <a:extLst>
                    <a:ext uri="{9D8B030D-6E8A-4147-A177-3AD203B41FA5}">
                      <a16:colId xmlns:a16="http://schemas.microsoft.com/office/drawing/2014/main" val="770251687"/>
                    </a:ext>
                  </a:extLst>
                </a:gridCol>
                <a:gridCol w="77398">
                  <a:extLst>
                    <a:ext uri="{9D8B030D-6E8A-4147-A177-3AD203B41FA5}">
                      <a16:colId xmlns:a16="http://schemas.microsoft.com/office/drawing/2014/main" val="1837089613"/>
                    </a:ext>
                  </a:extLst>
                </a:gridCol>
                <a:gridCol w="142704">
                  <a:extLst>
                    <a:ext uri="{9D8B030D-6E8A-4147-A177-3AD203B41FA5}">
                      <a16:colId xmlns:a16="http://schemas.microsoft.com/office/drawing/2014/main" val="3553246858"/>
                    </a:ext>
                  </a:extLst>
                </a:gridCol>
                <a:gridCol w="77398">
                  <a:extLst>
                    <a:ext uri="{9D8B030D-6E8A-4147-A177-3AD203B41FA5}">
                      <a16:colId xmlns:a16="http://schemas.microsoft.com/office/drawing/2014/main" val="1388941828"/>
                    </a:ext>
                  </a:extLst>
                </a:gridCol>
                <a:gridCol w="142704">
                  <a:extLst>
                    <a:ext uri="{9D8B030D-6E8A-4147-A177-3AD203B41FA5}">
                      <a16:colId xmlns:a16="http://schemas.microsoft.com/office/drawing/2014/main" val="957193227"/>
                    </a:ext>
                  </a:extLst>
                </a:gridCol>
              </a:tblGrid>
              <a:tr h="387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8203" marR="78203" marT="39101" marB="3910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918820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330207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383278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043771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362203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47767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96075"/>
                  </a:ext>
                </a:extLst>
              </a:tr>
              <a:tr h="31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652" marR="58652" marT="814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2727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94173C7-44A3-9F6B-3167-42BD03119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38296"/>
              </p:ext>
            </p:extLst>
          </p:nvPr>
        </p:nvGraphicFramePr>
        <p:xfrm>
          <a:off x="458515" y="692696"/>
          <a:ext cx="8298977" cy="2952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623">
                  <a:extLst>
                    <a:ext uri="{9D8B030D-6E8A-4147-A177-3AD203B41FA5}">
                      <a16:colId xmlns:a16="http://schemas.microsoft.com/office/drawing/2014/main" val="3883335637"/>
                    </a:ext>
                  </a:extLst>
                </a:gridCol>
                <a:gridCol w="759639">
                  <a:extLst>
                    <a:ext uri="{9D8B030D-6E8A-4147-A177-3AD203B41FA5}">
                      <a16:colId xmlns:a16="http://schemas.microsoft.com/office/drawing/2014/main" val="3206253876"/>
                    </a:ext>
                  </a:extLst>
                </a:gridCol>
                <a:gridCol w="538338">
                  <a:extLst>
                    <a:ext uri="{9D8B030D-6E8A-4147-A177-3AD203B41FA5}">
                      <a16:colId xmlns:a16="http://schemas.microsoft.com/office/drawing/2014/main" val="3548505162"/>
                    </a:ext>
                  </a:extLst>
                </a:gridCol>
                <a:gridCol w="862894">
                  <a:extLst>
                    <a:ext uri="{9D8B030D-6E8A-4147-A177-3AD203B41FA5}">
                      <a16:colId xmlns:a16="http://schemas.microsoft.com/office/drawing/2014/main" val="1431487592"/>
                    </a:ext>
                  </a:extLst>
                </a:gridCol>
                <a:gridCol w="670542">
                  <a:extLst>
                    <a:ext uri="{9D8B030D-6E8A-4147-A177-3AD203B41FA5}">
                      <a16:colId xmlns:a16="http://schemas.microsoft.com/office/drawing/2014/main" val="3545437324"/>
                    </a:ext>
                  </a:extLst>
                </a:gridCol>
                <a:gridCol w="695704">
                  <a:extLst>
                    <a:ext uri="{9D8B030D-6E8A-4147-A177-3AD203B41FA5}">
                      <a16:colId xmlns:a16="http://schemas.microsoft.com/office/drawing/2014/main" val="3547555099"/>
                    </a:ext>
                  </a:extLst>
                </a:gridCol>
                <a:gridCol w="862894">
                  <a:extLst>
                    <a:ext uri="{9D8B030D-6E8A-4147-A177-3AD203B41FA5}">
                      <a16:colId xmlns:a16="http://schemas.microsoft.com/office/drawing/2014/main" val="1115941397"/>
                    </a:ext>
                  </a:extLst>
                </a:gridCol>
                <a:gridCol w="719078">
                  <a:extLst>
                    <a:ext uri="{9D8B030D-6E8A-4147-A177-3AD203B41FA5}">
                      <a16:colId xmlns:a16="http://schemas.microsoft.com/office/drawing/2014/main" val="3806371000"/>
                    </a:ext>
                  </a:extLst>
                </a:gridCol>
                <a:gridCol w="790986">
                  <a:extLst>
                    <a:ext uri="{9D8B030D-6E8A-4147-A177-3AD203B41FA5}">
                      <a16:colId xmlns:a16="http://schemas.microsoft.com/office/drawing/2014/main" val="50558483"/>
                    </a:ext>
                  </a:extLst>
                </a:gridCol>
                <a:gridCol w="719078">
                  <a:extLst>
                    <a:ext uri="{9D8B030D-6E8A-4147-A177-3AD203B41FA5}">
                      <a16:colId xmlns:a16="http://schemas.microsoft.com/office/drawing/2014/main" val="2736732782"/>
                    </a:ext>
                  </a:extLst>
                </a:gridCol>
                <a:gridCol w="1149201">
                  <a:extLst>
                    <a:ext uri="{9D8B030D-6E8A-4147-A177-3AD203B41FA5}">
                      <a16:colId xmlns:a16="http://schemas.microsoft.com/office/drawing/2014/main" val="2642599259"/>
                    </a:ext>
                  </a:extLst>
                </a:gridCol>
              </a:tblGrid>
              <a:tr h="488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l-GR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Δ(Н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&lt;T&gt;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l-G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2563943094"/>
                  </a:ext>
                </a:extLst>
              </a:tr>
              <a:tr h="410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5.47*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2528758778"/>
                  </a:ext>
                </a:extLst>
              </a:tr>
              <a:tr h="410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1219673670"/>
                  </a:ext>
                </a:extLst>
              </a:tr>
              <a:tr h="410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3979781598"/>
                  </a:ext>
                </a:extLst>
              </a:tr>
              <a:tr h="410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2671868864"/>
                  </a:ext>
                </a:extLst>
              </a:tr>
              <a:tr h="410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ru-RU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1174055214"/>
                  </a:ext>
                </a:extLst>
              </a:tr>
              <a:tr h="410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655102708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AAB47AE3-25AC-4061-C9B3-ED1405016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033" y="3219496"/>
            <a:ext cx="157998" cy="31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203" tIns="39101" rIns="78203" bIns="3910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539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FD3F76E-E3A1-BA5E-6B00-D4030EEEB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90482"/>
              </p:ext>
            </p:extLst>
          </p:nvPr>
        </p:nvGraphicFramePr>
        <p:xfrm>
          <a:off x="458515" y="5501559"/>
          <a:ext cx="748616" cy="1106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04">
                  <a:extLst>
                    <a:ext uri="{9D8B030D-6E8A-4147-A177-3AD203B41FA5}">
                      <a16:colId xmlns:a16="http://schemas.microsoft.com/office/drawing/2014/main" val="292719739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70908507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825162299"/>
                    </a:ext>
                  </a:extLst>
                </a:gridCol>
                <a:gridCol w="142704">
                  <a:extLst>
                    <a:ext uri="{9D8B030D-6E8A-4147-A177-3AD203B41FA5}">
                      <a16:colId xmlns:a16="http://schemas.microsoft.com/office/drawing/2014/main" val="77950879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90453834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37990319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113294528"/>
                    </a:ext>
                  </a:extLst>
                </a:gridCol>
                <a:gridCol w="142704">
                  <a:extLst>
                    <a:ext uri="{9D8B030D-6E8A-4147-A177-3AD203B41FA5}">
                      <a16:colId xmlns:a16="http://schemas.microsoft.com/office/drawing/2014/main" val="88514802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8771186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165306703"/>
                    </a:ext>
                  </a:extLst>
                </a:gridCol>
                <a:gridCol w="142704">
                  <a:extLst>
                    <a:ext uri="{9D8B030D-6E8A-4147-A177-3AD203B41FA5}">
                      <a16:colId xmlns:a16="http://schemas.microsoft.com/office/drawing/2014/main" val="2171788965"/>
                    </a:ext>
                  </a:extLst>
                </a:gridCol>
              </a:tblGrid>
              <a:tr h="322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911513465"/>
                  </a:ext>
                </a:extLst>
              </a:tr>
              <a:tr h="322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825985345"/>
                  </a:ext>
                </a:extLst>
              </a:tr>
              <a:tr h="322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52" marR="58652" marT="8146" marB="0" anchor="ctr"/>
                </a:tc>
                <a:extLst>
                  <a:ext uri="{0D108BD9-81ED-4DB2-BD59-A6C34878D82A}">
                    <a16:rowId xmlns:a16="http://schemas.microsoft.com/office/drawing/2014/main" val="10651153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46C9B7-C9EB-FDDE-04DB-9BB860A35D25}"/>
              </a:ext>
            </a:extLst>
          </p:cNvPr>
          <p:cNvSpPr txBox="1"/>
          <p:nvPr/>
        </p:nvSpPr>
        <p:spPr>
          <a:xfrm>
            <a:off x="1207131" y="130582"/>
            <a:ext cx="6559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T=3/2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H,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LOWEST J</a:t>
            </a:r>
            <a:r>
              <a:rPr lang="en-US" sz="2400" b="1" baseline="30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STATES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37B71E7-DF72-7BCD-5AA6-CB103C2726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5179" y="620687"/>
            <a:ext cx="45719" cy="720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7DA56-F0A5-28D3-B018-811384EA5171}"/>
              </a:ext>
            </a:extLst>
          </p:cNvPr>
          <p:cNvSpPr txBox="1"/>
          <p:nvPr/>
        </p:nvSpPr>
        <p:spPr>
          <a:xfrm>
            <a:off x="462244" y="3861048"/>
            <a:ext cx="3245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baseline="-25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685 ±0.107</a:t>
            </a:r>
            <a:r>
              <a:rPr lang="en-US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MeV</a:t>
            </a:r>
            <a:endParaRPr lang="ru-R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C09A1F9-22A6-5BCC-AC51-28A686B6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97" y="4397501"/>
            <a:ext cx="8044234" cy="18210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Coulomb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5H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isobar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analogues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collisions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en-US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example, in the transfer reactions 10Be(p,5He*[T=3/2] )6Li or 10Be(p,5Li*[T=3/2] )6He.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84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8FB13859-0E8E-68B6-C972-F677067F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39775"/>
            <a:ext cx="49180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>
            <a:extLst>
              <a:ext uri="{FF2B5EF4-FFF2-40B4-BE49-F238E27FC236}">
                <a16:creationId xmlns:a16="http://schemas.microsoft.com/office/drawing/2014/main" id="{9D99FA0C-39DF-9CDB-BFC9-866F8CA2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99265"/>
            <a:ext cx="315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7030A0"/>
                </a:solidFill>
              </a:rPr>
              <a:t>TETRANEUTRON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FC63C-7D0E-E677-8503-5500191C27F0}"/>
              </a:ext>
            </a:extLst>
          </p:cNvPr>
          <p:cNvSpPr txBox="1"/>
          <p:nvPr/>
        </p:nvSpPr>
        <p:spPr>
          <a:xfrm>
            <a:off x="416248" y="4189045"/>
            <a:ext cx="8209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2.37 ± 0.38(stat) ± 0.44(sys) MeV; </a:t>
            </a:r>
            <a:r>
              <a:rPr lang="ru-RU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± 0,22(</a:t>
            </a:r>
            <a:r>
              <a:rPr lang="en-US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stat) ± 0.30(sys) MeV</a:t>
            </a:r>
            <a:r>
              <a:rPr lang="ru-RU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323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Duer at al, Nature </a:t>
            </a:r>
            <a:r>
              <a:rPr lang="da-DK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  <a:r>
              <a:rPr lang="da-DK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678 (2022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9" name="Рисунок 7">
            <a:extLst>
              <a:ext uri="{FF2B5EF4-FFF2-40B4-BE49-F238E27FC236}">
                <a16:creationId xmlns:a16="http://schemas.microsoft.com/office/drawing/2014/main" id="{35D39E26-8077-A9C0-F8AE-D5267B4A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763588"/>
            <a:ext cx="319405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2">
            <a:extLst>
              <a:ext uri="{FF2B5EF4-FFF2-40B4-BE49-F238E27FC236}">
                <a16:creationId xmlns:a16="http://schemas.microsoft.com/office/drawing/2014/main" id="{C426F676-DB95-8CE8-70AF-EFE4C1E2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72088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400" dirty="0">
                <a:cs typeface="Arial" panose="020B0604020202020204" pitchFamily="34" charset="0"/>
              </a:rPr>
              <a:t>Search for the tetraneutron system was performed in the </a:t>
            </a:r>
            <a:r>
              <a:rPr lang="en-US" altLang="ru-RU" sz="2400" baseline="30000" dirty="0">
                <a:cs typeface="Arial" panose="020B0604020202020204" pitchFamily="34" charset="0"/>
              </a:rPr>
              <a:t>2</a:t>
            </a:r>
            <a:r>
              <a:rPr lang="en-US" altLang="ru-RU" sz="2400" dirty="0">
                <a:cs typeface="Arial" panose="020B0604020202020204" pitchFamily="34" charset="0"/>
              </a:rPr>
              <a:t>H(</a:t>
            </a:r>
            <a:r>
              <a:rPr lang="en-US" altLang="ru-RU" sz="2400" baseline="30000" dirty="0">
                <a:cs typeface="Arial" panose="020B0604020202020204" pitchFamily="34" charset="0"/>
              </a:rPr>
              <a:t>8</a:t>
            </a:r>
            <a:r>
              <a:rPr lang="en-US" altLang="ru-RU" sz="2400" dirty="0">
                <a:cs typeface="Arial" panose="020B0604020202020204" pitchFamily="34" charset="0"/>
              </a:rPr>
              <a:t>He,</a:t>
            </a:r>
            <a:r>
              <a:rPr lang="en-US" altLang="ru-RU" sz="2400" baseline="30000" dirty="0">
                <a:cs typeface="Arial" panose="020B0604020202020204" pitchFamily="34" charset="0"/>
              </a:rPr>
              <a:t>6</a:t>
            </a:r>
            <a:r>
              <a:rPr lang="en-US" altLang="ru-RU" sz="2400" dirty="0">
                <a:cs typeface="Arial" panose="020B0604020202020204" pitchFamily="34" charset="0"/>
              </a:rPr>
              <a:t>Li)4n and </a:t>
            </a:r>
            <a:r>
              <a:rPr lang="en-US" altLang="ru-RU" sz="2400" baseline="30000" dirty="0">
                <a:cs typeface="Arial" panose="020B0604020202020204" pitchFamily="34" charset="0"/>
              </a:rPr>
              <a:t>2</a:t>
            </a:r>
            <a:r>
              <a:rPr lang="en-US" altLang="ru-RU" sz="2400" dirty="0">
                <a:cs typeface="Arial" panose="020B0604020202020204" pitchFamily="34" charset="0"/>
              </a:rPr>
              <a:t>H(</a:t>
            </a:r>
            <a:r>
              <a:rPr lang="en-US" altLang="ru-RU" sz="2400" baseline="30000" dirty="0">
                <a:cs typeface="Arial" panose="020B0604020202020204" pitchFamily="34" charset="0"/>
              </a:rPr>
              <a:t>8</a:t>
            </a:r>
            <a:r>
              <a:rPr lang="en-US" altLang="ru-RU" sz="2400" dirty="0">
                <a:cs typeface="Arial" panose="020B0604020202020204" pitchFamily="34" charset="0"/>
              </a:rPr>
              <a:t>He,</a:t>
            </a:r>
            <a:r>
              <a:rPr lang="en-US" altLang="ru-RU" sz="2400" baseline="30000" dirty="0">
                <a:cs typeface="Arial" panose="020B0604020202020204" pitchFamily="34" charset="0"/>
              </a:rPr>
              <a:t>3</a:t>
            </a:r>
            <a:r>
              <a:rPr lang="en-US" altLang="ru-RU" sz="2400" dirty="0">
                <a:cs typeface="Arial" panose="020B0604020202020204" pitchFamily="34" charset="0"/>
              </a:rPr>
              <a:t>He)</a:t>
            </a:r>
            <a:r>
              <a:rPr lang="en-US" altLang="ru-RU" sz="2400" baseline="30000" dirty="0">
                <a:cs typeface="Arial" panose="020B0604020202020204" pitchFamily="34" charset="0"/>
              </a:rPr>
              <a:t>7</a:t>
            </a:r>
            <a:r>
              <a:rPr lang="en-US" altLang="ru-RU" sz="2400" dirty="0">
                <a:cs typeface="Arial" panose="020B0604020202020204" pitchFamily="34" charset="0"/>
              </a:rPr>
              <a:t>H→</a:t>
            </a:r>
            <a:r>
              <a:rPr lang="en-US" altLang="ru-RU" sz="2400" baseline="30000" dirty="0">
                <a:cs typeface="Arial" panose="020B0604020202020204" pitchFamily="34" charset="0"/>
              </a:rPr>
              <a:t>3</a:t>
            </a:r>
            <a:r>
              <a:rPr lang="en-US" altLang="ru-RU" sz="2400" dirty="0">
                <a:cs typeface="Arial" panose="020B0604020202020204" pitchFamily="34" charset="0"/>
              </a:rPr>
              <a:t>H+4n reactions. Evidence for a hump at  E* ~ 3.5 MeV was observed in both reactions.</a:t>
            </a:r>
            <a:endParaRPr lang="ru-RU" altLang="ru-RU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ACA1F-C366-8E79-5C0A-58C8D0475A2A}"/>
              </a:ext>
            </a:extLst>
          </p:cNvPr>
          <p:cNvSpPr txBox="1"/>
          <p:nvPr/>
        </p:nvSpPr>
        <p:spPr>
          <a:xfrm>
            <a:off x="665566" y="264960"/>
            <a:ext cx="7812868" cy="6328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 FOR THE TETRANEUTRON ISOBAR ANALOGS</a:t>
            </a:r>
            <a:endParaRPr lang="ru-RU" sz="24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logical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isobaric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analogues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tetraneutron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- 4H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T=2. In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tetraneutron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preserves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(TBE)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4H(T=2)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4He(T=2)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4He(T=2),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 mean value 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amplitudes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Daejeon16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charge-invariant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4n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4H(T=2)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coincide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7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18F0669-98B6-0AC7-D2F6-AADBFCD8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09" y="764123"/>
            <a:ext cx="1191427" cy="71302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5183EE-EA1F-595E-7791-1A3C4E7B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170"/>
            <a:ext cx="25648" cy="1128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67C8F-B731-AC73-6E04-E7BC8B29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3" y="918012"/>
            <a:ext cx="7312107" cy="416012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GOALS AND OBJECTIVES</a:t>
            </a:r>
            <a:endParaRPr lang="ru-RU" sz="2800" b="1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popularize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As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an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example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, a “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pure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”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scheme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for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analyzing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spectra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isobaric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analog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states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,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their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verification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and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prediction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,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which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does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not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involve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any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empirical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data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on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properties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nuclei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being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studied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,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is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presented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.</a:t>
            </a:r>
            <a:r>
              <a:rPr lang="ru-RU" altLang="ru-RU" sz="1000" dirty="0"/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B821EC-9099-E03F-F5E7-7A18DF94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" y="6104695"/>
            <a:ext cx="5194424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3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0F6887C-1116-2278-34A2-829B708FB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2085"/>
              </p:ext>
            </p:extLst>
          </p:nvPr>
        </p:nvGraphicFramePr>
        <p:xfrm>
          <a:off x="918388" y="835955"/>
          <a:ext cx="7307224" cy="205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25">
                  <a:extLst>
                    <a:ext uri="{9D8B030D-6E8A-4147-A177-3AD203B41FA5}">
                      <a16:colId xmlns:a16="http://schemas.microsoft.com/office/drawing/2014/main" val="1052763986"/>
                    </a:ext>
                  </a:extLst>
                </a:gridCol>
                <a:gridCol w="1137998">
                  <a:extLst>
                    <a:ext uri="{9D8B030D-6E8A-4147-A177-3AD203B41FA5}">
                      <a16:colId xmlns:a16="http://schemas.microsoft.com/office/drawing/2014/main" val="10551839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665072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37502111"/>
                    </a:ext>
                  </a:extLst>
                </a:gridCol>
                <a:gridCol w="1699293">
                  <a:extLst>
                    <a:ext uri="{9D8B030D-6E8A-4147-A177-3AD203B41FA5}">
                      <a16:colId xmlns:a16="http://schemas.microsoft.com/office/drawing/2014/main" val="4071090406"/>
                    </a:ext>
                  </a:extLst>
                </a:gridCol>
                <a:gridCol w="1109020">
                  <a:extLst>
                    <a:ext uri="{9D8B030D-6E8A-4147-A177-3AD203B41FA5}">
                      <a16:colId xmlns:a16="http://schemas.microsoft.com/office/drawing/2014/main" val="21572081"/>
                    </a:ext>
                  </a:extLst>
                </a:gridCol>
              </a:tblGrid>
              <a:tr h="3656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ћ</a:t>
                      </a:r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TBE,He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TBE,H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&gt;,keV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 - </a:t>
                      </a:r>
                      <a:r>
                        <a:rPr lang="el-G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&lt;T&gt;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977972"/>
                  </a:ext>
                </a:extLst>
              </a:tr>
              <a:tr h="409807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-3.500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-3.314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1.950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-4.094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-3.878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1.956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754069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-4.674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-4.432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1.982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980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3FF29D-AAA5-0C20-5328-EBA9E9836219}"/>
              </a:ext>
            </a:extLst>
          </p:cNvPr>
          <p:cNvSpPr txBox="1"/>
          <p:nvPr/>
        </p:nvSpPr>
        <p:spPr>
          <a:xfrm>
            <a:off x="1115616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4F526-866F-4629-8399-1E4B4A605278}"/>
              </a:ext>
            </a:extLst>
          </p:cNvPr>
          <p:cNvSpPr txBox="1"/>
          <p:nvPr/>
        </p:nvSpPr>
        <p:spPr>
          <a:xfrm>
            <a:off x="641715" y="3005138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binding energies of A=4, T=2 isobars, Coulomb energy and mean value of isospin operator.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D9F09-F376-23C5-C8A9-1F09CF221173}"/>
              </a:ext>
            </a:extLst>
          </p:cNvPr>
          <p:cNvSpPr txBox="1"/>
          <p:nvPr/>
        </p:nvSpPr>
        <p:spPr>
          <a:xfrm>
            <a:off x="626839" y="260648"/>
            <a:ext cx="8126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results obtained for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N* = 1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(in MeV) are the following: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0CC19-0256-8231-BCC3-6FAB34B44EC9}"/>
              </a:ext>
            </a:extLst>
          </p:cNvPr>
          <p:cNvSpPr txBox="1"/>
          <p:nvPr/>
        </p:nvSpPr>
        <p:spPr>
          <a:xfrm>
            <a:off x="580649" y="4248059"/>
            <a:ext cx="82190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nucleus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keV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ℏω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5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MeV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agreement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= 1,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248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keV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031259E7-856C-E544-CBA9-60B488FF5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95529"/>
              </p:ext>
            </p:extLst>
          </p:nvPr>
        </p:nvGraphicFramePr>
        <p:xfrm>
          <a:off x="755576" y="3612681"/>
          <a:ext cx="3192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253800" progId="Equation.DSMT4">
                  <p:embed/>
                </p:oleObj>
              </mc:Choice>
              <mc:Fallback>
                <p:oleObj name="Equation" r:id="rId2" imgW="1841400" imgH="253800" progId="Equation.DSMT4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F49BAB25-FDAE-ECDC-32B9-C9A0E5907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12681"/>
                        <a:ext cx="31924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42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94455-97D6-18BC-3A2C-717E3F20768C}"/>
              </a:ext>
            </a:extLst>
          </p:cNvPr>
          <p:cNvSpPr txBox="1"/>
          <p:nvPr/>
        </p:nvSpPr>
        <p:spPr>
          <a:xfrm>
            <a:off x="251520" y="180098"/>
            <a:ext cx="8640960" cy="649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= 0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= 1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is in fact independent on basis parameters.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Thomas-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Ehrman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(Nolen-Shiffer)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4H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4H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4He,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4n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a consequence,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 (T=2)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turned out to 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perfrm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N* = 16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TBE obtained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ℏω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5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MeV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2.71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MeV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So, one can expect the TBE of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4He (T=2) 0+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be equal to -2.91 MeV and, consequently,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sought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4He.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2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EEF568-A233-0EC3-EF86-DB228D0175FD}"/>
              </a:ext>
            </a:extLst>
          </p:cNvPr>
          <p:cNvSpPr txBox="1"/>
          <p:nvPr/>
        </p:nvSpPr>
        <p:spPr>
          <a:xfrm>
            <a:off x="899592" y="620688"/>
            <a:ext cx="7704856" cy="362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just presented results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smallness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admixture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= 0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compound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4H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likelihood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knocking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particles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8Li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unpromising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1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5E3FC-84FA-6474-2591-80C53CEFD256}"/>
              </a:ext>
            </a:extLst>
          </p:cNvPr>
          <p:cNvSpPr txBox="1"/>
          <p:nvPr/>
        </p:nvSpPr>
        <p:spPr>
          <a:xfrm>
            <a:off x="971600" y="153990"/>
            <a:ext cx="7344816" cy="1257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6He(T=1) + 2H(T=0) → 4H(T=2) + 4He(T=1)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6He(T=1) + 2H(T=0) → 4He(T=2) + 4H(T=1).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9">
            <a:extLst>
              <a:ext uri="{FF2B5EF4-FFF2-40B4-BE49-F238E27FC236}">
                <a16:creationId xmlns:a16="http://schemas.microsoft.com/office/drawing/2014/main" id="{ADE271A1-1D96-E287-BF34-0E233A500CC6}"/>
              </a:ext>
            </a:extLst>
          </p:cNvPr>
          <p:cNvGrpSpPr>
            <a:grpSpLocks/>
          </p:cNvGrpSpPr>
          <p:nvPr/>
        </p:nvGrpSpPr>
        <p:grpSpPr bwMode="auto">
          <a:xfrm>
            <a:off x="1131271" y="1629953"/>
            <a:ext cx="3573424" cy="2238821"/>
            <a:chOff x="2299855" y="928342"/>
            <a:chExt cx="3510551" cy="1953434"/>
          </a:xfrm>
        </p:grpSpPr>
        <p:sp>
          <p:nvSpPr>
            <p:cNvPr id="5" name="Стрелка вправо 3">
              <a:extLst>
                <a:ext uri="{FF2B5EF4-FFF2-40B4-BE49-F238E27FC236}">
                  <a16:creationId xmlns:a16="http://schemas.microsoft.com/office/drawing/2014/main" id="{A979E26D-BF25-0ACD-87AE-9279658F314A}"/>
                </a:ext>
              </a:extLst>
            </p:cNvPr>
            <p:cNvSpPr/>
            <p:nvPr/>
          </p:nvSpPr>
          <p:spPr>
            <a:xfrm>
              <a:off x="2382550" y="1205542"/>
              <a:ext cx="969669" cy="2073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82B43BB-4B38-3B4C-0BF0-51D580471F00}"/>
                </a:ext>
              </a:extLst>
            </p:cNvPr>
            <p:cNvSpPr/>
            <p:nvPr/>
          </p:nvSpPr>
          <p:spPr>
            <a:xfrm>
              <a:off x="3436249" y="1205542"/>
              <a:ext cx="208072" cy="2073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7" name="Стрелка вправо 5">
              <a:extLst>
                <a:ext uri="{FF2B5EF4-FFF2-40B4-BE49-F238E27FC236}">
                  <a16:creationId xmlns:a16="http://schemas.microsoft.com/office/drawing/2014/main" id="{A0B8A614-BB07-DC44-DA37-5DDC92BAE0CD}"/>
                </a:ext>
              </a:extLst>
            </p:cNvPr>
            <p:cNvSpPr/>
            <p:nvPr/>
          </p:nvSpPr>
          <p:spPr>
            <a:xfrm>
              <a:off x="3809712" y="1205542"/>
              <a:ext cx="1025689" cy="2073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8" name="Стрелка вправо 6">
              <a:extLst>
                <a:ext uri="{FF2B5EF4-FFF2-40B4-BE49-F238E27FC236}">
                  <a16:creationId xmlns:a16="http://schemas.microsoft.com/office/drawing/2014/main" id="{AB780F78-B720-F45A-1AC3-0300A52AF647}"/>
                </a:ext>
              </a:extLst>
            </p:cNvPr>
            <p:cNvSpPr/>
            <p:nvPr/>
          </p:nvSpPr>
          <p:spPr>
            <a:xfrm rot="3551020">
              <a:off x="3404012" y="1774062"/>
              <a:ext cx="886094" cy="234748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6102B5C0-5896-2495-1BAD-EA0DE0FA0AD5}"/>
                </a:ext>
              </a:extLst>
            </p:cNvPr>
            <p:cNvSpPr/>
            <p:nvPr/>
          </p:nvSpPr>
          <p:spPr>
            <a:xfrm>
              <a:off x="4073804" y="2327375"/>
              <a:ext cx="206738" cy="2084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10" name="Стрелка вправо 8">
              <a:extLst>
                <a:ext uri="{FF2B5EF4-FFF2-40B4-BE49-F238E27FC236}">
                  <a16:creationId xmlns:a16="http://schemas.microsoft.com/office/drawing/2014/main" id="{FE43D401-DD03-9E25-55AE-EB30C62F1EC1}"/>
                </a:ext>
              </a:extLst>
            </p:cNvPr>
            <p:cNvSpPr/>
            <p:nvPr/>
          </p:nvSpPr>
          <p:spPr>
            <a:xfrm>
              <a:off x="2909399" y="2368836"/>
              <a:ext cx="969670" cy="208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11" name="Стрелка вправо 9">
              <a:extLst>
                <a:ext uri="{FF2B5EF4-FFF2-40B4-BE49-F238E27FC236}">
                  <a16:creationId xmlns:a16="http://schemas.microsoft.com/office/drawing/2014/main" id="{C94ADD80-449E-3F28-AD9A-313E9BE5C36F}"/>
                </a:ext>
              </a:extLst>
            </p:cNvPr>
            <p:cNvSpPr/>
            <p:nvPr/>
          </p:nvSpPr>
          <p:spPr>
            <a:xfrm>
              <a:off x="4447267" y="2368836"/>
              <a:ext cx="969669" cy="2084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B2A37D-D065-F915-F862-1520116829D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99855" y="928347"/>
              <a:ext cx="1032335" cy="276999"/>
            </a:xfrm>
            <a:prstGeom prst="rect">
              <a:avLst/>
            </a:prstGeom>
            <a:blipFill>
              <a:blip r:embed="rId2"/>
              <a:stretch>
                <a:fillRect l="-5970" t="-147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0D055F-A0BD-876A-D371-C0FF61E6FDFB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51556" y="928342"/>
              <a:ext cx="916919" cy="276999"/>
            </a:xfrm>
            <a:prstGeom prst="rect">
              <a:avLst/>
            </a:prstGeom>
            <a:blipFill>
              <a:blip r:embed="rId3"/>
              <a:stretch>
                <a:fillRect l="-6704" t="-147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7A5AF4-2F17-CC30-3239-A02F7D6AF61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09448" y="2604737"/>
              <a:ext cx="916919" cy="276999"/>
            </a:xfrm>
            <a:prstGeom prst="rect">
              <a:avLst/>
            </a:prstGeom>
            <a:blipFill>
              <a:blip r:embed="rId4"/>
              <a:stretch>
                <a:fillRect l="-6704" t="-147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1D0EB-3F91-A86C-2766-051EA5EE4D0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98597" y="2604777"/>
              <a:ext cx="1032335" cy="276999"/>
            </a:xfrm>
            <a:prstGeom prst="rect">
              <a:avLst/>
            </a:prstGeom>
            <a:blipFill>
              <a:blip r:embed="rId5"/>
              <a:stretch>
                <a:fillRect l="-5970" t="-147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graphicFrame>
          <p:nvGraphicFramePr>
            <p:cNvPr id="16" name="Объект 14">
              <a:extLst>
                <a:ext uri="{FF2B5EF4-FFF2-40B4-BE49-F238E27FC236}">
                  <a16:creationId xmlns:a16="http://schemas.microsoft.com/office/drawing/2014/main" id="{679793D3-6FE5-800C-FD0C-C3CC58E19C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7746" y="1514333"/>
            <a:ext cx="1842660" cy="432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Уравнение" r:id="rId6" imgW="1028254" imgH="241195" progId="Equation.3">
                    <p:embed/>
                  </p:oleObj>
                </mc:Choice>
                <mc:Fallback>
                  <p:oleObj name="Уравнение" r:id="rId6" imgW="1028254" imgH="241195" progId="Equation.3">
                    <p:embed/>
                    <p:pic>
                      <p:nvPicPr>
                        <p:cNvPr id="16" name="Объект 14">
                          <a:extLst>
                            <a:ext uri="{FF2B5EF4-FFF2-40B4-BE49-F238E27FC236}">
                              <a16:creationId xmlns:a16="http://schemas.microsoft.com/office/drawing/2014/main" id="{99C0AFFF-A6E7-99BE-7C4F-D4854E06BF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746" y="1514333"/>
                          <a:ext cx="1842660" cy="432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Группа 28">
            <a:extLst>
              <a:ext uri="{FF2B5EF4-FFF2-40B4-BE49-F238E27FC236}">
                <a16:creationId xmlns:a16="http://schemas.microsoft.com/office/drawing/2014/main" id="{1CD93354-E676-DA38-97BC-F895D0D1995A}"/>
              </a:ext>
            </a:extLst>
          </p:cNvPr>
          <p:cNvGrpSpPr>
            <a:grpSpLocks/>
          </p:cNvGrpSpPr>
          <p:nvPr/>
        </p:nvGrpSpPr>
        <p:grpSpPr bwMode="auto">
          <a:xfrm>
            <a:off x="5182571" y="1712772"/>
            <a:ext cx="2772390" cy="2041956"/>
            <a:chOff x="5827603" y="848780"/>
            <a:chExt cx="3117264" cy="1953434"/>
          </a:xfrm>
        </p:grpSpPr>
        <p:sp>
          <p:nvSpPr>
            <p:cNvPr id="18" name="Стрелка вправо 15">
              <a:extLst>
                <a:ext uri="{FF2B5EF4-FFF2-40B4-BE49-F238E27FC236}">
                  <a16:creationId xmlns:a16="http://schemas.microsoft.com/office/drawing/2014/main" id="{C067FBAA-84E6-6012-4BB0-644696891C2D}"/>
                </a:ext>
              </a:extLst>
            </p:cNvPr>
            <p:cNvSpPr/>
            <p:nvPr/>
          </p:nvSpPr>
          <p:spPr>
            <a:xfrm>
              <a:off x="5910038" y="1125429"/>
              <a:ext cx="970901" cy="2078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20291903-ABE6-FEB5-18FF-E5DC7BEE644A}"/>
                </a:ext>
              </a:extLst>
            </p:cNvPr>
            <p:cNvSpPr/>
            <p:nvPr/>
          </p:nvSpPr>
          <p:spPr>
            <a:xfrm>
              <a:off x="6963374" y="1125429"/>
              <a:ext cx="207614" cy="207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20" name="Стрелка вправо 17">
              <a:extLst>
                <a:ext uri="{FF2B5EF4-FFF2-40B4-BE49-F238E27FC236}">
                  <a16:creationId xmlns:a16="http://schemas.microsoft.com/office/drawing/2014/main" id="{CE102E40-6ED6-96D3-4ACF-79517F624BAB}"/>
                </a:ext>
              </a:extLst>
            </p:cNvPr>
            <p:cNvSpPr/>
            <p:nvPr/>
          </p:nvSpPr>
          <p:spPr>
            <a:xfrm>
              <a:off x="7337385" y="1125429"/>
              <a:ext cx="1025858" cy="2078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21" name="Стрелка вправо 18">
              <a:extLst>
                <a:ext uri="{FF2B5EF4-FFF2-40B4-BE49-F238E27FC236}">
                  <a16:creationId xmlns:a16="http://schemas.microsoft.com/office/drawing/2014/main" id="{FCC658C4-23F7-B065-CD2F-93C95821DE0D}"/>
                </a:ext>
              </a:extLst>
            </p:cNvPr>
            <p:cNvSpPr/>
            <p:nvPr/>
          </p:nvSpPr>
          <p:spPr>
            <a:xfrm rot="3551020">
              <a:off x="6932001" y="1694313"/>
              <a:ext cx="887098" cy="23509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277CC10-2797-4579-5D2B-F587267877D5}"/>
                </a:ext>
              </a:extLst>
            </p:cNvPr>
            <p:cNvSpPr/>
            <p:nvPr/>
          </p:nvSpPr>
          <p:spPr>
            <a:xfrm>
              <a:off x="7601482" y="2247615"/>
              <a:ext cx="207614" cy="207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23" name="Стрелка вправо 20">
              <a:extLst>
                <a:ext uri="{FF2B5EF4-FFF2-40B4-BE49-F238E27FC236}">
                  <a16:creationId xmlns:a16="http://schemas.microsoft.com/office/drawing/2014/main" id="{FCD210B8-F4BB-F657-F539-17713709D65D}"/>
                </a:ext>
              </a:extLst>
            </p:cNvPr>
            <p:cNvSpPr/>
            <p:nvPr/>
          </p:nvSpPr>
          <p:spPr>
            <a:xfrm>
              <a:off x="6436706" y="2289177"/>
              <a:ext cx="970901" cy="2078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24" name="Стрелка вправо 21">
              <a:extLst>
                <a:ext uri="{FF2B5EF4-FFF2-40B4-BE49-F238E27FC236}">
                  <a16:creationId xmlns:a16="http://schemas.microsoft.com/office/drawing/2014/main" id="{4D378ECC-D5E6-1592-9ACE-FF2120C5F008}"/>
                </a:ext>
              </a:extLst>
            </p:cNvPr>
            <p:cNvSpPr/>
            <p:nvPr/>
          </p:nvSpPr>
          <p:spPr>
            <a:xfrm>
              <a:off x="7975493" y="2289177"/>
              <a:ext cx="969374" cy="2078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03AD6A-3229-32BE-BF79-BBDFC64710F5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827603" y="848785"/>
              <a:ext cx="1032335" cy="276999"/>
            </a:xfrm>
            <a:prstGeom prst="rect">
              <a:avLst/>
            </a:prstGeom>
            <a:blipFill>
              <a:blip r:embed="rId8"/>
              <a:stretch>
                <a:fillRect l="-6818" t="-1607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84DBF7-06DE-0843-8044-30F003F80ED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379306" y="848780"/>
              <a:ext cx="1032335" cy="276999"/>
            </a:xfrm>
            <a:prstGeom prst="rect">
              <a:avLst/>
            </a:prstGeom>
            <a:blipFill>
              <a:blip r:embed="rId9"/>
              <a:stretch>
                <a:fillRect l="-6818" t="-1607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CA8D62-80F8-8D4C-DBB5-A051ACD19A8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37196" y="2525175"/>
              <a:ext cx="916919" cy="276999"/>
            </a:xfrm>
            <a:prstGeom prst="rect">
              <a:avLst/>
            </a:prstGeom>
            <a:blipFill>
              <a:blip r:embed="rId10"/>
              <a:stretch>
                <a:fillRect l="-7692" t="-1636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3BB080-3479-24F3-BA74-B440D61603C9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6344" y="2525215"/>
              <a:ext cx="916919" cy="276999"/>
            </a:xfrm>
            <a:prstGeom prst="rect">
              <a:avLst/>
            </a:prstGeom>
            <a:blipFill>
              <a:blip r:embed="rId11"/>
              <a:stretch>
                <a:fillRect l="-7692" t="-1636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 sz="1539">
                  <a:noFill/>
                </a:rPr>
                <a:t> </a:t>
              </a:r>
            </a:p>
          </p:txBody>
        </p:sp>
        <p:graphicFrame>
          <p:nvGraphicFramePr>
            <p:cNvPr id="29" name="Объект 26">
              <a:extLst>
                <a:ext uri="{FF2B5EF4-FFF2-40B4-BE49-F238E27FC236}">
                  <a16:creationId xmlns:a16="http://schemas.microsoft.com/office/drawing/2014/main" id="{C6C26663-139B-0806-F873-757D1C9472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27925" y="1412875"/>
            <a:ext cx="112395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Уравнение" r:id="rId12" imgW="660400" imgH="228600" progId="Equation.3">
                    <p:embed/>
                  </p:oleObj>
                </mc:Choice>
                <mc:Fallback>
                  <p:oleObj name="Уравнение" r:id="rId12" imgW="660400" imgH="228600" progId="Equation.3">
                    <p:embed/>
                    <p:pic>
                      <p:nvPicPr>
                        <p:cNvPr id="29" name="Объект 26">
                          <a:extLst>
                            <a:ext uri="{FF2B5EF4-FFF2-40B4-BE49-F238E27FC236}">
                              <a16:creationId xmlns:a16="http://schemas.microsoft.com/office/drawing/2014/main" id="{3F01B22E-38EE-1EA7-431F-9DC04F23DB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7925" y="1412875"/>
                          <a:ext cx="112395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61C6745-3D18-9D37-EC96-EEE04AB1BDB3}"/>
              </a:ext>
            </a:extLst>
          </p:cNvPr>
          <p:cNvSpPr txBox="1"/>
          <p:nvPr/>
        </p:nvSpPr>
        <p:spPr>
          <a:xfrm>
            <a:off x="971600" y="4128069"/>
            <a:ext cx="7473731" cy="2048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dineutron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cross-sections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simultaneous independent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nuclron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nucleon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 into account.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0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A5E0E5-E502-6F24-8FA8-9D26348E3652}"/>
              </a:ext>
            </a:extLst>
          </p:cNvPr>
          <p:cNvSpPr txBox="1"/>
          <p:nvPr/>
        </p:nvSpPr>
        <p:spPr>
          <a:xfrm>
            <a:off x="503548" y="246590"/>
            <a:ext cx="8136904" cy="5574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r>
              <a:rPr lang="en-US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ru-RU" sz="2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rigorous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mathematical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apparatus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spectra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5He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5Li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resonances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Based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results of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5He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5Li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such a way t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reliability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F28C08-8D57-6F32-88A9-B1FC12562596}"/>
              </a:ext>
            </a:extLst>
          </p:cNvPr>
          <p:cNvSpPr txBox="1"/>
          <p:nvPr/>
        </p:nvSpPr>
        <p:spPr>
          <a:xfrm>
            <a:off x="683568" y="475389"/>
            <a:ext cx="7632848" cy="581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5H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isobaric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analogies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Coulomb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binding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isobar analogs of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teraneutron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4H(T=2)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4He(T=2)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Coulomb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4He(T=2),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mean value of its isospin &lt;T&gt;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ru-RU" sz="2400" dirty="0">
                <a:solidFill>
                  <a:srgbClr val="1F1F1F"/>
                </a:solidFill>
                <a:latin typeface="inherit"/>
              </a:rPr>
              <a:t>6. 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For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pair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4n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and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4H(T=2),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contribution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to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Coulomb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difference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from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effect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difference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in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their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wave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functions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was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calculated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using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charge-independent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 NN </a:t>
            </a:r>
            <a:r>
              <a:rPr lang="ru-RU" altLang="ru-RU" sz="2400" dirty="0" err="1">
                <a:solidFill>
                  <a:srgbClr val="1F1F1F"/>
                </a:solidFill>
                <a:latin typeface="inherit"/>
              </a:rPr>
              <a:t>potential</a:t>
            </a:r>
            <a:r>
              <a:rPr lang="ru-RU" altLang="ru-RU" sz="2400" dirty="0">
                <a:solidFill>
                  <a:srgbClr val="1F1F1F"/>
                </a:solidFill>
                <a:latin typeface="inherit"/>
              </a:rPr>
              <a:t>.</a:t>
            </a:r>
            <a:r>
              <a:rPr lang="ru-RU" altLang="ru-RU" sz="1000" dirty="0"/>
              <a:t>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E675C3-E4DB-49FE-527F-942B7F87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2576" y="6237312"/>
            <a:ext cx="1076840" cy="129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7AB69F-A952-3ABF-12E3-B8F1196E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170"/>
            <a:ext cx="25648" cy="1128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A5F341F-8B34-7228-F446-175C13522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46248"/>
            <a:ext cx="216024" cy="1291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4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25B93-9B5A-D214-3547-DB8D424FE7CD}"/>
              </a:ext>
            </a:extLst>
          </p:cNvPr>
          <p:cNvSpPr txBox="1"/>
          <p:nvPr/>
        </p:nvSpPr>
        <p:spPr>
          <a:xfrm>
            <a:off x="683568" y="404664"/>
            <a:ext cx="7272808" cy="4615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convenient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 (T=2)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4He (T=2)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deuteron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dineutron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isospin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T=1): 6He(d,4He*(T=1))4H*(T=2)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6He(d, 4H*(T=1))4He*(T=2),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Ultimately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b initio theoretical approaches have become now an instrument of equal strength in the studies of spectroscopy of light nuclei</a:t>
            </a:r>
            <a:r>
              <a:rPr lang="en-US" sz="2400" b="1" dirty="0">
                <a:latin typeface="Arial" panose="020B0604020202020204" pitchFamily="34" charset="0"/>
                <a:cs typeface="Arial" pitchFamily="34" charset="0"/>
              </a:rPr>
              <a:t>.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mal_059">
            <a:extLst>
              <a:ext uri="{FF2B5EF4-FFF2-40B4-BE49-F238E27FC236}">
                <a16:creationId xmlns:a16="http://schemas.microsoft.com/office/drawing/2014/main" id="{7BF7D254-D53F-474B-9B09-12E45913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C672C1-F63B-44E6-890E-6BF7629FD100}"/>
              </a:ext>
            </a:extLst>
          </p:cNvPr>
          <p:cNvSpPr/>
          <p:nvPr/>
        </p:nvSpPr>
        <p:spPr>
          <a:xfrm>
            <a:off x="1115616" y="3573016"/>
            <a:ext cx="7440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9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>
            <a:extLst>
              <a:ext uri="{FF2B5EF4-FFF2-40B4-BE49-F238E27FC236}">
                <a16:creationId xmlns:a16="http://schemas.microsoft.com/office/drawing/2014/main" id="{F001DCB1-BA65-2220-2EC9-E6A2C66DF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25833B-948E-4035-97F2-F9412CC4204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8195" name="TextBox 16">
            <a:extLst>
              <a:ext uri="{FF2B5EF4-FFF2-40B4-BE49-F238E27FC236}">
                <a16:creationId xmlns:a16="http://schemas.microsoft.com/office/drawing/2014/main" id="{3232ED01-17FE-D0F1-77D2-C2E421145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332413"/>
            <a:ext cx="541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cs typeface="Arial" panose="020B0604020202020204" pitchFamily="34" charset="0"/>
              </a:rPr>
              <a:t>Diagrams of the chiral effective theory.</a:t>
            </a:r>
            <a:endParaRPr lang="ru-RU" altLang="ru-RU" sz="2400">
              <a:cs typeface="Arial" panose="020B0604020202020204" pitchFamily="34" charset="0"/>
            </a:endParaRPr>
          </a:p>
        </p:txBody>
      </p:sp>
      <p:pic>
        <p:nvPicPr>
          <p:cNvPr id="8196" name="Рисунок 4">
            <a:extLst>
              <a:ext uri="{FF2B5EF4-FFF2-40B4-BE49-F238E27FC236}">
                <a16:creationId xmlns:a16="http://schemas.microsoft.com/office/drawing/2014/main" id="{08367D9C-49AC-BB8D-7517-3255CFC7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836711"/>
            <a:ext cx="5106987" cy="42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>
            <a:extLst>
              <a:ext uri="{FF2B5EF4-FFF2-40B4-BE49-F238E27FC236}">
                <a16:creationId xmlns:a16="http://schemas.microsoft.com/office/drawing/2014/main" id="{AEEFDB85-EE04-68B1-0A84-593A90E1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146605"/>
            <a:ext cx="2413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cs typeface="Arial" panose="020B0604020202020204" pitchFamily="34" charset="0"/>
              </a:rPr>
              <a:t>Leading order (LO)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cs typeface="Arial" panose="020B0604020202020204" pitchFamily="34" charset="0"/>
              </a:rPr>
              <a:t>Next to leading order (NLO)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ru-RU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cs typeface="Arial" panose="020B0604020202020204" pitchFamily="34" charset="0"/>
              </a:rPr>
              <a:t>Next-next to leading order (N2LO)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ru-RU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>
                <a:cs typeface="Arial" panose="020B0604020202020204" pitchFamily="34" charset="0"/>
              </a:rPr>
              <a:t>N3LO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800" dirty="0">
                <a:cs typeface="Arial" panose="020B0604020202020204" pitchFamily="34" charset="0"/>
              </a:rPr>
              <a:t>…………….</a:t>
            </a:r>
            <a:endParaRPr lang="ru-RU" altLang="ru-RU" sz="2800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6E1A4-9707-835A-299A-CBF12483C78B}"/>
              </a:ext>
            </a:extLst>
          </p:cNvPr>
          <p:cNvSpPr txBox="1"/>
          <p:nvPr/>
        </p:nvSpPr>
        <p:spPr>
          <a:xfrm>
            <a:off x="162844" y="189666"/>
            <a:ext cx="881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EFFECTIVE FIELD THEORY HAMILTONIAN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CF79A4-8D91-0CE0-CCFE-8E8D09BC69E5}"/>
              </a:ext>
            </a:extLst>
          </p:cNvPr>
          <p:cNvSpPr txBox="1"/>
          <p:nvPr/>
        </p:nvSpPr>
        <p:spPr>
          <a:xfrm>
            <a:off x="780141" y="192519"/>
            <a:ext cx="74168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The weights of a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mplitud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chosen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diagr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fitted to all known two- and three-nucleon systems data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The S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imilarity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enormalization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roup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preserves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three-nucleon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a potential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multiparticle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The corresponding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exployted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in large-scale variational calculations.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400" dirty="0">
              <a:latin typeface="inheri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E22A6F-200E-8C47-F9BF-98B0A6FBD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198" name="Object 11">
            <a:extLst>
              <a:ext uri="{FF2B5EF4-FFF2-40B4-BE49-F238E27FC236}">
                <a16:creationId xmlns:a16="http://schemas.microsoft.com/office/drawing/2014/main" id="{FE320FF3-96D6-3534-6E6E-9E21DC385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93773"/>
              </p:ext>
            </p:extLst>
          </p:nvPr>
        </p:nvGraphicFramePr>
        <p:xfrm>
          <a:off x="996053" y="2833864"/>
          <a:ext cx="6985000" cy="91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300" imgH="431800" progId="">
                  <p:embed/>
                </p:oleObj>
              </mc:Choice>
              <mc:Fallback>
                <p:oleObj name="Equation" r:id="rId3" imgW="2781300" imgH="431800" progId="">
                  <p:embed/>
                  <p:pic>
                    <p:nvPicPr>
                      <p:cNvPr id="8198" name="Object 11">
                        <a:extLst>
                          <a:ext uri="{FF2B5EF4-FFF2-40B4-BE49-F238E27FC236}">
                            <a16:creationId xmlns:a16="http://schemas.microsoft.com/office/drawing/2014/main" id="{FE320FF3-96D6-3534-6E6E-9E21DC385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053" y="2833864"/>
                        <a:ext cx="6985000" cy="91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CB47CCD8-1F07-8C3A-B840-940C5A6E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900983"/>
            <a:ext cx="7225365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presented bellow are obtained with the use 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Daejeon16 </a:t>
            </a:r>
            <a:r>
              <a:rPr lang="en-US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N3LO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proven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A.M.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Shirokov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I.J.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Y.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(2016)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Code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Bigstick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is used for shell-model computing of the energies and WFs of decaying nuclear states and fragments.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2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NO-CORE SHELL MODEL (NCSM) AS A  GROUND OF AB INITIO APPROACHES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dirty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The dynamics of canonic NCSM is described by A-nucleon Hamiltonian with realistic NN- (+NNN-) interaction. The variational problem is solved by diagonalization of the Hamiltonian matrix on the basis of A-nucleon </a:t>
            </a:r>
            <a:r>
              <a:rPr lang="en-US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Slater determinants (so-called M-scheme):</a:t>
            </a:r>
            <a:endParaRPr lang="ru-RU" sz="2400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7210"/>
              </p:ext>
            </p:extLst>
          </p:nvPr>
        </p:nvGraphicFramePr>
        <p:xfrm>
          <a:off x="979395" y="2824867"/>
          <a:ext cx="64325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698400" progId="Equation.DSMT4">
                  <p:embed/>
                </p:oleObj>
              </mc:Choice>
              <mc:Fallback>
                <p:oleObj name="Equation" r:id="rId2" imgW="3174840" imgH="69840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95" y="2824867"/>
                        <a:ext cx="643255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930" y="4654783"/>
            <a:ext cx="797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which, as a rule, consist of the spherical oscillator one-nucleon wave functions. All matrix elements are taken into account.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The results of calculations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may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extrapolation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A8660-E0FD-419C-A0E5-C272448BC162}"/>
              </a:ext>
            </a:extLst>
          </p:cNvPr>
          <p:cNvSpPr txBox="1"/>
          <p:nvPr/>
        </p:nvSpPr>
        <p:spPr>
          <a:xfrm>
            <a:off x="7819868" y="407770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061A33-0219-AFCD-D2D2-408C6287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F459F3A-1214-408D-9652-A0B24879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4587"/>
            <a:ext cx="5629048" cy="33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9DE2-D91B-207C-2CD8-3C3B689378FD}"/>
              </a:ext>
            </a:extLst>
          </p:cNvPr>
          <p:cNvSpPr txBox="1"/>
          <p:nvPr/>
        </p:nvSpPr>
        <p:spPr>
          <a:xfrm>
            <a:off x="323528" y="548680"/>
            <a:ext cx="8208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BINDING ENERGY. TYPICAL RESULTS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619D2-4EE6-C46F-A30B-1EC5DE4749AE}"/>
              </a:ext>
            </a:extLst>
          </p:cNvPr>
          <p:cNvSpPr txBox="1"/>
          <p:nvPr/>
        </p:nvSpPr>
        <p:spPr>
          <a:xfrm>
            <a:off x="1214849" y="1211429"/>
            <a:ext cx="6426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ability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of such method is good. 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281D1-EE02-8268-3897-5DED5AEE3D39}"/>
              </a:ext>
            </a:extLst>
          </p:cNvPr>
          <p:cNvSpPr txBox="1"/>
          <p:nvPr/>
        </p:nvSpPr>
        <p:spPr>
          <a:xfrm>
            <a:off x="791580" y="5445224"/>
            <a:ext cx="756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Predictive power is high too. The energy of 14F and 4n resonance observed in the same time or later were predicted in such a way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asatisfactory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accuracy.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D0D5-6084-494F-C448-064E0B9621A8}"/>
              </a:ext>
            </a:extLst>
          </p:cNvPr>
          <p:cNvSpPr txBox="1"/>
          <p:nvPr/>
        </p:nvSpPr>
        <p:spPr>
          <a:xfrm>
            <a:off x="6480212" y="1904587"/>
            <a:ext cx="1980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oscillator parameter (MeV),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the basis limitation.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9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EE146-3058-49C3-902E-11300D4C253D}"/>
              </a:ext>
            </a:extLst>
          </p:cNvPr>
          <p:cNvSpPr txBox="1"/>
          <p:nvPr/>
        </p:nvSpPr>
        <p:spPr>
          <a:xfrm>
            <a:off x="395536" y="366104"/>
            <a:ext cx="81549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NCSM, NUCLEAR PROPERTIES AND GAMMA-TRANSITIONS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NCSM calculations with the potentials built in such 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way reproduce quite well not only the total binding energies of nuclei up to 16O and excitation energies of their lower levels.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magnetic moments of nuclei and the probabilities of M1-transitions are also reproduced well.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 accuracy of NCSM calculations of nuclear radii, quadrupole moments and probabilities of E2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transitions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altLang="ru-RU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but,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nevertheless, satisfactory.</a:t>
            </a:r>
          </a:p>
          <a:p>
            <a:pPr algn="just"/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M1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probability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β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difficulties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A29BAC-6BA4-E028-316E-478F1BA6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9EC8222-8757-98AF-F09D-51B1893E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EE3E4-8593-24D4-9B28-E342B98C44CC}"/>
              </a:ext>
            </a:extLst>
          </p:cNvPr>
          <p:cNvSpPr txBox="1"/>
          <p:nvPr/>
        </p:nvSpPr>
        <p:spPr>
          <a:xfrm>
            <a:off x="683568" y="476672"/>
            <a:ext cx="7992888" cy="580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determining of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E1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probabilities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positions of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excited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reasonably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giving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spectroscopic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 result, for undetected levels and loosely measured transitions, it looks reasonable to base on these theoretical data.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in some areas of nuclear spectroscopy, ab initio calculations are already becoming competitive with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measurments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same observables.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radii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exotic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β-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stability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76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7E62B-ECAC-C8E0-024D-29BC31525D6A}"/>
              </a:ext>
            </a:extLst>
          </p:cNvPr>
          <p:cNvSpPr txBox="1"/>
          <p:nvPr/>
        </p:nvSpPr>
        <p:spPr>
          <a:xfrm>
            <a:off x="539552" y="272783"/>
            <a:ext cx="7992888" cy="596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PROBLEMS AWAITING SOLUTION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pose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expanding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reliably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calculated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predictable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creation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​​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spectroscopy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awaiting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radically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spectroscopic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r>
              <a:rPr lang="ru-RU" altLang="ru-RU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electromagnetic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parity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particular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E1-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forbidden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β-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transitions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0DC119-BF69-3821-8A0F-D2B4F5054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02920"/>
            <a:ext cx="5076056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86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19368</TotalTime>
  <Words>2673</Words>
  <Application>Microsoft Office PowerPoint</Application>
  <PresentationFormat>Экран (4:3)</PresentationFormat>
  <Paragraphs>314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inherit</vt:lpstr>
      <vt:lpstr>Times New Roman</vt:lpstr>
      <vt:lpstr>Тема Office</vt:lpstr>
      <vt:lpstr>Equation</vt:lpstr>
      <vt:lpstr>MathType 5.0 Equation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Родкин Дмитрий Михайлович</dc:creator>
  <cp:lastModifiedBy>Имя Поменять</cp:lastModifiedBy>
  <cp:revision>726</cp:revision>
  <cp:lastPrinted>2025-06-28T19:26:38Z</cp:lastPrinted>
  <dcterms:created xsi:type="dcterms:W3CDTF">2016-11-14T13:06:12Z</dcterms:created>
  <dcterms:modified xsi:type="dcterms:W3CDTF">2025-06-29T22:26:24Z</dcterms:modified>
</cp:coreProperties>
</file>