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1"/>
  </p:notesMasterIdLst>
  <p:sldIdLst>
    <p:sldId id="256" r:id="rId3"/>
    <p:sldId id="294" r:id="rId4"/>
    <p:sldId id="257" r:id="rId5"/>
    <p:sldId id="260" r:id="rId6"/>
    <p:sldId id="305" r:id="rId7"/>
    <p:sldId id="306" r:id="rId8"/>
    <p:sldId id="290" r:id="rId9"/>
    <p:sldId id="297" r:id="rId10"/>
    <p:sldId id="298" r:id="rId11"/>
    <p:sldId id="299" r:id="rId12"/>
    <p:sldId id="300" r:id="rId13"/>
    <p:sldId id="301" r:id="rId14"/>
    <p:sldId id="309" r:id="rId15"/>
    <p:sldId id="303" r:id="rId16"/>
    <p:sldId id="304" r:id="rId17"/>
    <p:sldId id="302" r:id="rId18"/>
    <p:sldId id="307" r:id="rId19"/>
    <p:sldId id="308" r:id="rId20"/>
  </p:sldIdLst>
  <p:sldSz cx="9144000" cy="6858000" type="screen4x3"/>
  <p:notesSz cx="6858000" cy="9144000"/>
  <p:custDataLst>
    <p:tags r:id="rId22"/>
  </p:custDataLst>
  <p:defaultTextStyle>
    <a:defPPr>
      <a:defRPr lang="ru-RU"/>
    </a:defPPr>
    <a:lvl1pPr algn="l" rtl="0" fontAlgn="base">
      <a:spcBef>
        <a:spcPct val="0"/>
      </a:spcBef>
      <a:spcAft>
        <a:spcPct val="0"/>
      </a:spcAft>
      <a:defRPr sz="1400" kern="1200">
        <a:solidFill>
          <a:schemeClr val="tx1"/>
        </a:solidFill>
        <a:latin typeface="Calibri" pitchFamily="34" charset="0"/>
        <a:ea typeface="+mn-ea"/>
        <a:cs typeface="+mn-cs"/>
      </a:defRPr>
    </a:lvl1pPr>
    <a:lvl2pPr marL="457200" algn="l" rtl="0" fontAlgn="base">
      <a:spcBef>
        <a:spcPct val="0"/>
      </a:spcBef>
      <a:spcAft>
        <a:spcPct val="0"/>
      </a:spcAft>
      <a:defRPr sz="1400" kern="1200">
        <a:solidFill>
          <a:schemeClr val="tx1"/>
        </a:solidFill>
        <a:latin typeface="Calibri" pitchFamily="34" charset="0"/>
        <a:ea typeface="+mn-ea"/>
        <a:cs typeface="+mn-cs"/>
      </a:defRPr>
    </a:lvl2pPr>
    <a:lvl3pPr marL="914400" algn="l" rtl="0" fontAlgn="base">
      <a:spcBef>
        <a:spcPct val="0"/>
      </a:spcBef>
      <a:spcAft>
        <a:spcPct val="0"/>
      </a:spcAft>
      <a:defRPr sz="1400" kern="1200">
        <a:solidFill>
          <a:schemeClr val="tx1"/>
        </a:solidFill>
        <a:latin typeface="Calibri" pitchFamily="34" charset="0"/>
        <a:ea typeface="+mn-ea"/>
        <a:cs typeface="+mn-cs"/>
      </a:defRPr>
    </a:lvl3pPr>
    <a:lvl4pPr marL="1371600" algn="l" rtl="0" fontAlgn="base">
      <a:spcBef>
        <a:spcPct val="0"/>
      </a:spcBef>
      <a:spcAft>
        <a:spcPct val="0"/>
      </a:spcAft>
      <a:defRPr sz="1400" kern="1200">
        <a:solidFill>
          <a:schemeClr val="tx1"/>
        </a:solidFill>
        <a:latin typeface="Calibri" pitchFamily="34" charset="0"/>
        <a:ea typeface="+mn-ea"/>
        <a:cs typeface="+mn-cs"/>
      </a:defRPr>
    </a:lvl4pPr>
    <a:lvl5pPr marL="1828800" algn="l" rtl="0" fontAlgn="base">
      <a:spcBef>
        <a:spcPct val="0"/>
      </a:spcBef>
      <a:spcAft>
        <a:spcPct val="0"/>
      </a:spcAft>
      <a:defRPr sz="1400" kern="1200">
        <a:solidFill>
          <a:schemeClr val="tx1"/>
        </a:solidFill>
        <a:latin typeface="Calibri" pitchFamily="34" charset="0"/>
        <a:ea typeface="+mn-ea"/>
        <a:cs typeface="+mn-cs"/>
      </a:defRPr>
    </a:lvl5pPr>
    <a:lvl6pPr marL="2286000" algn="l" defTabSz="914400" rtl="0" eaLnBrk="1" latinLnBrk="0" hangingPunct="1">
      <a:defRPr sz="1400" kern="1200">
        <a:solidFill>
          <a:schemeClr val="tx1"/>
        </a:solidFill>
        <a:latin typeface="Calibri" pitchFamily="34" charset="0"/>
        <a:ea typeface="+mn-ea"/>
        <a:cs typeface="+mn-cs"/>
      </a:defRPr>
    </a:lvl6pPr>
    <a:lvl7pPr marL="2743200" algn="l" defTabSz="914400" rtl="0" eaLnBrk="1" latinLnBrk="0" hangingPunct="1">
      <a:defRPr sz="1400" kern="1200">
        <a:solidFill>
          <a:schemeClr val="tx1"/>
        </a:solidFill>
        <a:latin typeface="Calibri" pitchFamily="34" charset="0"/>
        <a:ea typeface="+mn-ea"/>
        <a:cs typeface="+mn-cs"/>
      </a:defRPr>
    </a:lvl7pPr>
    <a:lvl8pPr marL="3200400" algn="l" defTabSz="914400" rtl="0" eaLnBrk="1" latinLnBrk="0" hangingPunct="1">
      <a:defRPr sz="1400" kern="1200">
        <a:solidFill>
          <a:schemeClr val="tx1"/>
        </a:solidFill>
        <a:latin typeface="Calibri" pitchFamily="34" charset="0"/>
        <a:ea typeface="+mn-ea"/>
        <a:cs typeface="+mn-cs"/>
      </a:defRPr>
    </a:lvl8pPr>
    <a:lvl9pPr marL="3657600" algn="l" defTabSz="914400" rtl="0" eaLnBrk="1" latinLnBrk="0" hangingPunct="1">
      <a:defRPr sz="1400"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6410C"/>
    <a:srgbClr val="C4350E"/>
    <a:srgbClr val="2B0C03"/>
    <a:srgbClr val="320E04"/>
    <a:srgbClr val="000000"/>
    <a:srgbClr val="33CC3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1899" autoAdjust="0"/>
  </p:normalViewPr>
  <p:slideViewPr>
    <p:cSldViewPr>
      <p:cViewPr varScale="1">
        <p:scale>
          <a:sx n="85" d="100"/>
          <a:sy n="85" d="100"/>
        </p:scale>
        <p:origin x="137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image" Target="../media/image81.wmf"/><Relationship Id="rId7" Type="http://schemas.openxmlformats.org/officeDocument/2006/relationships/image" Target="../media/image85.wmf"/><Relationship Id="rId2" Type="http://schemas.openxmlformats.org/officeDocument/2006/relationships/image" Target="../media/image80.wmf"/><Relationship Id="rId1" Type="http://schemas.openxmlformats.org/officeDocument/2006/relationships/image" Target="../media/image76.wmf"/><Relationship Id="rId6" Type="http://schemas.openxmlformats.org/officeDocument/2006/relationships/image" Target="../media/image84.wmf"/><Relationship Id="rId5" Type="http://schemas.openxmlformats.org/officeDocument/2006/relationships/image" Target="../media/image83.wmf"/><Relationship Id="rId4" Type="http://schemas.openxmlformats.org/officeDocument/2006/relationships/image" Target="../media/image8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image" Target="../media/image30.wmf"/><Relationship Id="rId3" Type="http://schemas.openxmlformats.org/officeDocument/2006/relationships/image" Target="../media/image20.wmf"/><Relationship Id="rId7" Type="http://schemas.openxmlformats.org/officeDocument/2006/relationships/image" Target="../media/image24.wmf"/><Relationship Id="rId12" Type="http://schemas.openxmlformats.org/officeDocument/2006/relationships/image" Target="../media/image29.wmf"/><Relationship Id="rId2" Type="http://schemas.openxmlformats.org/officeDocument/2006/relationships/image" Target="../media/image19.wmf"/><Relationship Id="rId16" Type="http://schemas.openxmlformats.org/officeDocument/2006/relationships/image" Target="../media/image33.wmf"/><Relationship Id="rId1" Type="http://schemas.openxmlformats.org/officeDocument/2006/relationships/image" Target="../media/image18.wmf"/><Relationship Id="rId6" Type="http://schemas.openxmlformats.org/officeDocument/2006/relationships/image" Target="../media/image23.wmf"/><Relationship Id="rId11" Type="http://schemas.openxmlformats.org/officeDocument/2006/relationships/image" Target="../media/image28.wmf"/><Relationship Id="rId5" Type="http://schemas.openxmlformats.org/officeDocument/2006/relationships/image" Target="../media/image22.wmf"/><Relationship Id="rId15" Type="http://schemas.openxmlformats.org/officeDocument/2006/relationships/image" Target="../media/image32.wmf"/><Relationship Id="rId10" Type="http://schemas.openxmlformats.org/officeDocument/2006/relationships/image" Target="../media/image27.wmf"/><Relationship Id="rId4" Type="http://schemas.openxmlformats.org/officeDocument/2006/relationships/image" Target="../media/image21.wmf"/><Relationship Id="rId9" Type="http://schemas.openxmlformats.org/officeDocument/2006/relationships/image" Target="../media/image26.wmf"/><Relationship Id="rId14"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image" Target="../media/image46.wmf"/><Relationship Id="rId3" Type="http://schemas.openxmlformats.org/officeDocument/2006/relationships/image" Target="../media/image36.wmf"/><Relationship Id="rId7" Type="http://schemas.openxmlformats.org/officeDocument/2006/relationships/image" Target="../media/image40.wmf"/><Relationship Id="rId12" Type="http://schemas.openxmlformats.org/officeDocument/2006/relationships/image" Target="../media/image45.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9.wmf"/><Relationship Id="rId11" Type="http://schemas.openxmlformats.org/officeDocument/2006/relationships/image" Target="../media/image44.wmf"/><Relationship Id="rId5" Type="http://schemas.openxmlformats.org/officeDocument/2006/relationships/image" Target="../media/image38.wmf"/><Relationship Id="rId10" Type="http://schemas.openxmlformats.org/officeDocument/2006/relationships/image" Target="../media/image43.wmf"/><Relationship Id="rId4" Type="http://schemas.openxmlformats.org/officeDocument/2006/relationships/image" Target="../media/image37.wmf"/><Relationship Id="rId9" Type="http://schemas.openxmlformats.org/officeDocument/2006/relationships/image" Target="../media/image42.wmf"/><Relationship Id="rId14" Type="http://schemas.openxmlformats.org/officeDocument/2006/relationships/image" Target="../media/image47.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image" Target="../media/image60.wmf"/><Relationship Id="rId3" Type="http://schemas.openxmlformats.org/officeDocument/2006/relationships/image" Target="../media/image50.wmf"/><Relationship Id="rId7" Type="http://schemas.openxmlformats.org/officeDocument/2006/relationships/image" Target="../media/image54.wmf"/><Relationship Id="rId12" Type="http://schemas.openxmlformats.org/officeDocument/2006/relationships/image" Target="../media/image59.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11" Type="http://schemas.openxmlformats.org/officeDocument/2006/relationships/image" Target="../media/image58.wmf"/><Relationship Id="rId5" Type="http://schemas.openxmlformats.org/officeDocument/2006/relationships/image" Target="../media/image52.wmf"/><Relationship Id="rId15" Type="http://schemas.openxmlformats.org/officeDocument/2006/relationships/image" Target="../media/image62.wmf"/><Relationship Id="rId10" Type="http://schemas.openxmlformats.org/officeDocument/2006/relationships/image" Target="../media/image57.wmf"/><Relationship Id="rId4" Type="http://schemas.openxmlformats.org/officeDocument/2006/relationships/image" Target="../media/image51.wmf"/><Relationship Id="rId9" Type="http://schemas.openxmlformats.org/officeDocument/2006/relationships/image" Target="../media/image56.wmf"/><Relationship Id="rId14" Type="http://schemas.openxmlformats.org/officeDocument/2006/relationships/image" Target="../media/image6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40.wmf"/><Relationship Id="rId5" Type="http://schemas.openxmlformats.org/officeDocument/2006/relationships/image" Target="../media/image78.wmf"/><Relationship Id="rId4" Type="http://schemas.openxmlformats.org/officeDocument/2006/relationships/image" Target="../media/image7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pPr>
              <a:defRPr/>
            </a:pPr>
            <a:fld id="{83F6C142-51E7-4D09-889A-6A31E2F35A5E}" type="datetimeFigureOut">
              <a:rPr lang="ru-RU"/>
              <a:pPr>
                <a:defRPr/>
              </a:pPr>
              <a:t>04.07.2025</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pPr>
              <a:defRPr/>
            </a:pPr>
            <a:fld id="{FBBEB4CD-27F8-40E0-B863-3E4002294867}"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Образ слайда 1"/>
          <p:cNvSpPr>
            <a:spLocks noGrp="1" noRot="1" noChangeAspect="1" noTextEdit="1"/>
          </p:cNvSpPr>
          <p:nvPr>
            <p:ph type="sldImg"/>
          </p:nvPr>
        </p:nvSpPr>
        <p:spPr bwMode="auto">
          <a:noFill/>
          <a:ln>
            <a:solidFill>
              <a:srgbClr val="000000"/>
            </a:solidFill>
            <a:miter lim="800000"/>
            <a:headEnd/>
            <a:tailEnd/>
          </a:ln>
        </p:spPr>
      </p:sp>
      <p:sp>
        <p:nvSpPr>
          <p:cNvPr id="3277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a:p>
        </p:txBody>
      </p:sp>
      <p:sp>
        <p:nvSpPr>
          <p:cNvPr id="32771" name="Номер слайда 3"/>
          <p:cNvSpPr txBox="1">
            <a:spLocks noGrp="1"/>
          </p:cNvSpPr>
          <p:nvPr/>
        </p:nvSpPr>
        <p:spPr bwMode="auto">
          <a:xfrm>
            <a:off x="3884613" y="8685213"/>
            <a:ext cx="2971800" cy="458787"/>
          </a:xfrm>
          <a:prstGeom prst="rect">
            <a:avLst/>
          </a:prstGeom>
          <a:noFill/>
          <a:ln w="9525">
            <a:noFill/>
            <a:miter lim="800000"/>
            <a:headEnd/>
            <a:tailEnd/>
          </a:ln>
        </p:spPr>
        <p:txBody>
          <a:bodyPr anchor="b"/>
          <a:lstStyle/>
          <a:p>
            <a:pPr algn="r"/>
            <a:fld id="{E5F99004-0A0A-4A5C-B3D2-0B606A3E5AFD}" type="slidenum">
              <a:rPr lang="ru-RU" sz="1200">
                <a:latin typeface="Arial" charset="0"/>
              </a:rPr>
              <a:pPr algn="r"/>
              <a:t>5</a:t>
            </a:fld>
            <a:endParaRPr lang="ru-RU"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Образ слайда 1"/>
          <p:cNvSpPr>
            <a:spLocks noGrp="1" noRot="1" noChangeAspect="1"/>
          </p:cNvSpPr>
          <p:nvPr>
            <p:ph type="sldImg"/>
          </p:nvPr>
        </p:nvSpPr>
        <p:spPr bwMode="auto">
          <a:noFill/>
          <a:ln>
            <a:solidFill>
              <a:srgbClr val="000000"/>
            </a:solidFill>
            <a:miter lim="800000"/>
            <a:headEnd/>
            <a:tailEnd/>
          </a:ln>
        </p:spPr>
      </p:sp>
      <p:sp>
        <p:nvSpPr>
          <p:cNvPr id="3686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a:p>
        </p:txBody>
      </p:sp>
      <p:sp>
        <p:nvSpPr>
          <p:cNvPr id="3686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BC53D3-1529-4DC9-9184-C56D958A98B9}" type="slidenum">
              <a:rPr lang="ru-RU" smtClean="0"/>
              <a:pPr/>
              <a:t>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a:xfrm>
            <a:off x="683568" y="1600200"/>
            <a:ext cx="8003232"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FD23024F-E980-409A-88D0-3C70530C75C2}" type="datetime1">
              <a:rPr lang="ru-RU"/>
              <a:pPr>
                <a:defRPr/>
              </a:pPr>
              <a:t>04.07.2025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en-US"/>
              <a:t>Nucleus-2025 St.Petersburg</a:t>
            </a:r>
            <a:endParaRPr lang="ru-RU"/>
          </a:p>
        </p:txBody>
      </p:sp>
      <p:sp>
        <p:nvSpPr>
          <p:cNvPr id="6" name="Номер слайда 5"/>
          <p:cNvSpPr>
            <a:spLocks noGrp="1"/>
          </p:cNvSpPr>
          <p:nvPr>
            <p:ph type="sldNum" sz="quarter" idx="12"/>
          </p:nvPr>
        </p:nvSpPr>
        <p:spPr/>
        <p:txBody>
          <a:bodyPr/>
          <a:lstStyle>
            <a:lvl1pPr>
              <a:defRPr/>
            </a:lvl1pPr>
          </a:lstStyle>
          <a:p>
            <a:pPr>
              <a:defRPr/>
            </a:pPr>
            <a:fld id="{31EB32A6-611A-45B5-9EA3-D508029F102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87132A6C-521A-4E38-9FDE-E81A585007DE}" type="datetime1">
              <a:rPr lang="ru-RU"/>
              <a:pPr>
                <a:defRPr/>
              </a:pPr>
              <a:t>04.07.2025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en-US"/>
              <a:t>Nucleus-2025 St.Petersburg</a:t>
            </a:r>
            <a:endParaRPr lang="ru-RU"/>
          </a:p>
        </p:txBody>
      </p:sp>
      <p:sp>
        <p:nvSpPr>
          <p:cNvPr id="6" name="Номер слайда 5"/>
          <p:cNvSpPr>
            <a:spLocks noGrp="1"/>
          </p:cNvSpPr>
          <p:nvPr>
            <p:ph type="sldNum" sz="quarter" idx="12"/>
          </p:nvPr>
        </p:nvSpPr>
        <p:spPr/>
        <p:txBody>
          <a:bodyPr/>
          <a:lstStyle>
            <a:lvl1pPr>
              <a:defRPr/>
            </a:lvl1pPr>
          </a:lstStyle>
          <a:p>
            <a:pPr>
              <a:defRPr/>
            </a:pPr>
            <a:fld id="{1D883910-3F43-41F3-9983-3969CF8C6B4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AndObj" preserve="1">
  <p:cSld name="Заголовок, 2 маленьких объекта и 1 большой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en-US"/>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Содержимое 3"/>
          <p:cNvSpPr>
            <a:spLocks noGrp="1"/>
          </p:cNvSpPr>
          <p:nvPr>
            <p:ph sz="quarter" idx="2"/>
          </p:nvPr>
        </p:nvSpPr>
        <p:spPr>
          <a:xfrm>
            <a:off x="457200" y="3938588"/>
            <a:ext cx="4038600" cy="218757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Содержимое 4"/>
          <p:cNvSpPr>
            <a:spLocks noGrp="1"/>
          </p:cNvSpPr>
          <p:nvPr>
            <p:ph sz="half" idx="3"/>
          </p:nvPr>
        </p:nvSpPr>
        <p:spPr>
          <a:xfrm>
            <a:off x="4648200" y="1600200"/>
            <a:ext cx="4038600" cy="4525963"/>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08235B1F-F6D4-4A25-BEC0-6BE7EFA2F088}" type="datetime1">
              <a:rPr lang="ru-RU"/>
              <a:pPr>
                <a:defRPr/>
              </a:pPr>
              <a:t>04.07.2025</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en-US"/>
              <a:t>Nucleus-2025 St.Petersburg</a:t>
            </a:r>
            <a:endParaRPr lang="ru-RU"/>
          </a:p>
        </p:txBody>
      </p:sp>
      <p:sp>
        <p:nvSpPr>
          <p:cNvPr id="8" name="Номер слайда 5"/>
          <p:cNvSpPr>
            <a:spLocks noGrp="1"/>
          </p:cNvSpPr>
          <p:nvPr>
            <p:ph type="sldNum" sz="quarter" idx="12"/>
          </p:nvPr>
        </p:nvSpPr>
        <p:spPr/>
        <p:txBody>
          <a:bodyPr/>
          <a:lstStyle>
            <a:lvl1pPr>
              <a:defRPr/>
            </a:lvl1pPr>
          </a:lstStyle>
          <a:p>
            <a:pPr>
              <a:defRPr/>
            </a:pPr>
            <a:fld id="{97C663E4-F5BF-4FAB-BEFE-E43D75D4349A}"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en-US"/>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CA0932DD-45C7-4141-ABC3-CF66A7ED9DCF}" type="datetime1">
              <a:rPr lang="ru-RU"/>
              <a:pPr>
                <a:defRPr/>
              </a:pPr>
              <a:t>04.07.2025</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a:t>Nucleus-2025 St.Petersburg</a:t>
            </a: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6EDF328-F1FA-4594-ABA4-369EEAA3AB00}"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Содержимое 2"/>
          <p:cNvSpPr>
            <a:spLocks noGrp="1"/>
          </p:cNvSpPr>
          <p:nvPr>
            <p:ph idx="1"/>
          </p:nvPr>
        </p:nvSpPr>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8E86BA0D-1D0D-460E-B5BE-6708813A2C8F}" type="datetime1">
              <a:rPr lang="ru-RU"/>
              <a:pPr>
                <a:defRPr/>
              </a:pPr>
              <a:t>04.07.2025</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a:t>Nucleus-2025 St.Petersburg</a:t>
            </a: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6584D94-26E2-4E92-AAE3-EB725EF10328}"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n-US"/>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A9442312-513C-4684-A207-EF07212CCD79}" type="datetime1">
              <a:rPr lang="ru-RU"/>
              <a:pPr>
                <a:defRPr/>
              </a:pPr>
              <a:t>04.07.2025</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a:t>Nucleus-2025 St.Petersburg</a:t>
            </a: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E507184-0F6D-4529-B5C3-B00F763AD54E}"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32719645-A280-4769-A062-30B8EE46B00C}" type="datetime1">
              <a:rPr lang="ru-RU"/>
              <a:pPr>
                <a:defRPr/>
              </a:pPr>
              <a:t>04.07.2025</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en-US"/>
              <a:t>Nucleus-2025 St.Petersburg</a:t>
            </a: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9023FF3-7EE8-4215-9316-9A9121CA344E}"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en-US"/>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BF451165-8943-4E84-B286-B1624D4E8128}" type="datetime1">
              <a:rPr lang="ru-RU"/>
              <a:pPr>
                <a:defRPr/>
              </a:pPr>
              <a:t>04.07.2025</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r>
              <a:rPr lang="en-US"/>
              <a:t>Nucleus-2025 St.Petersburg</a:t>
            </a: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2BFD85D1-ACEB-428A-AC8D-6BC62D38C5B7}"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B56BC76B-DA67-4CF2-BBA5-6B3A1F057D13}" type="datetime1">
              <a:rPr lang="ru-RU"/>
              <a:pPr>
                <a:defRPr/>
              </a:pPr>
              <a:t>04.07.2025</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r>
              <a:rPr lang="en-US"/>
              <a:t>Nucleus-2025 St.Petersburg</a:t>
            </a: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27139A5C-A397-41A4-B3DC-CDAFCB9CC436}"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3D38CDC-DACD-4CF0-AFDC-4117A9FA9808}" type="datetime1">
              <a:rPr lang="ru-RU"/>
              <a:pPr>
                <a:defRPr/>
              </a:pPr>
              <a:t>04.07.2025</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r>
              <a:rPr lang="en-US"/>
              <a:t>Nucleus-2025 St.Petersburg</a:t>
            </a: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32E6F9BF-3750-4851-9053-E05EE52F125F}"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en-US"/>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5C762C4A-4F99-4C7C-A9A9-7864E8BD2A8A}" type="datetime1">
              <a:rPr lang="ru-RU"/>
              <a:pPr>
                <a:defRPr/>
              </a:pPr>
              <a:t>04.07.2025</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en-US"/>
              <a:t>Nucleus-2025 St.Petersburg</a:t>
            </a: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1B6410F-3ECA-44CC-975A-BBD6B45B2FF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D699F362-C54F-4A5B-ADD7-82A8DF2996FA}" type="datetime1">
              <a:rPr lang="ru-RU"/>
              <a:pPr>
                <a:defRPr/>
              </a:pPr>
              <a:t>04.07.2025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en-US"/>
              <a:t>Nucleus-2025 St.Petersburg</a:t>
            </a:r>
            <a:endParaRPr lang="ru-RU"/>
          </a:p>
        </p:txBody>
      </p:sp>
      <p:sp>
        <p:nvSpPr>
          <p:cNvPr id="6" name="Номер слайда 5"/>
          <p:cNvSpPr>
            <a:spLocks noGrp="1"/>
          </p:cNvSpPr>
          <p:nvPr>
            <p:ph type="sldNum" sz="quarter" idx="12"/>
          </p:nvPr>
        </p:nvSpPr>
        <p:spPr/>
        <p:txBody>
          <a:bodyPr/>
          <a:lstStyle>
            <a:lvl1pPr>
              <a:defRPr/>
            </a:lvl1pPr>
          </a:lstStyle>
          <a:p>
            <a:pPr>
              <a:defRPr/>
            </a:pPr>
            <a:fld id="{BB05F949-4E58-4E98-8459-1E61FDB0706C}"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en-US"/>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D9C6AB6F-6C63-476F-83F9-68826E748CBE}" type="datetime1">
              <a:rPr lang="ru-RU"/>
              <a:pPr>
                <a:defRPr/>
              </a:pPr>
              <a:t>04.07.2025</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en-US"/>
              <a:t>Nucleus-2025 St.Petersburg</a:t>
            </a: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AD23A75-2E69-4F4A-929C-415AC2FA0E6B}"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A6CACC36-6FDD-4F98-9666-5E4019A7A012}" type="datetime1">
              <a:rPr lang="ru-RU"/>
              <a:pPr>
                <a:defRPr/>
              </a:pPr>
              <a:t>04.07.2025</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a:t>Nucleus-2025 St.Petersburg</a:t>
            </a: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226C1DA-5E87-40E3-B313-9C343B3385E0}"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en-US"/>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76601F98-2623-4620-B76D-28ABFBB67648}" type="datetime1">
              <a:rPr lang="ru-RU"/>
              <a:pPr>
                <a:defRPr/>
              </a:pPr>
              <a:t>04.07.2025</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en-US"/>
              <a:t>Nucleus-2025 St.Petersburg</a:t>
            </a: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9C6BF73-C880-45E1-A875-F5B31D3004C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2EDCB6B5-CBE4-45B0-83C6-368DE93CB518}" type="datetime1">
              <a:rPr lang="ru-RU"/>
              <a:pPr>
                <a:defRPr/>
              </a:pPr>
              <a:t>04.07.2025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en-US"/>
              <a:t>Nucleus-2025 St.Petersburg</a:t>
            </a:r>
            <a:endParaRPr lang="ru-RU"/>
          </a:p>
        </p:txBody>
      </p:sp>
      <p:sp>
        <p:nvSpPr>
          <p:cNvPr id="7" name="Номер слайда 5"/>
          <p:cNvSpPr>
            <a:spLocks noGrp="1"/>
          </p:cNvSpPr>
          <p:nvPr>
            <p:ph type="sldNum" sz="quarter" idx="12"/>
          </p:nvPr>
        </p:nvSpPr>
        <p:spPr/>
        <p:txBody>
          <a:bodyPr/>
          <a:lstStyle>
            <a:lvl1pPr>
              <a:defRPr/>
            </a:lvl1pPr>
          </a:lstStyle>
          <a:p>
            <a:pPr>
              <a:defRPr/>
            </a:pPr>
            <a:fld id="{C0F460C2-7080-4949-95DD-E16DDA13980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8888BFFE-DBFE-4CC3-A341-473BF0FD04D2}" type="datetime1">
              <a:rPr lang="ru-RU"/>
              <a:pPr>
                <a:defRPr/>
              </a:pPr>
              <a:t>04.07.2025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en-US"/>
              <a:t>Nucleus-2025 St.Petersburg</a:t>
            </a:r>
            <a:endParaRPr lang="ru-RU"/>
          </a:p>
        </p:txBody>
      </p:sp>
      <p:sp>
        <p:nvSpPr>
          <p:cNvPr id="9" name="Номер слайда 5"/>
          <p:cNvSpPr>
            <a:spLocks noGrp="1"/>
          </p:cNvSpPr>
          <p:nvPr>
            <p:ph type="sldNum" sz="quarter" idx="12"/>
          </p:nvPr>
        </p:nvSpPr>
        <p:spPr/>
        <p:txBody>
          <a:bodyPr/>
          <a:lstStyle>
            <a:lvl1pPr>
              <a:defRPr/>
            </a:lvl1pPr>
          </a:lstStyle>
          <a:p>
            <a:pPr>
              <a:defRPr/>
            </a:pPr>
            <a:fld id="{61D391AF-ADCC-4B9C-8A9B-B0B36C74F80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9CFD9038-7D64-4E0E-8A81-B4386EFA27AC}" type="datetime1">
              <a:rPr lang="ru-RU"/>
              <a:pPr>
                <a:defRPr/>
              </a:pPr>
              <a:t>04.07.2025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en-US"/>
              <a:t>Nucleus-2025 St.Petersburg</a:t>
            </a:r>
            <a:endParaRPr lang="ru-RU"/>
          </a:p>
        </p:txBody>
      </p:sp>
      <p:sp>
        <p:nvSpPr>
          <p:cNvPr id="5" name="Номер слайда 5"/>
          <p:cNvSpPr>
            <a:spLocks noGrp="1"/>
          </p:cNvSpPr>
          <p:nvPr>
            <p:ph type="sldNum" sz="quarter" idx="12"/>
          </p:nvPr>
        </p:nvSpPr>
        <p:spPr/>
        <p:txBody>
          <a:bodyPr/>
          <a:lstStyle>
            <a:lvl1pPr>
              <a:defRPr/>
            </a:lvl1pPr>
          </a:lstStyle>
          <a:p>
            <a:pPr>
              <a:defRPr/>
            </a:pPr>
            <a:fld id="{AC9CE99C-E9FA-48A9-B8BE-880AEADD246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F3812B3-E607-4C91-83E8-BE1CDF031D64}" type="datetime1">
              <a:rPr lang="ru-RU"/>
              <a:pPr>
                <a:defRPr/>
              </a:pPr>
              <a:t>04.07.2025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en-US"/>
              <a:t>Nucleus-2025 St.Petersburg</a:t>
            </a:r>
            <a:endParaRPr lang="ru-RU"/>
          </a:p>
        </p:txBody>
      </p:sp>
      <p:sp>
        <p:nvSpPr>
          <p:cNvPr id="4" name="Номер слайда 5"/>
          <p:cNvSpPr>
            <a:spLocks noGrp="1"/>
          </p:cNvSpPr>
          <p:nvPr>
            <p:ph type="sldNum" sz="quarter" idx="12"/>
          </p:nvPr>
        </p:nvSpPr>
        <p:spPr/>
        <p:txBody>
          <a:bodyPr/>
          <a:lstStyle>
            <a:lvl1pPr>
              <a:defRPr/>
            </a:lvl1pPr>
          </a:lstStyle>
          <a:p>
            <a:pPr>
              <a:defRPr/>
            </a:pPr>
            <a:fld id="{F3EEDBFA-5323-4E5D-AEF3-45080EA9A3C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23E3A874-9CD0-49CD-A462-170DD6AA4E3A}" type="datetime1">
              <a:rPr lang="ru-RU"/>
              <a:pPr>
                <a:defRPr/>
              </a:pPr>
              <a:t>04.07.2025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en-US"/>
              <a:t>Nucleus-2025 St.Petersburg</a:t>
            </a:r>
            <a:endParaRPr lang="ru-RU"/>
          </a:p>
        </p:txBody>
      </p:sp>
      <p:sp>
        <p:nvSpPr>
          <p:cNvPr id="7" name="Номер слайда 5"/>
          <p:cNvSpPr>
            <a:spLocks noGrp="1"/>
          </p:cNvSpPr>
          <p:nvPr>
            <p:ph type="sldNum" sz="quarter" idx="12"/>
          </p:nvPr>
        </p:nvSpPr>
        <p:spPr/>
        <p:txBody>
          <a:bodyPr/>
          <a:lstStyle>
            <a:lvl1pPr>
              <a:defRPr/>
            </a:lvl1pPr>
          </a:lstStyle>
          <a:p>
            <a:pPr>
              <a:defRPr/>
            </a:pPr>
            <a:fld id="{340A2426-0343-4A18-97C7-07538380CDE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37853392-7DD1-4322-8072-FAD519C190B9}" type="datetime1">
              <a:rPr lang="ru-RU"/>
              <a:pPr>
                <a:defRPr/>
              </a:pPr>
              <a:t>04.07.2025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en-US"/>
              <a:t>Nucleus-2025 St.Petersburg</a:t>
            </a:r>
            <a:endParaRPr lang="ru-RU"/>
          </a:p>
        </p:txBody>
      </p:sp>
      <p:sp>
        <p:nvSpPr>
          <p:cNvPr id="7" name="Номер слайда 5"/>
          <p:cNvSpPr>
            <a:spLocks noGrp="1"/>
          </p:cNvSpPr>
          <p:nvPr>
            <p:ph type="sldNum" sz="quarter" idx="12"/>
          </p:nvPr>
        </p:nvSpPr>
        <p:spPr/>
        <p:txBody>
          <a:bodyPr/>
          <a:lstStyle>
            <a:lvl1pPr>
              <a:defRPr/>
            </a:lvl1pPr>
          </a:lstStyle>
          <a:p>
            <a:pPr>
              <a:defRPr/>
            </a:pPr>
            <a:fld id="{AD6A5DCB-C981-40DB-AF53-F23B6BAD15C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5C95E525-EE95-4ECF-9FFB-F2E26F8EA6DB}" type="datetime1">
              <a:rPr lang="ru-RU"/>
              <a:pPr>
                <a:defRPr/>
              </a:pPr>
              <a:t>04.07.2025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en-US"/>
              <a:t>Nucleus-2025 St.Petersburg</a:t>
            </a:r>
            <a:endParaRPr lang="ru-RU"/>
          </a:p>
        </p:txBody>
      </p:sp>
      <p:sp>
        <p:nvSpPr>
          <p:cNvPr id="6" name="Номер слайда 5"/>
          <p:cNvSpPr>
            <a:spLocks noGrp="1"/>
          </p:cNvSpPr>
          <p:nvPr>
            <p:ph type="sldNum" sz="quarter" idx="12"/>
          </p:nvPr>
        </p:nvSpPr>
        <p:spPr/>
        <p:txBody>
          <a:bodyPr/>
          <a:lstStyle>
            <a:lvl1pPr>
              <a:defRPr/>
            </a:lvl1pPr>
          </a:lstStyle>
          <a:p>
            <a:pPr>
              <a:defRPr/>
            </a:pPr>
            <a:fld id="{9CC73252-B83C-4091-85AD-C57AB3F1ED2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22"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30723"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8A4C6ED-9D72-43C7-8FCF-95D0ADA4908F}" type="datetime1">
              <a:rPr lang="ru-RU"/>
              <a:pPr>
                <a:defRPr/>
              </a:pPr>
              <a:t>04.07.2025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Nucleus-2025 St.Petersburg</a:t>
            </a: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9228E31-85AD-48A5-9BDD-B16B9588B6D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88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978A27C1-D767-4943-BFA5-439DF82D8496}" type="datetime1">
              <a:rPr lang="ru-RU"/>
              <a:pPr>
                <a:defRPr/>
              </a:pPr>
              <a:t>04.07.2025</a:t>
            </a:fld>
            <a:endParaRPr lang="ru-RU"/>
          </a:p>
        </p:txBody>
      </p:sp>
      <p:sp>
        <p:nvSpPr>
          <p:cNvPr id="788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a:t>Nucleus-2025 St.Petersburg</a:t>
            </a:r>
            <a:endParaRPr lang="ru-RU"/>
          </a:p>
        </p:txBody>
      </p:sp>
      <p:sp>
        <p:nvSpPr>
          <p:cNvPr id="788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4C354F33-3043-4C12-85BB-22B232CCFEB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oleObject" Target="../embeddings/oleObject60.bin"/><Relationship Id="rId3" Type="http://schemas.openxmlformats.org/officeDocument/2006/relationships/oleObject" Target="../embeddings/oleObject55.bin"/><Relationship Id="rId7" Type="http://schemas.openxmlformats.org/officeDocument/2006/relationships/oleObject" Target="../embeddings/oleObject57.bin"/><Relationship Id="rId12" Type="http://schemas.openxmlformats.org/officeDocument/2006/relationships/image" Target="../media/image67.w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64.wmf"/><Relationship Id="rId11" Type="http://schemas.openxmlformats.org/officeDocument/2006/relationships/oleObject" Target="../embeddings/oleObject59.bin"/><Relationship Id="rId5" Type="http://schemas.openxmlformats.org/officeDocument/2006/relationships/oleObject" Target="../embeddings/oleObject56.bin"/><Relationship Id="rId10" Type="http://schemas.openxmlformats.org/officeDocument/2006/relationships/image" Target="../media/image66.wmf"/><Relationship Id="rId4" Type="http://schemas.openxmlformats.org/officeDocument/2006/relationships/image" Target="../media/image63.wmf"/><Relationship Id="rId9" Type="http://schemas.openxmlformats.org/officeDocument/2006/relationships/oleObject" Target="../embeddings/oleObject58.bin"/><Relationship Id="rId14" Type="http://schemas.openxmlformats.org/officeDocument/2006/relationships/image" Target="../media/image68.wmf"/></Relationships>
</file>

<file path=ppt/slides/_rels/slide1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69.wmf"/><Relationship Id="rId4" Type="http://schemas.openxmlformats.org/officeDocument/2006/relationships/oleObject" Target="../embeddings/oleObject6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69.wmf"/></Relationships>
</file>

<file path=ppt/slides/_rels/slide1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66.bin"/><Relationship Id="rId13" Type="http://schemas.openxmlformats.org/officeDocument/2006/relationships/image" Target="../media/image78.wmf"/><Relationship Id="rId3" Type="http://schemas.openxmlformats.org/officeDocument/2006/relationships/oleObject" Target="../embeddings/oleObject63.bin"/><Relationship Id="rId7" Type="http://schemas.openxmlformats.org/officeDocument/2006/relationships/oleObject" Target="../embeddings/oleObject65.bin"/><Relationship Id="rId12" Type="http://schemas.openxmlformats.org/officeDocument/2006/relationships/oleObject" Target="../embeddings/oleObject68.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75.wmf"/><Relationship Id="rId11" Type="http://schemas.openxmlformats.org/officeDocument/2006/relationships/image" Target="../media/image77.wmf"/><Relationship Id="rId5" Type="http://schemas.openxmlformats.org/officeDocument/2006/relationships/oleObject" Target="../embeddings/oleObject64.bin"/><Relationship Id="rId10" Type="http://schemas.openxmlformats.org/officeDocument/2006/relationships/oleObject" Target="../embeddings/oleObject67.bin"/><Relationship Id="rId4" Type="http://schemas.openxmlformats.org/officeDocument/2006/relationships/image" Target="../media/image40.wmf"/><Relationship Id="rId9" Type="http://schemas.openxmlformats.org/officeDocument/2006/relationships/image" Target="../media/image76.wmf"/><Relationship Id="rId14" Type="http://schemas.openxmlformats.org/officeDocument/2006/relationships/image" Target="../media/image79.png"/></Relationships>
</file>

<file path=ppt/slides/_rels/slide15.xml.rels><?xml version="1.0" encoding="UTF-8" standalone="yes"?>
<Relationships xmlns="http://schemas.openxmlformats.org/package/2006/relationships"><Relationship Id="rId8" Type="http://schemas.openxmlformats.org/officeDocument/2006/relationships/image" Target="../media/image81.wmf"/><Relationship Id="rId13" Type="http://schemas.openxmlformats.org/officeDocument/2006/relationships/oleObject" Target="../embeddings/oleObject74.bin"/><Relationship Id="rId18" Type="http://schemas.openxmlformats.org/officeDocument/2006/relationships/image" Target="../media/image86.wmf"/><Relationship Id="rId3" Type="http://schemas.openxmlformats.org/officeDocument/2006/relationships/oleObject" Target="../embeddings/oleObject69.bin"/><Relationship Id="rId7" Type="http://schemas.openxmlformats.org/officeDocument/2006/relationships/oleObject" Target="../embeddings/oleObject71.bin"/><Relationship Id="rId12" Type="http://schemas.openxmlformats.org/officeDocument/2006/relationships/image" Target="../media/image83.wmf"/><Relationship Id="rId17" Type="http://schemas.openxmlformats.org/officeDocument/2006/relationships/oleObject" Target="../embeddings/oleObject76.bin"/><Relationship Id="rId2" Type="http://schemas.openxmlformats.org/officeDocument/2006/relationships/slideLayout" Target="../slideLayouts/slideLayout1.xml"/><Relationship Id="rId16" Type="http://schemas.openxmlformats.org/officeDocument/2006/relationships/image" Target="../media/image85.wmf"/><Relationship Id="rId1" Type="http://schemas.openxmlformats.org/officeDocument/2006/relationships/vmlDrawing" Target="../drawings/vmlDrawing10.vml"/><Relationship Id="rId6" Type="http://schemas.openxmlformats.org/officeDocument/2006/relationships/image" Target="../media/image80.wmf"/><Relationship Id="rId11" Type="http://schemas.openxmlformats.org/officeDocument/2006/relationships/oleObject" Target="../embeddings/oleObject73.bin"/><Relationship Id="rId5" Type="http://schemas.openxmlformats.org/officeDocument/2006/relationships/oleObject" Target="../embeddings/oleObject70.bin"/><Relationship Id="rId15" Type="http://schemas.openxmlformats.org/officeDocument/2006/relationships/oleObject" Target="../embeddings/oleObject75.bin"/><Relationship Id="rId10" Type="http://schemas.openxmlformats.org/officeDocument/2006/relationships/image" Target="../media/image82.wmf"/><Relationship Id="rId4" Type="http://schemas.openxmlformats.org/officeDocument/2006/relationships/image" Target="../media/image76.wmf"/><Relationship Id="rId9" Type="http://schemas.openxmlformats.org/officeDocument/2006/relationships/oleObject" Target="../embeddings/oleObject72.bin"/><Relationship Id="rId14" Type="http://schemas.openxmlformats.org/officeDocument/2006/relationships/image" Target="../media/image84.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5.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image" Target="../media/image87.wmf"/></Relationships>
</file>

<file path=ppt/slides/_rels/slide1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6.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0.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7.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5.bin"/><Relationship Id="rId14" Type="http://schemas.openxmlformats.org/officeDocument/2006/relationships/image" Target="../media/image11.wmf"/></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22.wmf"/><Relationship Id="rId18" Type="http://schemas.openxmlformats.org/officeDocument/2006/relationships/image" Target="../media/image24.wmf"/><Relationship Id="rId26" Type="http://schemas.openxmlformats.org/officeDocument/2006/relationships/image" Target="../media/image28.wmf"/><Relationship Id="rId3" Type="http://schemas.openxmlformats.org/officeDocument/2006/relationships/notesSlide" Target="../notesSlides/notesSlide2.xml"/><Relationship Id="rId21" Type="http://schemas.openxmlformats.org/officeDocument/2006/relationships/oleObject" Target="../embeddings/oleObject17.bin"/><Relationship Id="rId34" Type="http://schemas.openxmlformats.org/officeDocument/2006/relationships/image" Target="../media/image32.wmf"/><Relationship Id="rId7" Type="http://schemas.openxmlformats.org/officeDocument/2006/relationships/image" Target="../media/image19.wmf"/><Relationship Id="rId12" Type="http://schemas.openxmlformats.org/officeDocument/2006/relationships/oleObject" Target="../embeddings/oleObject12.bin"/><Relationship Id="rId17" Type="http://schemas.openxmlformats.org/officeDocument/2006/relationships/oleObject" Target="../embeddings/oleObject15.bin"/><Relationship Id="rId25" Type="http://schemas.openxmlformats.org/officeDocument/2006/relationships/oleObject" Target="../embeddings/oleObject19.bin"/><Relationship Id="rId33" Type="http://schemas.openxmlformats.org/officeDocument/2006/relationships/oleObject" Target="../embeddings/oleObject23.bin"/><Relationship Id="rId2" Type="http://schemas.openxmlformats.org/officeDocument/2006/relationships/slideLayout" Target="../slideLayouts/slideLayout2.xml"/><Relationship Id="rId16" Type="http://schemas.openxmlformats.org/officeDocument/2006/relationships/image" Target="../media/image23.wmf"/><Relationship Id="rId20" Type="http://schemas.openxmlformats.org/officeDocument/2006/relationships/image" Target="../media/image25.wmf"/><Relationship Id="rId29" Type="http://schemas.openxmlformats.org/officeDocument/2006/relationships/oleObject" Target="../embeddings/oleObject21.bin"/><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image" Target="../media/image21.wmf"/><Relationship Id="rId24" Type="http://schemas.openxmlformats.org/officeDocument/2006/relationships/image" Target="../media/image27.wmf"/><Relationship Id="rId32" Type="http://schemas.openxmlformats.org/officeDocument/2006/relationships/image" Target="../media/image31.wmf"/><Relationship Id="rId5" Type="http://schemas.openxmlformats.org/officeDocument/2006/relationships/image" Target="../media/image18.wmf"/><Relationship Id="rId15" Type="http://schemas.openxmlformats.org/officeDocument/2006/relationships/oleObject" Target="../embeddings/oleObject14.bin"/><Relationship Id="rId23" Type="http://schemas.openxmlformats.org/officeDocument/2006/relationships/oleObject" Target="../embeddings/oleObject18.bin"/><Relationship Id="rId28" Type="http://schemas.openxmlformats.org/officeDocument/2006/relationships/image" Target="../media/image29.wmf"/><Relationship Id="rId36" Type="http://schemas.openxmlformats.org/officeDocument/2006/relationships/image" Target="../media/image33.wmf"/><Relationship Id="rId10" Type="http://schemas.openxmlformats.org/officeDocument/2006/relationships/oleObject" Target="../embeddings/oleObject11.bin"/><Relationship Id="rId19" Type="http://schemas.openxmlformats.org/officeDocument/2006/relationships/oleObject" Target="../embeddings/oleObject16.bin"/><Relationship Id="rId31" Type="http://schemas.openxmlformats.org/officeDocument/2006/relationships/oleObject" Target="../embeddings/oleObject22.bin"/><Relationship Id="rId4" Type="http://schemas.openxmlformats.org/officeDocument/2006/relationships/oleObject" Target="../embeddings/oleObject8.bin"/><Relationship Id="rId9" Type="http://schemas.openxmlformats.org/officeDocument/2006/relationships/image" Target="../media/image20.wmf"/><Relationship Id="rId14" Type="http://schemas.openxmlformats.org/officeDocument/2006/relationships/oleObject" Target="../embeddings/oleObject13.bin"/><Relationship Id="rId22" Type="http://schemas.openxmlformats.org/officeDocument/2006/relationships/image" Target="../media/image26.wmf"/><Relationship Id="rId27" Type="http://schemas.openxmlformats.org/officeDocument/2006/relationships/oleObject" Target="../embeddings/oleObject20.bin"/><Relationship Id="rId30" Type="http://schemas.openxmlformats.org/officeDocument/2006/relationships/image" Target="../media/image30.wmf"/><Relationship Id="rId35" Type="http://schemas.openxmlformats.org/officeDocument/2006/relationships/oleObject" Target="../embeddings/oleObject24.bin"/></Relationships>
</file>

<file path=ppt/slides/_rels/slide8.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30.bin"/><Relationship Id="rId18" Type="http://schemas.openxmlformats.org/officeDocument/2006/relationships/image" Target="../media/image41.wmf"/><Relationship Id="rId26" Type="http://schemas.openxmlformats.org/officeDocument/2006/relationships/image" Target="../media/image45.wmf"/><Relationship Id="rId3" Type="http://schemas.openxmlformats.org/officeDocument/2006/relationships/oleObject" Target="../embeddings/oleObject25.bin"/><Relationship Id="rId21" Type="http://schemas.openxmlformats.org/officeDocument/2006/relationships/oleObject" Target="../embeddings/oleObject34.bin"/><Relationship Id="rId7" Type="http://schemas.openxmlformats.org/officeDocument/2006/relationships/oleObject" Target="../embeddings/oleObject27.bin"/><Relationship Id="rId12" Type="http://schemas.openxmlformats.org/officeDocument/2006/relationships/image" Target="../media/image38.wmf"/><Relationship Id="rId17" Type="http://schemas.openxmlformats.org/officeDocument/2006/relationships/oleObject" Target="../embeddings/oleObject32.bin"/><Relationship Id="rId25" Type="http://schemas.openxmlformats.org/officeDocument/2006/relationships/oleObject" Target="../embeddings/oleObject36.bin"/><Relationship Id="rId2" Type="http://schemas.openxmlformats.org/officeDocument/2006/relationships/slideLayout" Target="../slideLayouts/slideLayout1.xml"/><Relationship Id="rId16" Type="http://schemas.openxmlformats.org/officeDocument/2006/relationships/image" Target="../media/image40.wmf"/><Relationship Id="rId20" Type="http://schemas.openxmlformats.org/officeDocument/2006/relationships/image" Target="../media/image42.wmf"/><Relationship Id="rId29" Type="http://schemas.openxmlformats.org/officeDocument/2006/relationships/oleObject" Target="../embeddings/oleObject38.bin"/><Relationship Id="rId1" Type="http://schemas.openxmlformats.org/officeDocument/2006/relationships/vmlDrawing" Target="../drawings/vmlDrawing4.vml"/><Relationship Id="rId6" Type="http://schemas.openxmlformats.org/officeDocument/2006/relationships/image" Target="../media/image35.wmf"/><Relationship Id="rId11" Type="http://schemas.openxmlformats.org/officeDocument/2006/relationships/oleObject" Target="../embeddings/oleObject29.bin"/><Relationship Id="rId24" Type="http://schemas.openxmlformats.org/officeDocument/2006/relationships/image" Target="../media/image44.wmf"/><Relationship Id="rId5" Type="http://schemas.openxmlformats.org/officeDocument/2006/relationships/oleObject" Target="../embeddings/oleObject26.bin"/><Relationship Id="rId15" Type="http://schemas.openxmlformats.org/officeDocument/2006/relationships/oleObject" Target="../embeddings/oleObject31.bin"/><Relationship Id="rId23" Type="http://schemas.openxmlformats.org/officeDocument/2006/relationships/oleObject" Target="../embeddings/oleObject35.bin"/><Relationship Id="rId28" Type="http://schemas.openxmlformats.org/officeDocument/2006/relationships/image" Target="../media/image46.wmf"/><Relationship Id="rId10" Type="http://schemas.openxmlformats.org/officeDocument/2006/relationships/image" Target="../media/image37.wmf"/><Relationship Id="rId19" Type="http://schemas.openxmlformats.org/officeDocument/2006/relationships/oleObject" Target="../embeddings/oleObject33.bin"/><Relationship Id="rId4" Type="http://schemas.openxmlformats.org/officeDocument/2006/relationships/image" Target="../media/image34.wmf"/><Relationship Id="rId9" Type="http://schemas.openxmlformats.org/officeDocument/2006/relationships/oleObject" Target="../embeddings/oleObject28.bin"/><Relationship Id="rId14" Type="http://schemas.openxmlformats.org/officeDocument/2006/relationships/image" Target="../media/image39.wmf"/><Relationship Id="rId22" Type="http://schemas.openxmlformats.org/officeDocument/2006/relationships/image" Target="../media/image43.wmf"/><Relationship Id="rId27" Type="http://schemas.openxmlformats.org/officeDocument/2006/relationships/oleObject" Target="../embeddings/oleObject37.bin"/><Relationship Id="rId30" Type="http://schemas.openxmlformats.org/officeDocument/2006/relationships/image" Target="../media/image47.wmf"/></Relationships>
</file>

<file path=ppt/slides/_rels/slide9.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oleObject" Target="../embeddings/oleObject44.bin"/><Relationship Id="rId18" Type="http://schemas.openxmlformats.org/officeDocument/2006/relationships/image" Target="../media/image55.wmf"/><Relationship Id="rId26" Type="http://schemas.openxmlformats.org/officeDocument/2006/relationships/image" Target="../media/image59.wmf"/><Relationship Id="rId3" Type="http://schemas.openxmlformats.org/officeDocument/2006/relationships/oleObject" Target="../embeddings/oleObject39.bin"/><Relationship Id="rId21" Type="http://schemas.openxmlformats.org/officeDocument/2006/relationships/oleObject" Target="../embeddings/oleObject48.bin"/><Relationship Id="rId7" Type="http://schemas.openxmlformats.org/officeDocument/2006/relationships/oleObject" Target="../embeddings/oleObject41.bin"/><Relationship Id="rId12" Type="http://schemas.openxmlformats.org/officeDocument/2006/relationships/image" Target="../media/image52.wmf"/><Relationship Id="rId17" Type="http://schemas.openxmlformats.org/officeDocument/2006/relationships/oleObject" Target="../embeddings/oleObject46.bin"/><Relationship Id="rId25" Type="http://schemas.openxmlformats.org/officeDocument/2006/relationships/oleObject" Target="../embeddings/oleObject50.bin"/><Relationship Id="rId33" Type="http://schemas.openxmlformats.org/officeDocument/2006/relationships/oleObject" Target="../embeddings/oleObject54.bin"/><Relationship Id="rId2" Type="http://schemas.openxmlformats.org/officeDocument/2006/relationships/slideLayout" Target="../slideLayouts/slideLayout11.xml"/><Relationship Id="rId16" Type="http://schemas.openxmlformats.org/officeDocument/2006/relationships/image" Target="../media/image54.wmf"/><Relationship Id="rId20" Type="http://schemas.openxmlformats.org/officeDocument/2006/relationships/image" Target="../media/image56.wmf"/><Relationship Id="rId29" Type="http://schemas.openxmlformats.org/officeDocument/2006/relationships/oleObject" Target="../embeddings/oleObject52.bin"/><Relationship Id="rId1" Type="http://schemas.openxmlformats.org/officeDocument/2006/relationships/vmlDrawing" Target="../drawings/vmlDrawing5.vml"/><Relationship Id="rId6" Type="http://schemas.openxmlformats.org/officeDocument/2006/relationships/image" Target="../media/image49.wmf"/><Relationship Id="rId11" Type="http://schemas.openxmlformats.org/officeDocument/2006/relationships/oleObject" Target="../embeddings/oleObject43.bin"/><Relationship Id="rId24" Type="http://schemas.openxmlformats.org/officeDocument/2006/relationships/image" Target="../media/image58.wmf"/><Relationship Id="rId32" Type="http://schemas.openxmlformats.org/officeDocument/2006/relationships/image" Target="../media/image62.wmf"/><Relationship Id="rId5" Type="http://schemas.openxmlformats.org/officeDocument/2006/relationships/oleObject" Target="../embeddings/oleObject40.bin"/><Relationship Id="rId15" Type="http://schemas.openxmlformats.org/officeDocument/2006/relationships/oleObject" Target="../embeddings/oleObject45.bin"/><Relationship Id="rId23" Type="http://schemas.openxmlformats.org/officeDocument/2006/relationships/oleObject" Target="../embeddings/oleObject49.bin"/><Relationship Id="rId28" Type="http://schemas.openxmlformats.org/officeDocument/2006/relationships/image" Target="../media/image60.wmf"/><Relationship Id="rId10" Type="http://schemas.openxmlformats.org/officeDocument/2006/relationships/image" Target="../media/image51.wmf"/><Relationship Id="rId19" Type="http://schemas.openxmlformats.org/officeDocument/2006/relationships/oleObject" Target="../embeddings/oleObject47.bin"/><Relationship Id="rId31" Type="http://schemas.openxmlformats.org/officeDocument/2006/relationships/oleObject" Target="../embeddings/oleObject53.bin"/><Relationship Id="rId4" Type="http://schemas.openxmlformats.org/officeDocument/2006/relationships/image" Target="../media/image48.wmf"/><Relationship Id="rId9" Type="http://schemas.openxmlformats.org/officeDocument/2006/relationships/oleObject" Target="../embeddings/oleObject42.bin"/><Relationship Id="rId14" Type="http://schemas.openxmlformats.org/officeDocument/2006/relationships/image" Target="../media/image53.wmf"/><Relationship Id="rId22" Type="http://schemas.openxmlformats.org/officeDocument/2006/relationships/image" Target="../media/image57.wmf"/><Relationship Id="rId27" Type="http://schemas.openxmlformats.org/officeDocument/2006/relationships/oleObject" Target="../embeddings/oleObject51.bin"/><Relationship Id="rId30" Type="http://schemas.openxmlformats.org/officeDocument/2006/relationships/image" Target="../media/image6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ctrTitle" idx="4294967295"/>
          </p:nvPr>
        </p:nvSpPr>
        <p:spPr>
          <a:xfrm>
            <a:off x="685800" y="2130425"/>
            <a:ext cx="7772400" cy="1470025"/>
          </a:xfrm>
        </p:spPr>
        <p:txBody>
          <a:bodyPr/>
          <a:lstStyle/>
          <a:p>
            <a:pPr eaLnBrk="1" hangingPunct="1"/>
            <a:r>
              <a:rPr lang="ru-RU" sz="2400" b="1">
                <a:solidFill>
                  <a:srgbClr val="0000FF"/>
                </a:solidFill>
              </a:rPr>
              <a:t>Эмиссия фрагментов в столкновениях тяжелых ионов промежуточных энергий на основе неравновесного квантового гидродинамического подхода</a:t>
            </a:r>
          </a:p>
        </p:txBody>
      </p:sp>
      <p:sp>
        <p:nvSpPr>
          <p:cNvPr id="26626" name="Подзаголовок 2"/>
          <p:cNvSpPr>
            <a:spLocks noGrp="1"/>
          </p:cNvSpPr>
          <p:nvPr>
            <p:ph type="subTitle" idx="4294967295"/>
          </p:nvPr>
        </p:nvSpPr>
        <p:spPr>
          <a:xfrm>
            <a:off x="1258888" y="4365625"/>
            <a:ext cx="7272337" cy="1944688"/>
          </a:xfrm>
        </p:spPr>
        <p:txBody>
          <a:bodyPr/>
          <a:lstStyle/>
          <a:p>
            <a:pPr marL="0" indent="0" algn="ctr" eaLnBrk="1" hangingPunct="1">
              <a:lnSpc>
                <a:spcPct val="60000"/>
              </a:lnSpc>
              <a:buFontTx/>
              <a:buNone/>
            </a:pPr>
            <a:endParaRPr lang="ru-RU" altLang="ru-RU" sz="2000" b="1" i="1">
              <a:latin typeface="Stylus BT"/>
            </a:endParaRPr>
          </a:p>
          <a:p>
            <a:pPr marL="0" indent="0" algn="ctr" eaLnBrk="1" hangingPunct="1">
              <a:lnSpc>
                <a:spcPct val="60000"/>
              </a:lnSpc>
              <a:buFontTx/>
              <a:buNone/>
            </a:pPr>
            <a:r>
              <a:rPr lang="ru-RU" altLang="ru-RU" sz="2000" b="1" i="1" baseline="30000"/>
              <a:t> </a:t>
            </a:r>
            <a:r>
              <a:rPr lang="ru-RU" altLang="ru-RU" sz="2000" b="1"/>
              <a:t>А</a:t>
            </a:r>
            <a:r>
              <a:rPr lang="en-US" altLang="ru-RU" sz="2000" b="1"/>
              <a:t>.</a:t>
            </a:r>
            <a:r>
              <a:rPr lang="ru-RU" altLang="ru-RU" sz="2000" b="1"/>
              <a:t>Т</a:t>
            </a:r>
            <a:r>
              <a:rPr lang="en-US" altLang="ru-RU" sz="2000" b="1"/>
              <a:t>. </a:t>
            </a:r>
            <a:r>
              <a:rPr lang="ru-RU" altLang="ru-RU" sz="2000" b="1"/>
              <a:t>Дьяченко</a:t>
            </a:r>
            <a:r>
              <a:rPr lang="en-US" altLang="ru-RU" sz="2000" b="1" baseline="30000"/>
              <a:t>1.2</a:t>
            </a:r>
            <a:endParaRPr lang="ru-RU" altLang="ru-RU" sz="2000" b="1" baseline="30000"/>
          </a:p>
          <a:p>
            <a:pPr marL="0" indent="0" algn="ctr" eaLnBrk="1" hangingPunct="1">
              <a:lnSpc>
                <a:spcPct val="60000"/>
              </a:lnSpc>
              <a:buFontTx/>
              <a:buNone/>
            </a:pPr>
            <a:endParaRPr lang="en-US" altLang="ru-RU" sz="2000">
              <a:latin typeface="Stylus BT"/>
            </a:endParaRPr>
          </a:p>
          <a:p>
            <a:pPr marL="0" indent="0" algn="ctr" eaLnBrk="1" hangingPunct="1">
              <a:lnSpc>
                <a:spcPct val="60000"/>
              </a:lnSpc>
              <a:buFontTx/>
              <a:buNone/>
            </a:pPr>
            <a:r>
              <a:rPr lang="en-US" altLang="ru-RU" sz="2000" b="1" i="1" baseline="30000">
                <a:latin typeface="Stylus BT"/>
              </a:rPr>
              <a:t>1 </a:t>
            </a:r>
            <a:r>
              <a:rPr lang="ru-RU" altLang="ru-RU" sz="2000" i="1">
                <a:latin typeface="Stylus BT"/>
              </a:rPr>
              <a:t>Петербургский институт ядерной физики им. Б.П. Константинова, НИЦ «Курчатовский институт»</a:t>
            </a:r>
            <a:r>
              <a:rPr lang="ru-RU" altLang="ru-RU" sz="2000" i="1"/>
              <a:t> </a:t>
            </a:r>
            <a:endParaRPr lang="en-US" altLang="ru-RU" sz="2000" i="1" baseline="30000"/>
          </a:p>
          <a:p>
            <a:pPr marL="0" indent="0" algn="ctr" eaLnBrk="1" hangingPunct="1">
              <a:lnSpc>
                <a:spcPct val="60000"/>
              </a:lnSpc>
              <a:buFontTx/>
              <a:buNone/>
            </a:pPr>
            <a:r>
              <a:rPr lang="en-US" altLang="ru-RU" sz="2000" b="1" i="1" baseline="30000">
                <a:latin typeface="Stylus BT"/>
              </a:rPr>
              <a:t>2 </a:t>
            </a:r>
            <a:r>
              <a:rPr lang="ru-RU" altLang="ru-RU" sz="2000" i="1"/>
              <a:t>Петербургский государственный университет путей сообщения Императора Александра </a:t>
            </a:r>
            <a:r>
              <a:rPr lang="en-US" altLang="ru-RU" sz="2000" i="1"/>
              <a:t>I</a:t>
            </a:r>
          </a:p>
        </p:txBody>
      </p:sp>
      <p:pic>
        <p:nvPicPr>
          <p:cNvPr id="26627" name="Picture 6" descr="http://www.pnpi.spb.ru/images/logo3x2.jpg"/>
          <p:cNvPicPr>
            <a:picLocks noChangeAspect="1" noChangeArrowheads="1"/>
          </p:cNvPicPr>
          <p:nvPr/>
        </p:nvPicPr>
        <p:blipFill>
          <a:blip r:embed="rId2"/>
          <a:srcRect/>
          <a:stretch>
            <a:fillRect/>
          </a:stretch>
        </p:blipFill>
        <p:spPr bwMode="auto">
          <a:xfrm>
            <a:off x="0" y="0"/>
            <a:ext cx="1835150" cy="1223963"/>
          </a:xfrm>
          <a:prstGeom prst="rect">
            <a:avLst/>
          </a:prstGeom>
          <a:noFill/>
          <a:ln w="9525">
            <a:noFill/>
            <a:miter lim="800000"/>
            <a:headEnd/>
            <a:tailEnd/>
          </a:ln>
        </p:spPr>
      </p:pic>
      <p:sp>
        <p:nvSpPr>
          <p:cNvPr id="26628" name="AutoShape 8" descr="https://upload.wikimedia.org/wikipedia/ru/f/fd/%D0%9F%D0%93%D0%A3%D0%9F%D0%A1-%D0%BB%D0%BE%D0%B3%D0%BE.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sz="1800">
              <a:latin typeface="Arial" charset="0"/>
            </a:endParaRPr>
          </a:p>
        </p:txBody>
      </p:sp>
      <p:sp>
        <p:nvSpPr>
          <p:cNvPr id="26629" name="AutoShape 10" descr="https://upload.wikimedia.org/wikipedia/ru/f/fd/%D0%9F%D0%93%D0%A3%D0%9F%D0%A1-%D0%BB%D0%BE%D0%B3%D0%BE.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sz="1800">
              <a:latin typeface="Arial" charset="0"/>
            </a:endParaRPr>
          </a:p>
        </p:txBody>
      </p:sp>
      <p:sp>
        <p:nvSpPr>
          <p:cNvPr id="26630" name="AutoShape 12" descr="https://upload.wikimedia.org/wikipedia/ru/f/fd/%D0%9F%D0%93%D0%A3%D0%9F%D0%A1-%D0%BB%D0%BE%D0%B3%D0%BE.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sz="1800">
              <a:latin typeface="Arial" charset="0"/>
            </a:endParaRPr>
          </a:p>
        </p:txBody>
      </p:sp>
      <p:sp>
        <p:nvSpPr>
          <p:cNvPr id="26631" name="AutoShape 14" descr="https://upload.wikimedia.org/wikipedia/ru/f/fd/%D0%9F%D0%93%D0%A3%D0%9F%D0%A1-%D0%BB%D0%BE%D0%B3%D0%BE.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sz="1800">
              <a:latin typeface="Arial" charset="0"/>
            </a:endParaRPr>
          </a:p>
        </p:txBody>
      </p:sp>
      <p:pic>
        <p:nvPicPr>
          <p:cNvPr id="26632" name="Picture 16" descr="http://sankt-peterburg.edu-inform.ru/upload/iblock/330/33078ff1e4080039df667744720ca29c.png"/>
          <p:cNvPicPr>
            <a:picLocks noChangeAspect="1" noChangeArrowheads="1"/>
          </p:cNvPicPr>
          <p:nvPr/>
        </p:nvPicPr>
        <p:blipFill>
          <a:blip r:embed="rId3"/>
          <a:srcRect/>
          <a:stretch>
            <a:fillRect/>
          </a:stretch>
        </p:blipFill>
        <p:spPr bwMode="auto">
          <a:xfrm>
            <a:off x="7920038" y="0"/>
            <a:ext cx="1223962" cy="1223963"/>
          </a:xfrm>
          <a:prstGeom prst="rect">
            <a:avLst/>
          </a:prstGeom>
          <a:noFill/>
          <a:ln w="9525">
            <a:noFill/>
            <a:miter lim="800000"/>
            <a:headEnd/>
            <a:tailEnd/>
          </a:ln>
        </p:spPr>
      </p:pic>
      <p:sp>
        <p:nvSpPr>
          <p:cNvPr id="26633" name="AutoShape 11" descr="&amp;Pcy;&amp;rcy;&amp;ocy;&amp;scy;&amp;mcy;&amp;ocy;&amp;tcy;&amp;rcy;&amp;iecy;&amp;tcy;&amp;softcy; &amp;icy;&amp;scy;&amp;khcy;&amp;ocy;&amp;dcy;&amp;ncy;&amp;ucy;&amp;yucy; &amp;kcy;&amp;acy;&amp;rcy;&amp;tcy;&amp;icy;&amp;ncy;&amp;kcy;&amp;ucy;"/>
          <p:cNvSpPr>
            <a:spLocks noChangeAspect="1" noChangeArrowheads="1"/>
          </p:cNvSpPr>
          <p:nvPr/>
        </p:nvSpPr>
        <p:spPr bwMode="auto">
          <a:xfrm>
            <a:off x="2181225" y="1038225"/>
            <a:ext cx="4781550" cy="4781550"/>
          </a:xfrm>
          <a:prstGeom prst="rect">
            <a:avLst/>
          </a:prstGeom>
          <a:noFill/>
          <a:ln w="9525">
            <a:noFill/>
            <a:miter lim="800000"/>
            <a:headEnd/>
            <a:tailEnd/>
          </a:ln>
        </p:spPr>
        <p:txBody>
          <a:bodyPr/>
          <a:lstStyle/>
          <a:p>
            <a:endParaRPr lang="ru-RU" sz="1800">
              <a:latin typeface="Arial" charset="0"/>
            </a:endParaRPr>
          </a:p>
        </p:txBody>
      </p:sp>
      <p:sp>
        <p:nvSpPr>
          <p:cNvPr id="26634" name="AutoShape 13" descr="&amp;Pcy;&amp;rcy;&amp;ocy;&amp;scy;&amp;mcy;&amp;ocy;&amp;tcy;&amp;rcy;&amp;iecy;&amp;tcy;&amp;softcy; &amp;icy;&amp;scy;&amp;khcy;&amp;ocy;&amp;dcy;&amp;ncy;&amp;ucy;&amp;yucy; &amp;kcy;&amp;acy;&amp;rcy;&amp;tcy;&amp;icy;&amp;ncy;&amp;kcy;&amp;ucy;"/>
          <p:cNvSpPr>
            <a:spLocks noChangeAspect="1" noChangeArrowheads="1"/>
          </p:cNvSpPr>
          <p:nvPr/>
        </p:nvSpPr>
        <p:spPr bwMode="auto">
          <a:xfrm>
            <a:off x="2181225" y="1311275"/>
            <a:ext cx="4781550" cy="4781550"/>
          </a:xfrm>
          <a:prstGeom prst="rect">
            <a:avLst/>
          </a:prstGeom>
          <a:noFill/>
          <a:ln w="9525">
            <a:noFill/>
            <a:miter lim="800000"/>
            <a:headEnd/>
            <a:tailEnd/>
          </a:ln>
        </p:spPr>
        <p:txBody>
          <a:bodyPr/>
          <a:lstStyle/>
          <a:p>
            <a:endParaRPr lang="ru-RU" sz="1800">
              <a:latin typeface="Arial" charset="0"/>
            </a:endParaRPr>
          </a:p>
        </p:txBody>
      </p:sp>
      <p:sp>
        <p:nvSpPr>
          <p:cNvPr id="26635" name="AutoShape 15" descr="https://scientificrussia.ru/images/z/2ocz-large.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sz="1800">
              <a:latin typeface="Arial" charset="0"/>
            </a:endParaRPr>
          </a:p>
        </p:txBody>
      </p:sp>
      <p:sp>
        <p:nvSpPr>
          <p:cNvPr id="26636" name="AutoShape 17" descr="https://scientificrussia.ru/images/z/2ocz-large.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sz="1800">
              <a:latin typeface="Arial" charset="0"/>
            </a:endParaRPr>
          </a:p>
        </p:txBody>
      </p:sp>
      <p:sp>
        <p:nvSpPr>
          <p:cNvPr id="26637" name="AutoShape 19" descr="https://scientificrussia.ru/images/z/2ocz-large.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sz="1800">
              <a:latin typeface="Arial" charset="0"/>
            </a:endParaRPr>
          </a:p>
        </p:txBody>
      </p:sp>
      <p:sp>
        <p:nvSpPr>
          <p:cNvPr id="26638" name="AutoShape 21" descr="https://scientificrussia.ru/images/z/2ocz-large.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sz="1800">
              <a:latin typeface="Arial" charset="0"/>
            </a:endParaRPr>
          </a:p>
        </p:txBody>
      </p:sp>
      <p:sp>
        <p:nvSpPr>
          <p:cNvPr id="26639" name="AutoShape 23" descr="https://scientificrussia.ru/images/z/2ocz-large.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sz="1800">
              <a:latin typeface="Arial" charset="0"/>
            </a:endParaRPr>
          </a:p>
        </p:txBody>
      </p:sp>
      <p:pic>
        <p:nvPicPr>
          <p:cNvPr id="26640" name="Picture 24" descr="2ocz-large"/>
          <p:cNvPicPr>
            <a:picLocks noChangeAspect="1" noChangeArrowheads="1"/>
          </p:cNvPicPr>
          <p:nvPr/>
        </p:nvPicPr>
        <p:blipFill>
          <a:blip r:embed="rId4"/>
          <a:srcRect/>
          <a:stretch>
            <a:fillRect/>
          </a:stretch>
        </p:blipFill>
        <p:spPr bwMode="auto">
          <a:xfrm>
            <a:off x="4067175" y="0"/>
            <a:ext cx="1227138" cy="1227138"/>
          </a:xfrm>
          <a:prstGeom prst="rect">
            <a:avLst/>
          </a:prstGeom>
          <a:noFill/>
          <a:ln w="9525">
            <a:noFill/>
            <a:miter lim="800000"/>
            <a:headEnd/>
            <a:tailEnd/>
          </a:ln>
        </p:spPr>
      </p:pic>
      <p:sp>
        <p:nvSpPr>
          <p:cNvPr id="26641" name="Нижний колонтитул 1"/>
          <p:cNvSpPr>
            <a:spLocks noGrp="1"/>
          </p:cNvSpPr>
          <p:nvPr>
            <p:ph type="ftr" sz="quarter" idx="11"/>
          </p:nvPr>
        </p:nvSpPr>
        <p:spPr>
          <a:noFill/>
        </p:spPr>
        <p:txBody>
          <a:bodyPr/>
          <a:lstStyle/>
          <a:p>
            <a:r>
              <a:rPr lang="en-US" sz="1800"/>
              <a:t>Nucleus-2025 St.Petersburg</a:t>
            </a:r>
            <a:endParaRPr lang="ru-RU" sz="1800"/>
          </a:p>
        </p:txBody>
      </p:sp>
      <p:sp>
        <p:nvSpPr>
          <p:cNvPr id="26642" name="Номер слайда 2"/>
          <p:cNvSpPr>
            <a:spLocks noGrp="1"/>
          </p:cNvSpPr>
          <p:nvPr>
            <p:ph type="sldNum" sz="quarter" idx="12"/>
          </p:nvPr>
        </p:nvSpPr>
        <p:spPr>
          <a:xfrm>
            <a:off x="6553200" y="6308725"/>
            <a:ext cx="2133600" cy="476250"/>
          </a:xfrm>
          <a:noFill/>
        </p:spPr>
        <p:txBody>
          <a:bodyPr/>
          <a:lstStyle/>
          <a:p>
            <a:r>
              <a:rPr lang="en-US"/>
              <a:t>1</a:t>
            </a:r>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8" name="Rectangle 2"/>
          <p:cNvSpPr>
            <a:spLocks noGrp="1"/>
          </p:cNvSpPr>
          <p:nvPr>
            <p:ph type="title"/>
          </p:nvPr>
        </p:nvSpPr>
        <p:spPr/>
        <p:txBody>
          <a:bodyPr/>
          <a:lstStyle/>
          <a:p>
            <a:r>
              <a:rPr lang="ru-RU" sz="1800" b="1">
                <a:solidFill>
                  <a:srgbClr val="FF3300"/>
                </a:solidFill>
                <a:latin typeface="Monotype Corsiva" pitchFamily="66" charset="0"/>
              </a:rPr>
              <a:t>NUMERICAL IMPLEMENTATION. COMPARISON WITH EXPERIMENTAL DATA</a:t>
            </a:r>
            <a:r>
              <a:rPr lang="ru-RU"/>
              <a:t> </a:t>
            </a:r>
          </a:p>
        </p:txBody>
      </p:sp>
      <p:sp>
        <p:nvSpPr>
          <p:cNvPr id="81979" name="Rectangle 3"/>
          <p:cNvSpPr>
            <a:spLocks noGrp="1"/>
          </p:cNvSpPr>
          <p:nvPr>
            <p:ph type="body" idx="1"/>
          </p:nvPr>
        </p:nvSpPr>
        <p:spPr>
          <a:xfrm>
            <a:off x="457200" y="1600200"/>
            <a:ext cx="8229600" cy="4525963"/>
          </a:xfrm>
        </p:spPr>
        <p:txBody>
          <a:bodyPr/>
          <a:lstStyle/>
          <a:p>
            <a:pPr algn="just"/>
            <a:r>
              <a:rPr lang="ru-RU" sz="1400" b="1"/>
              <a:t>In the previous section, an approximate analytical solution for the onset of fragmentation in the hydrodynamic approach was obtained. In our approach , after the formation of a hot spot and its subsequent hydrodynamic evolution, fragmentation occurs when the system reaches a critical density  , determined from the condition              . </a:t>
            </a:r>
          </a:p>
        </p:txBody>
      </p:sp>
      <p:sp>
        <p:nvSpPr>
          <p:cNvPr id="8198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81972" name="Object 52"/>
          <p:cNvGraphicFramePr>
            <a:graphicFrameLocks noChangeAspect="1"/>
          </p:cNvGraphicFramePr>
          <p:nvPr/>
        </p:nvGraphicFramePr>
        <p:xfrm>
          <a:off x="3203575" y="2276475"/>
          <a:ext cx="495300" cy="419100"/>
        </p:xfrm>
        <a:graphic>
          <a:graphicData uri="http://schemas.openxmlformats.org/presentationml/2006/ole">
            <mc:AlternateContent xmlns:mc="http://schemas.openxmlformats.org/markup-compatibility/2006">
              <mc:Choice xmlns:v="urn:schemas-microsoft-com:vml" Requires="v">
                <p:oleObj spid="_x0000_s81978" name="Equation" r:id="rId3" imgW="11887200" imgH="10058400" progId="Equation.DSMT4">
                  <p:embed/>
                </p:oleObj>
              </mc:Choice>
              <mc:Fallback>
                <p:oleObj name="Equation" r:id="rId3" imgW="11887200" imgH="10058400" progId="Equation.DSMT4">
                  <p:embed/>
                  <p:pic>
                    <p:nvPicPr>
                      <p:cNvPr id="0"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2276475"/>
                        <a:ext cx="4953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81" name="Rectangle 7"/>
          <p:cNvSpPr>
            <a:spLocks noChangeArrowheads="1"/>
          </p:cNvSpPr>
          <p:nvPr/>
        </p:nvSpPr>
        <p:spPr bwMode="auto">
          <a:xfrm>
            <a:off x="900113" y="2636838"/>
            <a:ext cx="4581525" cy="304800"/>
          </a:xfrm>
          <a:prstGeom prst="rect">
            <a:avLst/>
          </a:prstGeom>
          <a:noFill/>
          <a:ln w="9525">
            <a:noFill/>
            <a:miter lim="800000"/>
            <a:headEnd/>
            <a:tailEnd/>
          </a:ln>
        </p:spPr>
        <p:txBody>
          <a:bodyPr wrap="none" anchor="ctr">
            <a:spAutoFit/>
          </a:bodyPr>
          <a:lstStyle/>
          <a:p>
            <a:pPr algn="just"/>
            <a:r>
              <a:rPr lang="ru-RU" b="1">
                <a:cs typeface="Times New Roman" pitchFamily="18" charset="0"/>
              </a:rPr>
              <a:t>In this case, the double differential cross section in the A+B </a:t>
            </a:r>
            <a:endParaRPr lang="ru-RU" b="1"/>
          </a:p>
        </p:txBody>
      </p:sp>
      <p:graphicFrame>
        <p:nvGraphicFramePr>
          <p:cNvPr id="81973" name="Object 53"/>
          <p:cNvGraphicFramePr>
            <a:graphicFrameLocks noChangeAspect="1"/>
          </p:cNvGraphicFramePr>
          <p:nvPr/>
        </p:nvGraphicFramePr>
        <p:xfrm>
          <a:off x="5364163" y="2708275"/>
          <a:ext cx="581025" cy="200025"/>
        </p:xfrm>
        <a:graphic>
          <a:graphicData uri="http://schemas.openxmlformats.org/presentationml/2006/ole">
            <mc:AlternateContent xmlns:mc="http://schemas.openxmlformats.org/markup-compatibility/2006">
              <mc:Choice xmlns:v="urn:schemas-microsoft-com:vml" Requires="v">
                <p:oleObj spid="_x0000_s81979" name="Equation" r:id="rId5" imgW="14020800" imgH="4876800" progId="Equation.DSMT4">
                  <p:embed/>
                </p:oleObj>
              </mc:Choice>
              <mc:Fallback>
                <p:oleObj name="Equation" r:id="rId5" imgW="14020800" imgH="4876800" progId="Equation.DSMT4">
                  <p:embed/>
                  <p:pic>
                    <p:nvPicPr>
                      <p:cNvPr id="0" name="Picture 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163" y="2708275"/>
                        <a:ext cx="581025" cy="20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82" name="Rectangle 8"/>
          <p:cNvSpPr>
            <a:spLocks noChangeArrowheads="1"/>
          </p:cNvSpPr>
          <p:nvPr/>
        </p:nvSpPr>
        <p:spPr bwMode="auto">
          <a:xfrm>
            <a:off x="5508625" y="2622550"/>
            <a:ext cx="2192338" cy="304800"/>
          </a:xfrm>
          <a:prstGeom prst="rect">
            <a:avLst/>
          </a:prstGeom>
          <a:noFill/>
          <a:ln w="9525">
            <a:noFill/>
            <a:miter lim="800000"/>
            <a:headEnd/>
            <a:tailEnd/>
          </a:ln>
        </p:spPr>
        <p:txBody>
          <a:bodyPr wrap="none" anchor="ctr">
            <a:spAutoFit/>
          </a:bodyPr>
          <a:lstStyle/>
          <a:p>
            <a:pPr algn="just"/>
            <a:r>
              <a:rPr lang="ru-RU" sz="1200">
                <a:latin typeface="Times New Roman" pitchFamily="18" charset="0"/>
                <a:cs typeface="Times New Roman" pitchFamily="18" charset="0"/>
              </a:rPr>
              <a:t>           </a:t>
            </a:r>
            <a:r>
              <a:rPr lang="ru-RU" b="1">
                <a:cs typeface="Times New Roman" pitchFamily="18" charset="0"/>
              </a:rPr>
              <a:t>reaction has the form</a:t>
            </a:r>
            <a:endParaRPr lang="ru-RU" b="1"/>
          </a:p>
        </p:txBody>
      </p:sp>
      <p:sp>
        <p:nvSpPr>
          <p:cNvPr id="81983" name="Rectangle 10"/>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ru-RU"/>
          </a:p>
        </p:txBody>
      </p:sp>
      <p:graphicFrame>
        <p:nvGraphicFramePr>
          <p:cNvPr id="81974" name="Object 54"/>
          <p:cNvGraphicFramePr>
            <a:graphicFrameLocks noChangeAspect="1"/>
          </p:cNvGraphicFramePr>
          <p:nvPr/>
        </p:nvGraphicFramePr>
        <p:xfrm>
          <a:off x="1619250" y="2952750"/>
          <a:ext cx="5329238" cy="577850"/>
        </p:xfrm>
        <a:graphic>
          <a:graphicData uri="http://schemas.openxmlformats.org/presentationml/2006/ole">
            <mc:AlternateContent xmlns:mc="http://schemas.openxmlformats.org/markup-compatibility/2006">
              <mc:Choice xmlns:v="urn:schemas-microsoft-com:vml" Requires="v">
                <p:oleObj spid="_x0000_s81980" name="Equation" r:id="rId7" imgW="117957600" imgH="12801600" progId="Equation.DSMT4">
                  <p:embed/>
                </p:oleObj>
              </mc:Choice>
              <mc:Fallback>
                <p:oleObj name="Equation" r:id="rId7" imgW="117957600" imgH="12801600" progId="Equation.DSMT4">
                  <p:embed/>
                  <p:pic>
                    <p:nvPicPr>
                      <p:cNvPr id="0" name="Picture 5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9250" y="2952750"/>
                        <a:ext cx="5329238" cy="57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84" name="Rectangle 12"/>
          <p:cNvSpPr>
            <a:spLocks noChangeArrowheads="1"/>
          </p:cNvSpPr>
          <p:nvPr/>
        </p:nvSpPr>
        <p:spPr bwMode="auto">
          <a:xfrm>
            <a:off x="0" y="3138488"/>
            <a:ext cx="9144000" cy="0"/>
          </a:xfrm>
          <a:prstGeom prst="rect">
            <a:avLst/>
          </a:prstGeom>
          <a:noFill/>
          <a:ln w="9525">
            <a:noFill/>
            <a:miter lim="800000"/>
            <a:headEnd/>
            <a:tailEnd/>
          </a:ln>
        </p:spPr>
        <p:txBody>
          <a:bodyPr wrap="none" anchor="ctr">
            <a:spAutoFit/>
          </a:bodyPr>
          <a:lstStyle/>
          <a:p>
            <a:endParaRPr lang="ru-RU"/>
          </a:p>
        </p:txBody>
      </p:sp>
      <p:graphicFrame>
        <p:nvGraphicFramePr>
          <p:cNvPr id="81975" name="Object 55"/>
          <p:cNvGraphicFramePr>
            <a:graphicFrameLocks noChangeAspect="1"/>
          </p:cNvGraphicFramePr>
          <p:nvPr/>
        </p:nvGraphicFramePr>
        <p:xfrm>
          <a:off x="1619250" y="3789363"/>
          <a:ext cx="2447925" cy="581025"/>
        </p:xfrm>
        <a:graphic>
          <a:graphicData uri="http://schemas.openxmlformats.org/presentationml/2006/ole">
            <mc:AlternateContent xmlns:mc="http://schemas.openxmlformats.org/markup-compatibility/2006">
              <mc:Choice xmlns:v="urn:schemas-microsoft-com:vml" Requires="v">
                <p:oleObj spid="_x0000_s81981" name="Equation" r:id="rId9" imgW="58826400" imgH="14020800" progId="Equation.DSMT4">
                  <p:embed/>
                </p:oleObj>
              </mc:Choice>
              <mc:Fallback>
                <p:oleObj name="Equation" r:id="rId9" imgW="58826400" imgH="14020800" progId="Equation.DSMT4">
                  <p:embed/>
                  <p:pic>
                    <p:nvPicPr>
                      <p:cNvPr id="0" name="Picture 5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9250" y="3789363"/>
                        <a:ext cx="2447925"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85" name="Rectangle 14"/>
          <p:cNvSpPr>
            <a:spLocks noChangeArrowheads="1"/>
          </p:cNvSpPr>
          <p:nvPr/>
        </p:nvSpPr>
        <p:spPr bwMode="auto">
          <a:xfrm>
            <a:off x="0" y="3138488"/>
            <a:ext cx="9144000" cy="0"/>
          </a:xfrm>
          <a:prstGeom prst="rect">
            <a:avLst/>
          </a:prstGeom>
          <a:noFill/>
          <a:ln w="9525">
            <a:noFill/>
            <a:miter lim="800000"/>
            <a:headEnd/>
            <a:tailEnd/>
          </a:ln>
        </p:spPr>
        <p:txBody>
          <a:bodyPr wrap="none" anchor="ctr">
            <a:spAutoFit/>
          </a:bodyPr>
          <a:lstStyle/>
          <a:p>
            <a:endParaRPr lang="ru-RU"/>
          </a:p>
        </p:txBody>
      </p:sp>
      <p:graphicFrame>
        <p:nvGraphicFramePr>
          <p:cNvPr id="81976" name="Object 56"/>
          <p:cNvGraphicFramePr>
            <a:graphicFrameLocks noChangeAspect="1"/>
          </p:cNvGraphicFramePr>
          <p:nvPr/>
        </p:nvGraphicFramePr>
        <p:xfrm>
          <a:off x="1476375" y="4652963"/>
          <a:ext cx="2543175" cy="581025"/>
        </p:xfrm>
        <a:graphic>
          <a:graphicData uri="http://schemas.openxmlformats.org/presentationml/2006/ole">
            <mc:AlternateContent xmlns:mc="http://schemas.openxmlformats.org/markup-compatibility/2006">
              <mc:Choice xmlns:v="urn:schemas-microsoft-com:vml" Requires="v">
                <p:oleObj spid="_x0000_s81982" name="Equation" r:id="rId11" imgW="60960000" imgH="14020800" progId="Equation.DSMT4">
                  <p:embed/>
                </p:oleObj>
              </mc:Choice>
              <mc:Fallback>
                <p:oleObj name="Equation" r:id="rId11" imgW="60960000" imgH="14020800" progId="Equation.DSMT4">
                  <p:embed/>
                  <p:pic>
                    <p:nvPicPr>
                      <p:cNvPr id="0" name="Picture 5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6375" y="4652963"/>
                        <a:ext cx="2543175"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86" name="Rectangle 16"/>
          <p:cNvSpPr>
            <a:spLocks noChangeArrowheads="1"/>
          </p:cNvSpPr>
          <p:nvPr/>
        </p:nvSpPr>
        <p:spPr bwMode="auto">
          <a:xfrm>
            <a:off x="0" y="3205163"/>
            <a:ext cx="9144000" cy="0"/>
          </a:xfrm>
          <a:prstGeom prst="rect">
            <a:avLst/>
          </a:prstGeom>
          <a:noFill/>
          <a:ln w="9525">
            <a:noFill/>
            <a:miter lim="800000"/>
            <a:headEnd/>
            <a:tailEnd/>
          </a:ln>
        </p:spPr>
        <p:txBody>
          <a:bodyPr wrap="none" anchor="ctr">
            <a:spAutoFit/>
          </a:bodyPr>
          <a:lstStyle/>
          <a:p>
            <a:endParaRPr lang="ru-RU"/>
          </a:p>
        </p:txBody>
      </p:sp>
      <p:graphicFrame>
        <p:nvGraphicFramePr>
          <p:cNvPr id="81977" name="Object 57"/>
          <p:cNvGraphicFramePr>
            <a:graphicFrameLocks noChangeAspect="1"/>
          </p:cNvGraphicFramePr>
          <p:nvPr/>
        </p:nvGraphicFramePr>
        <p:xfrm>
          <a:off x="1547813" y="5661025"/>
          <a:ext cx="1981200" cy="447675"/>
        </p:xfrm>
        <a:graphic>
          <a:graphicData uri="http://schemas.openxmlformats.org/presentationml/2006/ole">
            <mc:AlternateContent xmlns:mc="http://schemas.openxmlformats.org/markup-compatibility/2006">
              <mc:Choice xmlns:v="urn:schemas-microsoft-com:vml" Requires="v">
                <p:oleObj spid="_x0000_s81983" name="Equation" r:id="rId13" imgW="47548800" imgH="10668000" progId="Equation.DSMT4">
                  <p:embed/>
                </p:oleObj>
              </mc:Choice>
              <mc:Fallback>
                <p:oleObj name="Equation" r:id="rId13" imgW="47548800" imgH="10668000" progId="Equation.DSMT4">
                  <p:embed/>
                  <p:pic>
                    <p:nvPicPr>
                      <p:cNvPr id="0" name="Picture 5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47813" y="5661025"/>
                        <a:ext cx="198120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Нижний колонтитул 1"/>
          <p:cNvSpPr>
            <a:spLocks noGrp="1"/>
          </p:cNvSpPr>
          <p:nvPr>
            <p:ph type="ftr" sz="quarter" idx="11"/>
          </p:nvPr>
        </p:nvSpPr>
        <p:spPr/>
        <p:txBody>
          <a:bodyPr/>
          <a:lstStyle/>
          <a:p>
            <a:pPr>
              <a:defRPr/>
            </a:pPr>
            <a:r>
              <a:rPr lang="en-US"/>
              <a:t>Nucleus-2025 St.Petersburg</a:t>
            </a:r>
            <a:endParaRPr lang="ru-RU"/>
          </a:p>
        </p:txBody>
      </p:sp>
      <p:sp>
        <p:nvSpPr>
          <p:cNvPr id="3" name="Номер слайда 2"/>
          <p:cNvSpPr>
            <a:spLocks noGrp="1"/>
          </p:cNvSpPr>
          <p:nvPr>
            <p:ph type="sldNum" sz="quarter" idx="12"/>
          </p:nvPr>
        </p:nvSpPr>
        <p:spPr/>
        <p:txBody>
          <a:bodyPr/>
          <a:lstStyle/>
          <a:p>
            <a:pPr>
              <a:defRPr/>
            </a:pPr>
            <a:fld id="{21425386-EB31-42D6-8A2F-C35F13F61B25}" type="slidenum">
              <a:rPr lang="ru-RU" smtClean="0"/>
              <a:pPr>
                <a:defRPr/>
              </a:pPr>
              <a:t>10</a:t>
            </a:fld>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5" name="Rectangle 2"/>
          <p:cNvSpPr>
            <a:spLocks noGrp="1"/>
          </p:cNvSpPr>
          <p:nvPr>
            <p:ph type="title"/>
          </p:nvPr>
        </p:nvSpPr>
        <p:spPr/>
        <p:txBody>
          <a:bodyPr/>
          <a:lstStyle/>
          <a:p>
            <a:r>
              <a:rPr lang="en-US" sz="1800" b="1">
                <a:solidFill>
                  <a:srgbClr val="FF3300"/>
                </a:solidFill>
                <a:latin typeface="Monotype Corsiva" pitchFamily="66" charset="0"/>
              </a:rPr>
              <a:t>Cumulative fragments (IHEP)</a:t>
            </a:r>
            <a:endParaRPr lang="ru-RU" sz="1800" b="1">
              <a:solidFill>
                <a:srgbClr val="FF3300"/>
              </a:solidFill>
              <a:latin typeface="Monotype Corsiva" pitchFamily="66" charset="0"/>
            </a:endParaRPr>
          </a:p>
        </p:txBody>
      </p:sp>
      <p:sp>
        <p:nvSpPr>
          <p:cNvPr id="82956" name="Rectangle 3"/>
          <p:cNvSpPr>
            <a:spLocks noGrp="1"/>
          </p:cNvSpPr>
          <p:nvPr>
            <p:ph type="body" idx="1"/>
          </p:nvPr>
        </p:nvSpPr>
        <p:spPr>
          <a:xfrm>
            <a:off x="457200" y="1600200"/>
            <a:ext cx="8229600" cy="4525963"/>
          </a:xfrm>
        </p:spPr>
        <p:txBody>
          <a:bodyPr/>
          <a:lstStyle/>
          <a:p>
            <a:pPr algn="just">
              <a:lnSpc>
                <a:spcPct val="80000"/>
              </a:lnSpc>
            </a:pPr>
            <a:r>
              <a:rPr lang="ru-RU" sz="1400" b="1">
                <a:solidFill>
                  <a:srgbClr val="FF3300"/>
                </a:solidFill>
              </a:rPr>
              <a:t>Figure 1</a:t>
            </a:r>
            <a:r>
              <a:rPr lang="ru-RU" sz="1400" b="1">
                <a:solidFill>
                  <a:schemeClr val="hlink"/>
                </a:solidFill>
              </a:rPr>
              <a:t> shows the invariant double differential cross sections for the emission of protons, deuterons and tritons at an angle of 40º in the reaction </a:t>
            </a:r>
            <a:r>
              <a:rPr lang="ru-RU" sz="1400" b="1" baseline="30000">
                <a:solidFill>
                  <a:schemeClr val="hlink"/>
                </a:solidFill>
              </a:rPr>
              <a:t>12</a:t>
            </a:r>
            <a:r>
              <a:rPr lang="ru-RU" sz="1400" b="1">
                <a:solidFill>
                  <a:schemeClr val="hlink"/>
                </a:solidFill>
              </a:rPr>
              <a:t>C+</a:t>
            </a:r>
            <a:r>
              <a:rPr lang="ru-RU" sz="1400" b="1" baseline="30000">
                <a:solidFill>
                  <a:schemeClr val="hlink"/>
                </a:solidFill>
              </a:rPr>
              <a:t>12</a:t>
            </a:r>
            <a:r>
              <a:rPr lang="ru-RU" sz="1400" b="1">
                <a:solidFill>
                  <a:schemeClr val="hlink"/>
                </a:solidFill>
              </a:rPr>
              <a:t>C     f+X at an energy of 19.6 GeV per nucleon for incident </a:t>
            </a:r>
            <a:r>
              <a:rPr lang="ru-RU" sz="1400" b="1" baseline="30000">
                <a:solidFill>
                  <a:schemeClr val="hlink"/>
                </a:solidFill>
              </a:rPr>
              <a:t>12</a:t>
            </a:r>
            <a:r>
              <a:rPr lang="ru-RU" sz="1400" b="1">
                <a:solidFill>
                  <a:schemeClr val="hlink"/>
                </a:solidFill>
              </a:rPr>
              <a:t>C nuclei. The results of calculations using formula (15) (</a:t>
            </a:r>
            <a:r>
              <a:rPr lang="en-US" sz="1400" b="1">
                <a:solidFill>
                  <a:schemeClr val="hlink"/>
                </a:solidFill>
              </a:rPr>
              <a:t>red</a:t>
            </a:r>
            <a:r>
              <a:rPr lang="ru-RU" sz="1400" b="1">
                <a:solidFill>
                  <a:schemeClr val="hlink"/>
                </a:solidFill>
              </a:rPr>
              <a:t> line – protons, </a:t>
            </a:r>
            <a:r>
              <a:rPr lang="en-US" sz="1400" b="1">
                <a:solidFill>
                  <a:schemeClr val="hlink"/>
                </a:solidFill>
              </a:rPr>
              <a:t>blue</a:t>
            </a:r>
            <a:r>
              <a:rPr lang="ru-RU" sz="1400" b="1">
                <a:solidFill>
                  <a:schemeClr val="hlink"/>
                </a:solidFill>
              </a:rPr>
              <a:t> line – deuterons, </a:t>
            </a:r>
            <a:r>
              <a:rPr lang="en-US" sz="1400" b="1">
                <a:solidFill>
                  <a:schemeClr val="hlink"/>
                </a:solidFill>
              </a:rPr>
              <a:t>green</a:t>
            </a:r>
            <a:r>
              <a:rPr lang="ru-RU" sz="1400" b="1">
                <a:solidFill>
                  <a:schemeClr val="hlink"/>
                </a:solidFill>
              </a:rPr>
              <a:t> line – tritons), dots – experimental data from work [30], obtained at the U-70 accelerator (IHEP). One can see agreement with the experiment in the emission spectra of these fragments and the presence of scaling – the same slope of these curves. In this case, good agreement was obtained for tritons, for deuterons there is an agreement closer to the end of the experimental spectrum. These are the spectra of cumulative fragments, the average temperature in our approach is 150 MeV,  as in our previous work [29], devoted to the description of the emission of cumulative protons, pions, kaons and antiprotons at the U-70 accelerator at the same energy of incident carbon nuclei.</a:t>
            </a:r>
          </a:p>
        </p:txBody>
      </p:sp>
      <p:pic>
        <p:nvPicPr>
          <p:cNvPr id="64515" name="Picture 4" descr="Fig1d"/>
          <p:cNvPicPr>
            <a:picLocks noChangeAspect="1" noChangeArrowheads="1"/>
          </p:cNvPicPr>
          <p:nvPr/>
        </p:nvPicPr>
        <p:blipFill>
          <a:blip r:embed="rId3"/>
          <a:srcRect/>
          <a:stretch>
            <a:fillRect/>
          </a:stretch>
        </p:blipFill>
        <p:spPr bwMode="auto">
          <a:xfrm>
            <a:off x="3132138" y="3716338"/>
            <a:ext cx="2916237" cy="2252662"/>
          </a:xfrm>
          <a:prstGeom prst="rect">
            <a:avLst/>
          </a:prstGeom>
          <a:ln>
            <a:noFill/>
          </a:ln>
          <a:effectLst>
            <a:outerShdw blurRad="292100" dist="139700" dir="2700000" algn="tl" rotWithShape="0">
              <a:srgbClr val="333333">
                <a:alpha val="65000"/>
              </a:srgbClr>
            </a:outerShdw>
          </a:effectLst>
        </p:spPr>
      </p:pic>
      <p:sp>
        <p:nvSpPr>
          <p:cNvPr id="2" name="Нижний колонтитул 1"/>
          <p:cNvSpPr>
            <a:spLocks noGrp="1"/>
          </p:cNvSpPr>
          <p:nvPr>
            <p:ph type="ftr" sz="quarter" idx="11"/>
          </p:nvPr>
        </p:nvSpPr>
        <p:spPr/>
        <p:txBody>
          <a:bodyPr/>
          <a:lstStyle/>
          <a:p>
            <a:pPr>
              <a:defRPr/>
            </a:pPr>
            <a:r>
              <a:rPr lang="en-US"/>
              <a:t>Nucleus-2025 St.Petersburg</a:t>
            </a:r>
            <a:endParaRPr lang="ru-RU"/>
          </a:p>
        </p:txBody>
      </p:sp>
      <p:sp>
        <p:nvSpPr>
          <p:cNvPr id="3" name="Номер слайда 2"/>
          <p:cNvSpPr>
            <a:spLocks noGrp="1"/>
          </p:cNvSpPr>
          <p:nvPr>
            <p:ph type="sldNum" sz="quarter" idx="12"/>
          </p:nvPr>
        </p:nvSpPr>
        <p:spPr/>
        <p:txBody>
          <a:bodyPr/>
          <a:lstStyle/>
          <a:p>
            <a:pPr>
              <a:defRPr/>
            </a:pPr>
            <a:fld id="{CBF257B0-6B6D-4508-A9EC-708BAC64D752}" type="slidenum">
              <a:rPr lang="ru-RU" smtClean="0"/>
              <a:pPr>
                <a:defRPr/>
              </a:pPr>
              <a:t>11</a:t>
            </a:fld>
            <a:endParaRPr lang="ru-RU"/>
          </a:p>
        </p:txBody>
      </p:sp>
      <p:graphicFrame>
        <p:nvGraphicFramePr>
          <p:cNvPr id="82954" name="Object 10"/>
          <p:cNvGraphicFramePr>
            <a:graphicFrameLocks noChangeAspect="1"/>
          </p:cNvGraphicFramePr>
          <p:nvPr/>
        </p:nvGraphicFramePr>
        <p:xfrm>
          <a:off x="4932363" y="1773238"/>
          <a:ext cx="219075" cy="200025"/>
        </p:xfrm>
        <a:graphic>
          <a:graphicData uri="http://schemas.openxmlformats.org/presentationml/2006/ole">
            <mc:AlternateContent xmlns:mc="http://schemas.openxmlformats.org/markup-compatibility/2006">
              <mc:Choice xmlns:v="urn:schemas-microsoft-com:vml" Requires="v">
                <p:oleObj spid="_x0000_s82955" name="Equation" r:id="rId4" imgW="5181600" imgH="3657600" progId="Equation.DSMT4">
                  <p:embed/>
                </p:oleObj>
              </mc:Choice>
              <mc:Fallback>
                <p:oleObj name="Equation" r:id="rId4" imgW="5181600" imgH="3657600" progId="Equation.DSMT4">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1773238"/>
                        <a:ext cx="219075" cy="20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94" name="Rectangle 2"/>
          <p:cNvSpPr>
            <a:spLocks noGrp="1"/>
          </p:cNvSpPr>
          <p:nvPr>
            <p:ph type="title"/>
          </p:nvPr>
        </p:nvSpPr>
        <p:spPr>
          <a:xfrm>
            <a:off x="611188" y="404813"/>
            <a:ext cx="8229600" cy="1143000"/>
          </a:xfrm>
        </p:spPr>
        <p:txBody>
          <a:bodyPr/>
          <a:lstStyle/>
          <a:p>
            <a:r>
              <a:rPr lang="en-US" sz="1600" b="1">
                <a:solidFill>
                  <a:srgbClr val="FF3300"/>
                </a:solidFill>
                <a:latin typeface="Monotype Corsiva" pitchFamily="66" charset="0"/>
              </a:rPr>
              <a:t>FRAGM(ITEP)</a:t>
            </a:r>
            <a:endParaRPr lang="ru-RU" b="1">
              <a:solidFill>
                <a:srgbClr val="FF3300"/>
              </a:solidFill>
              <a:latin typeface="Monotype Corsiva" pitchFamily="66" charset="0"/>
            </a:endParaRPr>
          </a:p>
        </p:txBody>
      </p:sp>
      <p:sp>
        <p:nvSpPr>
          <p:cNvPr id="83995" name="Rectangle 3"/>
          <p:cNvSpPr>
            <a:spLocks noGrp="1"/>
          </p:cNvSpPr>
          <p:nvPr>
            <p:ph type="body" idx="1"/>
          </p:nvPr>
        </p:nvSpPr>
        <p:spPr>
          <a:xfrm>
            <a:off x="457200" y="1600200"/>
            <a:ext cx="8229600" cy="4525963"/>
          </a:xfrm>
        </p:spPr>
        <p:txBody>
          <a:bodyPr/>
          <a:lstStyle/>
          <a:p>
            <a:pPr algn="just">
              <a:lnSpc>
                <a:spcPct val="80000"/>
              </a:lnSpc>
            </a:pPr>
            <a:r>
              <a:rPr lang="ru-RU" sz="1400" b="1">
                <a:solidFill>
                  <a:srgbClr val="FF3300"/>
                </a:solidFill>
              </a:rPr>
              <a:t>Fig. 2</a:t>
            </a:r>
            <a:r>
              <a:rPr lang="ru-RU" sz="1400" b="1">
                <a:solidFill>
                  <a:schemeClr val="hlink"/>
                </a:solidFill>
              </a:rPr>
              <a:t> shows the double differential cross sections of the yield of </a:t>
            </a:r>
            <a:r>
              <a:rPr lang="ru-RU" sz="1400" b="1" baseline="30000">
                <a:solidFill>
                  <a:schemeClr val="hlink"/>
                </a:solidFill>
              </a:rPr>
              <a:t>11</a:t>
            </a:r>
            <a:r>
              <a:rPr lang="ru-RU" sz="1400" b="1">
                <a:solidFill>
                  <a:schemeClr val="hlink"/>
                </a:solidFill>
              </a:rPr>
              <a:t>Be fragments emitted at an angle of 3.5º in the reaction </a:t>
            </a:r>
            <a:r>
              <a:rPr lang="ru-RU" sz="1400" b="1" baseline="30000">
                <a:solidFill>
                  <a:schemeClr val="hlink"/>
                </a:solidFill>
              </a:rPr>
              <a:t>12</a:t>
            </a:r>
            <a:r>
              <a:rPr lang="ru-RU" sz="1400" b="1">
                <a:solidFill>
                  <a:schemeClr val="hlink"/>
                </a:solidFill>
              </a:rPr>
              <a:t>C+</a:t>
            </a:r>
            <a:r>
              <a:rPr lang="ru-RU" sz="1400" b="1" baseline="30000">
                <a:solidFill>
                  <a:schemeClr val="hlink"/>
                </a:solidFill>
              </a:rPr>
              <a:t>9</a:t>
            </a:r>
            <a:r>
              <a:rPr lang="ru-RU" sz="1400" b="1">
                <a:solidFill>
                  <a:schemeClr val="hlink"/>
                </a:solidFill>
              </a:rPr>
              <a:t>Be        </a:t>
            </a:r>
            <a:r>
              <a:rPr lang="ru-RU" sz="1400" b="1" baseline="30000">
                <a:solidFill>
                  <a:schemeClr val="hlink"/>
                </a:solidFill>
              </a:rPr>
              <a:t>11</a:t>
            </a:r>
            <a:r>
              <a:rPr lang="ru-RU" sz="1400" b="1">
                <a:solidFill>
                  <a:schemeClr val="hlink"/>
                </a:solidFill>
              </a:rPr>
              <a:t>Be+X at an energy of 300 MeV per nucleon for incident carbon nuclei . </a:t>
            </a:r>
          </a:p>
          <a:p>
            <a:pPr algn="just">
              <a:lnSpc>
                <a:spcPct val="80000"/>
              </a:lnSpc>
            </a:pPr>
            <a:r>
              <a:rPr lang="ru-RU" sz="1400" b="1">
                <a:solidFill>
                  <a:srgbClr val="FF3300"/>
                </a:solidFill>
              </a:rPr>
              <a:t>Fig. 3</a:t>
            </a:r>
            <a:r>
              <a:rPr lang="ru-RU" sz="1400" b="1">
                <a:solidFill>
                  <a:schemeClr val="hlink"/>
                </a:solidFill>
              </a:rPr>
              <a:t> </a:t>
            </a:r>
            <a:r>
              <a:rPr lang="ru-RU" sz="1400" b="1">
                <a:solidFill>
                  <a:srgbClr val="0000FF"/>
                </a:solidFill>
              </a:rPr>
              <a:t>shows the double differential cross sections of the yield of </a:t>
            </a:r>
            <a:r>
              <a:rPr lang="ru-RU" sz="1400" b="1" baseline="30000">
                <a:solidFill>
                  <a:srgbClr val="0000FF"/>
                </a:solidFill>
              </a:rPr>
              <a:t>12</a:t>
            </a:r>
            <a:r>
              <a:rPr lang="ru-RU" sz="1400" b="1">
                <a:solidFill>
                  <a:srgbClr val="0000FF"/>
                </a:solidFill>
              </a:rPr>
              <a:t>B for the</a:t>
            </a:r>
            <a:r>
              <a:rPr lang="ru-RU" sz="1400" b="1"/>
              <a:t> </a:t>
            </a:r>
            <a:r>
              <a:rPr lang="ru-RU" sz="1400"/>
              <a:t> </a:t>
            </a:r>
            <a:r>
              <a:rPr lang="ru-RU" sz="1400" b="1">
                <a:solidFill>
                  <a:schemeClr val="hlink"/>
                </a:solidFill>
              </a:rPr>
              <a:t>incident carbon nuclei. </a:t>
            </a:r>
          </a:p>
          <a:p>
            <a:pPr algn="just">
              <a:lnSpc>
                <a:spcPct val="80000"/>
              </a:lnSpc>
            </a:pPr>
            <a:r>
              <a:rPr lang="ru-RU" sz="1400" b="1">
                <a:solidFill>
                  <a:schemeClr val="hlink"/>
                </a:solidFill>
              </a:rPr>
              <a:t>The dots correspond to the experimental data obtained in the FRAGM (ITEP) experiment</a:t>
            </a:r>
            <a:r>
              <a:rPr lang="en-US" sz="1400" b="1">
                <a:solidFill>
                  <a:schemeClr val="hlink"/>
                </a:solidFill>
              </a:rPr>
              <a:t> [24]</a:t>
            </a:r>
            <a:r>
              <a:rPr lang="ru-RU" sz="1400" b="1">
                <a:solidFill>
                  <a:schemeClr val="hlink"/>
                </a:solidFill>
              </a:rPr>
              <a:t> Our calculated curves </a:t>
            </a:r>
            <a:r>
              <a:rPr lang="en-US" sz="1400" b="1">
                <a:solidFill>
                  <a:schemeClr val="hlink"/>
                </a:solidFill>
              </a:rPr>
              <a:t>red</a:t>
            </a:r>
            <a:r>
              <a:rPr lang="ru-RU" sz="1400" b="1">
                <a:solidFill>
                  <a:schemeClr val="hlink"/>
                </a:solidFill>
              </a:rPr>
              <a:t> and </a:t>
            </a:r>
            <a:r>
              <a:rPr lang="en-US" sz="1400" b="1">
                <a:solidFill>
                  <a:schemeClr val="hlink"/>
                </a:solidFill>
              </a:rPr>
              <a:t>blue</a:t>
            </a:r>
            <a:r>
              <a:rPr lang="ru-RU" sz="1400" b="1">
                <a:solidFill>
                  <a:schemeClr val="hlink"/>
                </a:solidFill>
              </a:rPr>
              <a:t> in these figures correspond to the average 40 MeV temperature, and</a:t>
            </a:r>
            <a:r>
              <a:rPr lang="en-US" sz="1400" b="1">
                <a:solidFill>
                  <a:schemeClr val="hlink"/>
                </a:solidFill>
              </a:rPr>
              <a:t> red</a:t>
            </a:r>
            <a:r>
              <a:rPr lang="ru-RU" sz="1400" b="1">
                <a:solidFill>
                  <a:schemeClr val="hlink"/>
                </a:solidFill>
              </a:rPr>
              <a:t> curves were obtained in the calculation taking into account the quantum terms, as in our works, and </a:t>
            </a:r>
            <a:r>
              <a:rPr lang="en-US" sz="1400" b="1">
                <a:solidFill>
                  <a:schemeClr val="hlink"/>
                </a:solidFill>
              </a:rPr>
              <a:t>blue</a:t>
            </a:r>
            <a:r>
              <a:rPr lang="ru-RU" sz="1400" b="1">
                <a:solidFill>
                  <a:schemeClr val="hlink"/>
                </a:solidFill>
              </a:rPr>
              <a:t> curves – without taking these terms into account. As can be seen from Figs. 2 and 3, there is agreement between our calculations and the available experimental data. The calculated curves obtained in work </a:t>
            </a:r>
            <a:r>
              <a:rPr lang="en-US" sz="1400" b="1">
                <a:solidFill>
                  <a:schemeClr val="hlink"/>
                </a:solidFill>
              </a:rPr>
              <a:t>[24]</a:t>
            </a:r>
            <a:r>
              <a:rPr lang="ru-RU" sz="1400" b="1">
                <a:solidFill>
                  <a:schemeClr val="hlink"/>
                </a:solidFill>
              </a:rPr>
              <a:t> for cascade models and for quantum molecular dynamics [16] differ significantly from each other and from these experimental data.</a:t>
            </a:r>
          </a:p>
        </p:txBody>
      </p:sp>
      <p:sp>
        <p:nvSpPr>
          <p:cNvPr id="83996" name="Rectangle 5"/>
          <p:cNvSpPr>
            <a:spLocks noChangeArrowheads="1"/>
          </p:cNvSpPr>
          <p:nvPr/>
        </p:nvSpPr>
        <p:spPr bwMode="auto">
          <a:xfrm>
            <a:off x="107950" y="0"/>
            <a:ext cx="9036050" cy="115888"/>
          </a:xfrm>
          <a:prstGeom prst="rect">
            <a:avLst/>
          </a:prstGeom>
          <a:noFill/>
          <a:ln w="9525">
            <a:noFill/>
            <a:miter lim="800000"/>
            <a:headEnd/>
            <a:tailEnd/>
          </a:ln>
        </p:spPr>
        <p:txBody>
          <a:bodyPr anchor="ctr">
            <a:spAutoFit/>
          </a:bodyPr>
          <a:lstStyle/>
          <a:p>
            <a:endParaRPr lang="ru-RU"/>
          </a:p>
        </p:txBody>
      </p:sp>
      <p:graphicFrame>
        <p:nvGraphicFramePr>
          <p:cNvPr id="83993" name="Object 25"/>
          <p:cNvGraphicFramePr>
            <a:graphicFrameLocks noChangeAspect="1"/>
          </p:cNvGraphicFramePr>
          <p:nvPr/>
        </p:nvGraphicFramePr>
        <p:xfrm>
          <a:off x="2987675" y="1773238"/>
          <a:ext cx="219075" cy="200025"/>
        </p:xfrm>
        <a:graphic>
          <a:graphicData uri="http://schemas.openxmlformats.org/presentationml/2006/ole">
            <mc:AlternateContent xmlns:mc="http://schemas.openxmlformats.org/markup-compatibility/2006">
              <mc:Choice xmlns:v="urn:schemas-microsoft-com:vml" Requires="v">
                <p:oleObj spid="_x0000_s83994" name="Equation" r:id="rId3" imgW="5181600" imgH="3657600" progId="Equation.DSMT4">
                  <p:embed/>
                </p:oleObj>
              </mc:Choice>
              <mc:Fallback>
                <p:oleObj name="Equation" r:id="rId3" imgW="5181600" imgH="3657600" progId="Equation.DSMT4">
                  <p:embed/>
                  <p:pic>
                    <p:nvPicPr>
                      <p:cNvPr id="0"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1773238"/>
                        <a:ext cx="219075" cy="20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9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8399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83999"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2" name="Нижний колонтитул 1"/>
          <p:cNvSpPr>
            <a:spLocks noGrp="1"/>
          </p:cNvSpPr>
          <p:nvPr>
            <p:ph type="ftr" sz="quarter" idx="11"/>
          </p:nvPr>
        </p:nvSpPr>
        <p:spPr/>
        <p:txBody>
          <a:bodyPr/>
          <a:lstStyle/>
          <a:p>
            <a:pPr>
              <a:defRPr/>
            </a:pPr>
            <a:r>
              <a:rPr lang="en-US"/>
              <a:t>Nucleus-2025 St.Petersburg</a:t>
            </a:r>
            <a:endParaRPr lang="ru-RU"/>
          </a:p>
        </p:txBody>
      </p:sp>
      <p:sp>
        <p:nvSpPr>
          <p:cNvPr id="3" name="Номер слайда 2"/>
          <p:cNvSpPr>
            <a:spLocks noGrp="1"/>
          </p:cNvSpPr>
          <p:nvPr>
            <p:ph type="sldNum" sz="quarter" idx="12"/>
          </p:nvPr>
        </p:nvSpPr>
        <p:spPr/>
        <p:txBody>
          <a:bodyPr/>
          <a:lstStyle/>
          <a:p>
            <a:pPr>
              <a:defRPr/>
            </a:pPr>
            <a:fld id="{6B41F054-86CA-4003-A5AB-B0166C48840F}" type="slidenum">
              <a:rPr lang="ru-RU" smtClean="0"/>
              <a:pPr>
                <a:defRPr/>
              </a:pPr>
              <a:t>12</a:t>
            </a:fld>
            <a:endParaRPr lang="ru-RU"/>
          </a:p>
        </p:txBody>
      </p:sp>
      <p:pic>
        <p:nvPicPr>
          <p:cNvPr id="84000" name="Picture 35" descr="Fig1Nucl"/>
          <p:cNvPicPr>
            <a:picLocks noChangeAspect="1" noChangeArrowheads="1"/>
          </p:cNvPicPr>
          <p:nvPr/>
        </p:nvPicPr>
        <p:blipFill>
          <a:blip r:embed="rId5"/>
          <a:srcRect/>
          <a:stretch>
            <a:fillRect/>
          </a:stretch>
        </p:blipFill>
        <p:spPr bwMode="auto">
          <a:xfrm>
            <a:off x="1187450" y="3860800"/>
            <a:ext cx="3240088" cy="2441575"/>
          </a:xfrm>
          <a:prstGeom prst="rect">
            <a:avLst/>
          </a:prstGeom>
          <a:ln>
            <a:noFill/>
          </a:ln>
          <a:effectLst>
            <a:outerShdw blurRad="292100" dist="139700" dir="2700000" algn="tl" rotWithShape="0">
              <a:srgbClr val="333333">
                <a:alpha val="65000"/>
              </a:srgbClr>
            </a:outerShdw>
          </a:effectLst>
        </p:spPr>
      </p:pic>
      <p:pic>
        <p:nvPicPr>
          <p:cNvPr id="84001" name="Picture 36" descr="Fig2Nucl"/>
          <p:cNvPicPr>
            <a:picLocks noChangeAspect="1" noChangeArrowheads="1"/>
          </p:cNvPicPr>
          <p:nvPr/>
        </p:nvPicPr>
        <p:blipFill>
          <a:blip r:embed="rId6"/>
          <a:srcRect/>
          <a:stretch>
            <a:fillRect/>
          </a:stretch>
        </p:blipFill>
        <p:spPr bwMode="auto">
          <a:xfrm>
            <a:off x="4716463" y="3860800"/>
            <a:ext cx="3313112" cy="24987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60" name="Rectangle 2"/>
          <p:cNvSpPr>
            <a:spLocks noGrp="1"/>
          </p:cNvSpPr>
          <p:nvPr>
            <p:ph type="title" idx="4294967295"/>
          </p:nvPr>
        </p:nvSpPr>
        <p:spPr>
          <a:xfrm>
            <a:off x="611188" y="404813"/>
            <a:ext cx="8229600" cy="1143000"/>
          </a:xfrm>
        </p:spPr>
        <p:txBody>
          <a:bodyPr/>
          <a:lstStyle/>
          <a:p>
            <a:r>
              <a:rPr lang="en-US" sz="1600" b="1">
                <a:solidFill>
                  <a:srgbClr val="FF3300"/>
                </a:solidFill>
                <a:latin typeface="Monotype Corsiva" pitchFamily="66" charset="0"/>
              </a:rPr>
              <a:t>FRAGMENTATION(BM@N)</a:t>
            </a:r>
            <a:endParaRPr lang="ru-RU" b="1">
              <a:solidFill>
                <a:srgbClr val="FF3300"/>
              </a:solidFill>
              <a:latin typeface="Monotype Corsiva" pitchFamily="66" charset="0"/>
            </a:endParaRPr>
          </a:p>
        </p:txBody>
      </p:sp>
      <p:sp>
        <p:nvSpPr>
          <p:cNvPr id="177161" name="Rectangle 3"/>
          <p:cNvSpPr>
            <a:spLocks noGrp="1"/>
          </p:cNvSpPr>
          <p:nvPr>
            <p:ph type="body" idx="4294967295"/>
          </p:nvPr>
        </p:nvSpPr>
        <p:spPr>
          <a:xfrm>
            <a:off x="611188" y="1844675"/>
            <a:ext cx="8229600" cy="4525963"/>
          </a:xfrm>
        </p:spPr>
        <p:txBody>
          <a:bodyPr/>
          <a:lstStyle/>
          <a:p>
            <a:pPr algn="just">
              <a:lnSpc>
                <a:spcPct val="80000"/>
              </a:lnSpc>
            </a:pPr>
            <a:r>
              <a:rPr lang="ru-RU" sz="1400" b="1">
                <a:solidFill>
                  <a:srgbClr val="FF3300"/>
                </a:solidFill>
              </a:rPr>
              <a:t>Fig. 4</a:t>
            </a:r>
            <a:r>
              <a:rPr lang="ru-RU" sz="1400" b="1">
                <a:solidFill>
                  <a:schemeClr val="hlink"/>
                </a:solidFill>
              </a:rPr>
              <a:t> shows the double differential cross sections of the yield of </a:t>
            </a:r>
            <a:r>
              <a:rPr lang="en-US" sz="1400" b="1">
                <a:solidFill>
                  <a:schemeClr val="hlink"/>
                </a:solidFill>
              </a:rPr>
              <a:t>p,d,t</a:t>
            </a:r>
            <a:r>
              <a:rPr lang="ru-RU" sz="1400" b="1">
                <a:solidFill>
                  <a:schemeClr val="hlink"/>
                </a:solidFill>
              </a:rPr>
              <a:t> fragments emitted at </a:t>
            </a:r>
            <a:r>
              <a:rPr lang="en-US" sz="1400" b="1">
                <a:solidFill>
                  <a:schemeClr val="hlink"/>
                </a:solidFill>
              </a:rPr>
              <a:t>the</a:t>
            </a:r>
            <a:r>
              <a:rPr lang="ru-RU" sz="1400" b="1">
                <a:solidFill>
                  <a:schemeClr val="hlink"/>
                </a:solidFill>
              </a:rPr>
              <a:t> </a:t>
            </a:r>
            <a:r>
              <a:rPr lang="en-US" sz="1400" b="1">
                <a:solidFill>
                  <a:schemeClr val="hlink"/>
                </a:solidFill>
              </a:rPr>
              <a:t>rapidity</a:t>
            </a:r>
            <a:r>
              <a:rPr lang="ru-RU" sz="1400" b="1">
                <a:solidFill>
                  <a:schemeClr val="hlink"/>
                </a:solidFill>
              </a:rPr>
              <a:t> of</a:t>
            </a:r>
            <a:r>
              <a:rPr lang="en-US" sz="1400" b="1">
                <a:solidFill>
                  <a:schemeClr val="hlink"/>
                </a:solidFill>
              </a:rPr>
              <a:t> y=1.4</a:t>
            </a:r>
            <a:r>
              <a:rPr lang="ru-RU" sz="1400" b="1">
                <a:solidFill>
                  <a:schemeClr val="hlink"/>
                </a:solidFill>
              </a:rPr>
              <a:t> in the reaction </a:t>
            </a:r>
            <a:r>
              <a:rPr lang="en-US" sz="1400" b="1" baseline="30000">
                <a:solidFill>
                  <a:schemeClr val="hlink"/>
                </a:solidFill>
              </a:rPr>
              <a:t>40</a:t>
            </a:r>
            <a:r>
              <a:rPr lang="en-US" sz="1400" b="1">
                <a:solidFill>
                  <a:schemeClr val="hlink"/>
                </a:solidFill>
              </a:rPr>
              <a:t>Ar</a:t>
            </a:r>
            <a:r>
              <a:rPr lang="ru-RU" sz="1400" b="1">
                <a:solidFill>
                  <a:schemeClr val="hlink"/>
                </a:solidFill>
              </a:rPr>
              <a:t>+</a:t>
            </a:r>
            <a:r>
              <a:rPr lang="en-US" sz="1400" b="1" baseline="30000">
                <a:solidFill>
                  <a:schemeClr val="hlink"/>
                </a:solidFill>
              </a:rPr>
              <a:t>64</a:t>
            </a:r>
            <a:r>
              <a:rPr lang="en-US" sz="1400" b="1">
                <a:solidFill>
                  <a:schemeClr val="hlink"/>
                </a:solidFill>
              </a:rPr>
              <a:t>Cu</a:t>
            </a:r>
            <a:r>
              <a:rPr lang="ru-RU" sz="1400" b="1">
                <a:solidFill>
                  <a:schemeClr val="hlink"/>
                </a:solidFill>
              </a:rPr>
              <a:t> </a:t>
            </a:r>
            <a:r>
              <a:rPr lang="en-US" sz="1400" b="1">
                <a:solidFill>
                  <a:schemeClr val="hlink"/>
                </a:solidFill>
              </a:rPr>
              <a:t>-&gt;f(p,d,t)</a:t>
            </a:r>
            <a:r>
              <a:rPr lang="ru-RU" sz="1400" b="1">
                <a:solidFill>
                  <a:schemeClr val="hlink"/>
                </a:solidFill>
              </a:rPr>
              <a:t>+X at an energy of </a:t>
            </a:r>
            <a:r>
              <a:rPr lang="en-US" sz="1400" b="1">
                <a:solidFill>
                  <a:schemeClr val="hlink"/>
                </a:solidFill>
              </a:rPr>
              <a:t>3.2</a:t>
            </a:r>
            <a:r>
              <a:rPr lang="ru-RU" sz="1400" b="1">
                <a:solidFill>
                  <a:schemeClr val="hlink"/>
                </a:solidFill>
              </a:rPr>
              <a:t> </a:t>
            </a:r>
            <a:r>
              <a:rPr lang="en-US" sz="1400" b="1">
                <a:solidFill>
                  <a:schemeClr val="hlink"/>
                </a:solidFill>
              </a:rPr>
              <a:t>G</a:t>
            </a:r>
            <a:r>
              <a:rPr lang="ru-RU" sz="1400" b="1">
                <a:solidFill>
                  <a:schemeClr val="hlink"/>
                </a:solidFill>
              </a:rPr>
              <a:t>eV per nucleon for incident </a:t>
            </a:r>
            <a:r>
              <a:rPr lang="en-US" sz="1400" b="1">
                <a:solidFill>
                  <a:schemeClr val="hlink"/>
                </a:solidFill>
              </a:rPr>
              <a:t>argon</a:t>
            </a:r>
            <a:r>
              <a:rPr lang="ru-RU" sz="1400" b="1">
                <a:solidFill>
                  <a:schemeClr val="hlink"/>
                </a:solidFill>
              </a:rPr>
              <a:t> nuclei </a:t>
            </a:r>
            <a:r>
              <a:rPr lang="ru-RU" sz="1400" b="1">
                <a:solidFill>
                  <a:srgbClr val="FF3300"/>
                </a:solidFill>
              </a:rPr>
              <a:t>Fig. 5</a:t>
            </a:r>
            <a:r>
              <a:rPr lang="ru-RU" sz="1400" b="1">
                <a:solidFill>
                  <a:schemeClr val="hlink"/>
                </a:solidFill>
              </a:rPr>
              <a:t> </a:t>
            </a:r>
            <a:r>
              <a:rPr lang="ru-RU" sz="1400" b="1">
                <a:solidFill>
                  <a:srgbClr val="0000FF"/>
                </a:solidFill>
              </a:rPr>
              <a:t>shows the double differential cross sections of the yield of </a:t>
            </a:r>
            <a:r>
              <a:rPr lang="en-US" sz="1400" b="1">
                <a:solidFill>
                  <a:srgbClr val="0000FF"/>
                </a:solidFill>
              </a:rPr>
              <a:t>p,d,t</a:t>
            </a:r>
            <a:r>
              <a:rPr lang="ru-RU" sz="1400" b="1">
                <a:solidFill>
                  <a:srgbClr val="0000FF"/>
                </a:solidFill>
              </a:rPr>
              <a:t> for the</a:t>
            </a:r>
            <a:r>
              <a:rPr lang="ru-RU" sz="1400" b="1"/>
              <a:t> </a:t>
            </a:r>
            <a:r>
              <a:rPr lang="ru-RU" sz="1400"/>
              <a:t> </a:t>
            </a:r>
            <a:r>
              <a:rPr lang="ru-RU" sz="1400" b="1">
                <a:solidFill>
                  <a:schemeClr val="hlink"/>
                </a:solidFill>
              </a:rPr>
              <a:t>incident </a:t>
            </a:r>
            <a:r>
              <a:rPr lang="en-US" sz="1400" b="1">
                <a:solidFill>
                  <a:schemeClr val="hlink"/>
                </a:solidFill>
              </a:rPr>
              <a:t>argon </a:t>
            </a:r>
            <a:r>
              <a:rPr lang="ru-RU" sz="1400" b="1">
                <a:solidFill>
                  <a:schemeClr val="hlink"/>
                </a:solidFill>
              </a:rPr>
              <a:t> nuclei</a:t>
            </a:r>
            <a:r>
              <a:rPr lang="en-US" sz="1400" b="1">
                <a:solidFill>
                  <a:schemeClr val="hlink"/>
                </a:solidFill>
              </a:rPr>
              <a:t> in the reaction </a:t>
            </a:r>
            <a:r>
              <a:rPr lang="en-US" sz="1400" b="1" baseline="30000">
                <a:solidFill>
                  <a:schemeClr val="hlink"/>
                </a:solidFill>
              </a:rPr>
              <a:t>40</a:t>
            </a:r>
            <a:r>
              <a:rPr lang="en-US" sz="1400" b="1">
                <a:solidFill>
                  <a:schemeClr val="hlink"/>
                </a:solidFill>
              </a:rPr>
              <a:t>Ar</a:t>
            </a:r>
            <a:r>
              <a:rPr lang="ru-RU" sz="1400" b="1">
                <a:solidFill>
                  <a:schemeClr val="hlink"/>
                </a:solidFill>
              </a:rPr>
              <a:t>+</a:t>
            </a:r>
            <a:r>
              <a:rPr lang="en-US" sz="1400" b="1" baseline="30000">
                <a:solidFill>
                  <a:schemeClr val="hlink"/>
                </a:solidFill>
              </a:rPr>
              <a:t>208</a:t>
            </a:r>
            <a:r>
              <a:rPr lang="en-US" sz="1400" b="1">
                <a:solidFill>
                  <a:schemeClr val="hlink"/>
                </a:solidFill>
              </a:rPr>
              <a:t>Pb</a:t>
            </a:r>
            <a:r>
              <a:rPr lang="ru-RU" sz="1400" b="1">
                <a:solidFill>
                  <a:schemeClr val="hlink"/>
                </a:solidFill>
              </a:rPr>
              <a:t> </a:t>
            </a:r>
            <a:r>
              <a:rPr lang="en-US" sz="1400" b="1">
                <a:solidFill>
                  <a:schemeClr val="hlink"/>
                </a:solidFill>
              </a:rPr>
              <a:t>-&gt;f(p,d,t)</a:t>
            </a:r>
            <a:r>
              <a:rPr lang="ru-RU" sz="1400" b="1">
                <a:solidFill>
                  <a:schemeClr val="hlink"/>
                </a:solidFill>
              </a:rPr>
              <a:t>+X </a:t>
            </a:r>
            <a:r>
              <a:rPr lang="en-US" sz="1400" b="1">
                <a:solidFill>
                  <a:schemeClr val="hlink"/>
                </a:solidFill>
              </a:rPr>
              <a:t> at the centrality of 40%</a:t>
            </a:r>
            <a:r>
              <a:rPr lang="ru-RU" sz="1400" b="1">
                <a:solidFill>
                  <a:schemeClr val="hlink"/>
                </a:solidFill>
              </a:rPr>
              <a:t>. </a:t>
            </a:r>
          </a:p>
          <a:p>
            <a:pPr algn="just">
              <a:lnSpc>
                <a:spcPct val="80000"/>
              </a:lnSpc>
            </a:pPr>
            <a:r>
              <a:rPr lang="ru-RU" sz="1400" b="1">
                <a:solidFill>
                  <a:schemeClr val="hlink"/>
                </a:solidFill>
              </a:rPr>
              <a:t>The dots correspond to the experimental data obtained in the </a:t>
            </a:r>
            <a:r>
              <a:rPr lang="en-US" sz="1400" b="1">
                <a:solidFill>
                  <a:schemeClr val="hlink"/>
                </a:solidFill>
              </a:rPr>
              <a:t>BM@N</a:t>
            </a:r>
            <a:r>
              <a:rPr lang="ru-RU" sz="1400" b="1">
                <a:solidFill>
                  <a:schemeClr val="hlink"/>
                </a:solidFill>
              </a:rPr>
              <a:t> (</a:t>
            </a:r>
            <a:r>
              <a:rPr lang="en-US" sz="1400" b="1">
                <a:solidFill>
                  <a:schemeClr val="hlink"/>
                </a:solidFill>
              </a:rPr>
              <a:t>NICA</a:t>
            </a:r>
            <a:r>
              <a:rPr lang="ru-RU" sz="1400" b="1">
                <a:solidFill>
                  <a:schemeClr val="hlink"/>
                </a:solidFill>
              </a:rPr>
              <a:t>) experiment As can be seen from Figs. 4 and 5, there is agreement between our calculations and the available experimental data. </a:t>
            </a:r>
          </a:p>
        </p:txBody>
      </p:sp>
      <p:sp>
        <p:nvSpPr>
          <p:cNvPr id="177162" name="Rectangle 5"/>
          <p:cNvSpPr>
            <a:spLocks noChangeArrowheads="1"/>
          </p:cNvSpPr>
          <p:nvPr/>
        </p:nvSpPr>
        <p:spPr bwMode="auto">
          <a:xfrm>
            <a:off x="107950" y="0"/>
            <a:ext cx="9036050" cy="115888"/>
          </a:xfrm>
          <a:prstGeom prst="rect">
            <a:avLst/>
          </a:prstGeom>
          <a:noFill/>
          <a:ln w="9525">
            <a:noFill/>
            <a:miter lim="800000"/>
            <a:headEnd/>
            <a:tailEnd/>
          </a:ln>
        </p:spPr>
        <p:txBody>
          <a:bodyPr anchor="ctr">
            <a:spAutoFit/>
          </a:bodyPr>
          <a:lstStyle/>
          <a:p>
            <a:endParaRPr lang="ru-RU"/>
          </a:p>
        </p:txBody>
      </p:sp>
      <p:sp>
        <p:nvSpPr>
          <p:cNvPr id="17716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7716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7716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2" name="Нижний колонтитул 1"/>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a:solidFill>
                  <a:schemeClr val="tx1">
                    <a:tint val="75000"/>
                  </a:schemeClr>
                </a:solidFill>
                <a:latin typeface="+mn-lt"/>
              </a:rPr>
              <a:t>ICPPA-2024 MEPHI</a:t>
            </a:r>
            <a:endParaRPr lang="ru-RU" sz="1200">
              <a:solidFill>
                <a:schemeClr val="tx1">
                  <a:tint val="75000"/>
                </a:schemeClr>
              </a:solidFill>
              <a:latin typeface="+mn-lt"/>
            </a:endParaRPr>
          </a:p>
        </p:txBody>
      </p:sp>
      <p:sp>
        <p:nvSpPr>
          <p:cNvPr id="3" name="Номер слайда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57DE79EA-EEA3-485A-B0FA-D3B8A5236B5A}" type="slidenum">
              <a:rPr lang="ru-RU" sz="1200">
                <a:solidFill>
                  <a:schemeClr val="tx1">
                    <a:tint val="75000"/>
                  </a:schemeClr>
                </a:solidFill>
                <a:latin typeface="+mn-lt"/>
              </a:rPr>
              <a:pPr algn="r" fontAlgn="auto">
                <a:spcBef>
                  <a:spcPts val="0"/>
                </a:spcBef>
                <a:spcAft>
                  <a:spcPts val="0"/>
                </a:spcAft>
                <a:defRPr/>
              </a:pPr>
              <a:t>13</a:t>
            </a:fld>
            <a:endParaRPr lang="ru-RU" sz="1200">
              <a:solidFill>
                <a:schemeClr val="tx1">
                  <a:tint val="75000"/>
                </a:schemeClr>
              </a:solidFill>
              <a:latin typeface="+mn-lt"/>
            </a:endParaRPr>
          </a:p>
        </p:txBody>
      </p:sp>
      <p:pic>
        <p:nvPicPr>
          <p:cNvPr id="177167" name="Picture 13" descr="Fig3 Nucl"/>
          <p:cNvPicPr>
            <a:picLocks noChangeAspect="1" noChangeArrowheads="1"/>
          </p:cNvPicPr>
          <p:nvPr/>
        </p:nvPicPr>
        <p:blipFill>
          <a:blip r:embed="rId2"/>
          <a:srcRect/>
          <a:stretch>
            <a:fillRect/>
          </a:stretch>
        </p:blipFill>
        <p:spPr bwMode="auto">
          <a:xfrm>
            <a:off x="771525" y="3213100"/>
            <a:ext cx="3817938" cy="2881313"/>
          </a:xfrm>
          <a:prstGeom prst="rect">
            <a:avLst/>
          </a:prstGeom>
          <a:ln>
            <a:noFill/>
          </a:ln>
          <a:effectLst>
            <a:outerShdw blurRad="292100" dist="139700" dir="2700000" algn="tl" rotWithShape="0">
              <a:srgbClr val="333333">
                <a:alpha val="65000"/>
              </a:srgbClr>
            </a:outerShdw>
          </a:effectLst>
        </p:spPr>
      </p:pic>
      <p:pic>
        <p:nvPicPr>
          <p:cNvPr id="177168" name="Picture 14" descr="Fig4 Nucl"/>
          <p:cNvPicPr>
            <a:picLocks noChangeAspect="1" noChangeArrowheads="1"/>
          </p:cNvPicPr>
          <p:nvPr/>
        </p:nvPicPr>
        <p:blipFill>
          <a:blip r:embed="rId3"/>
          <a:srcRect/>
          <a:stretch>
            <a:fillRect/>
          </a:stretch>
        </p:blipFill>
        <p:spPr bwMode="auto">
          <a:xfrm>
            <a:off x="4830763" y="3179763"/>
            <a:ext cx="3816350" cy="2874962"/>
          </a:xfrm>
          <a:prstGeom prst="rect">
            <a:avLst/>
          </a:prstGeom>
          <a:ln>
            <a:noFill/>
          </a:ln>
          <a:effectLst>
            <a:outerShdw blurRad="292100" dist="139700" dir="2700000" algn="tl" rotWithShape="0">
              <a:srgbClr val="333333">
                <a:alpha val="65000"/>
              </a:srgbClr>
            </a:outerShdw>
          </a:effectLst>
        </p:spPr>
      </p:pic>
      <p:sp>
        <p:nvSpPr>
          <p:cNvPr id="4" name="Нижний колонтитул 3"/>
          <p:cNvSpPr>
            <a:spLocks noGrp="1"/>
          </p:cNvSpPr>
          <p:nvPr>
            <p:ph type="ftr" sz="quarter" idx="11"/>
          </p:nvPr>
        </p:nvSpPr>
        <p:spPr/>
        <p:txBody>
          <a:bodyPr/>
          <a:lstStyle/>
          <a:p>
            <a:pPr>
              <a:defRPr/>
            </a:pPr>
            <a:r>
              <a:rPr lang="en-US"/>
              <a:t>Nucleus-2025 St.Petersburg</a:t>
            </a:r>
            <a:endParaRPr lang="ru-RU"/>
          </a:p>
        </p:txBody>
      </p:sp>
      <p:sp>
        <p:nvSpPr>
          <p:cNvPr id="5" name="Номер слайда 4"/>
          <p:cNvSpPr>
            <a:spLocks noGrp="1"/>
          </p:cNvSpPr>
          <p:nvPr>
            <p:ph type="sldNum" sz="quarter" idx="12"/>
          </p:nvPr>
        </p:nvSpPr>
        <p:spPr/>
        <p:txBody>
          <a:bodyPr/>
          <a:lstStyle/>
          <a:p>
            <a:pPr>
              <a:defRPr/>
            </a:pPr>
            <a:fld id="{FB6D6F63-F18C-48BF-A7B2-8E1BAF7449BB}" type="slidenum">
              <a:rPr lang="ru-RU" smtClean="0"/>
              <a:pPr>
                <a:defRPr/>
              </a:pPr>
              <a:t>13</a:t>
            </a:fld>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51" name="Rectangle 2"/>
          <p:cNvSpPr>
            <a:spLocks noGrp="1"/>
          </p:cNvSpPr>
          <p:nvPr>
            <p:ph type="title"/>
          </p:nvPr>
        </p:nvSpPr>
        <p:spPr/>
        <p:txBody>
          <a:bodyPr/>
          <a:lstStyle/>
          <a:p>
            <a:r>
              <a:rPr lang="ru-RU" sz="1800" b="1">
                <a:solidFill>
                  <a:srgbClr val="FF3300"/>
                </a:solidFill>
                <a:latin typeface="Monotype Corsiva" pitchFamily="66" charset="0"/>
              </a:rPr>
              <a:t>ABOUT </a:t>
            </a:r>
            <a:r>
              <a:rPr lang="en-US" sz="1800" b="1">
                <a:solidFill>
                  <a:srgbClr val="FF3300"/>
                </a:solidFill>
                <a:latin typeface="Monotype Corsiva" pitchFamily="66" charset="0"/>
              </a:rPr>
              <a:t> </a:t>
            </a:r>
            <a:r>
              <a:rPr lang="ru-RU" sz="1800" b="1">
                <a:solidFill>
                  <a:srgbClr val="FF3300"/>
                </a:solidFill>
                <a:latin typeface="Monotype Corsiva" pitchFamily="66" charset="0"/>
              </a:rPr>
              <a:t>HUBBLE'S </a:t>
            </a:r>
            <a:r>
              <a:rPr lang="en-US" sz="1800" b="1">
                <a:solidFill>
                  <a:srgbClr val="FF3300"/>
                </a:solidFill>
                <a:latin typeface="Monotype Corsiva" pitchFamily="66" charset="0"/>
              </a:rPr>
              <a:t> </a:t>
            </a:r>
            <a:r>
              <a:rPr lang="ru-RU" sz="1800" b="1">
                <a:solidFill>
                  <a:srgbClr val="FF3300"/>
                </a:solidFill>
                <a:latin typeface="Monotype Corsiva" pitchFamily="66" charset="0"/>
              </a:rPr>
              <a:t>LAW AND </a:t>
            </a:r>
            <a:r>
              <a:rPr lang="en-US" sz="1800" b="1">
                <a:solidFill>
                  <a:srgbClr val="FF3300"/>
                </a:solidFill>
                <a:latin typeface="Monotype Corsiva" pitchFamily="66" charset="0"/>
              </a:rPr>
              <a:t> </a:t>
            </a:r>
            <a:r>
              <a:rPr lang="ru-RU" sz="1800" b="1">
                <a:solidFill>
                  <a:srgbClr val="FF3300"/>
                </a:solidFill>
                <a:latin typeface="Monotype Corsiva" pitchFamily="66" charset="0"/>
              </a:rPr>
              <a:t>POLARIZATION</a:t>
            </a:r>
          </a:p>
        </p:txBody>
      </p:sp>
      <p:sp>
        <p:nvSpPr>
          <p:cNvPr id="127052" name="Rectangle 3"/>
          <p:cNvSpPr>
            <a:spLocks noGrp="1"/>
          </p:cNvSpPr>
          <p:nvPr>
            <p:ph type="body" idx="1"/>
          </p:nvPr>
        </p:nvSpPr>
        <p:spPr>
          <a:xfrm>
            <a:off x="457200" y="1600200"/>
            <a:ext cx="8229600" cy="4525963"/>
          </a:xfrm>
        </p:spPr>
        <p:txBody>
          <a:bodyPr/>
          <a:lstStyle/>
          <a:p>
            <a:pPr algn="just">
              <a:lnSpc>
                <a:spcPct val="80000"/>
              </a:lnSpc>
            </a:pPr>
            <a:r>
              <a:rPr lang="ru-RU" sz="1600" b="1">
                <a:solidFill>
                  <a:srgbClr val="0000FF"/>
                </a:solidFill>
              </a:rPr>
              <a:t>Equations (6)-(7) admit a simple solution - Hubble's law with the Hubble constant</a:t>
            </a:r>
          </a:p>
          <a:p>
            <a:pPr algn="just">
              <a:lnSpc>
                <a:spcPct val="80000"/>
              </a:lnSpc>
            </a:pPr>
            <a:r>
              <a:rPr lang="ru-RU" sz="1600">
                <a:solidFill>
                  <a:srgbClr val="0000FF"/>
                </a:solidFill>
              </a:rPr>
              <a:t>               or      </a:t>
            </a:r>
            <a:r>
              <a:rPr lang="en-US" sz="1600">
                <a:solidFill>
                  <a:srgbClr val="0000FF"/>
                </a:solidFill>
              </a:rPr>
              <a:t>    </a:t>
            </a:r>
            <a:r>
              <a:rPr lang="ru-RU" sz="1600">
                <a:solidFill>
                  <a:srgbClr val="0000FF"/>
                </a:solidFill>
              </a:rPr>
              <a:t>      . </a:t>
            </a:r>
          </a:p>
          <a:p>
            <a:pPr algn="just">
              <a:lnSpc>
                <a:spcPct val="80000"/>
              </a:lnSpc>
            </a:pPr>
            <a:r>
              <a:rPr lang="en-US" sz="1600" b="1">
                <a:solidFill>
                  <a:srgbClr val="0000FF"/>
                </a:solidFill>
              </a:rPr>
              <a:t>F</a:t>
            </a:r>
            <a:r>
              <a:rPr lang="ru-RU" sz="1600" b="1">
                <a:solidFill>
                  <a:srgbClr val="0000FF"/>
                </a:solidFill>
              </a:rPr>
              <a:t>or                    in the work [</a:t>
            </a:r>
            <a:r>
              <a:rPr lang="ru-RU" sz="1600" b="1">
                <a:solidFill>
                  <a:srgbClr val="FF3300"/>
                </a:solidFill>
              </a:rPr>
              <a:t>Baznat, Teryaev and Zinchenko</a:t>
            </a:r>
            <a:r>
              <a:rPr lang="ru-RU" sz="1600" b="1">
                <a:solidFill>
                  <a:srgbClr val="0000FF"/>
                </a:solidFill>
              </a:rPr>
              <a:t>] the results were obtained by the</a:t>
            </a:r>
            <a:r>
              <a:rPr lang="ru-RU" sz="1600">
                <a:solidFill>
                  <a:srgbClr val="0000FF"/>
                </a:solidFill>
              </a:rPr>
              <a:t> </a:t>
            </a:r>
            <a:r>
              <a:rPr lang="ru-RU" sz="1600" b="1">
                <a:solidFill>
                  <a:srgbClr val="0000FF"/>
                </a:solidFill>
              </a:rPr>
              <a:t>PHSD model for the collision of Au+Au nuclei at the energy of</a:t>
            </a:r>
            <a:r>
              <a:rPr lang="ru-RU" sz="1600">
                <a:solidFill>
                  <a:srgbClr val="0000FF"/>
                </a:solidFill>
              </a:rPr>
              <a:t>              . </a:t>
            </a:r>
            <a:r>
              <a:rPr lang="ru-RU" sz="1600" b="1">
                <a:solidFill>
                  <a:srgbClr val="0000FF"/>
                </a:solidFill>
              </a:rPr>
              <a:t>For the impact parameter </a:t>
            </a:r>
            <a:r>
              <a:rPr lang="ru-RU" sz="1600" b="1" i="1">
                <a:solidFill>
                  <a:srgbClr val="0000FF"/>
                </a:solidFill>
              </a:rPr>
              <a:t>b</a:t>
            </a:r>
            <a:r>
              <a:rPr lang="ru-RU" sz="1600" b="1">
                <a:solidFill>
                  <a:srgbClr val="0000FF"/>
                </a:solidFill>
              </a:rPr>
              <a:t>=7fm it turned out that </a:t>
            </a:r>
            <a:r>
              <a:rPr lang="ru-RU" sz="1600" b="1" i="1">
                <a:solidFill>
                  <a:srgbClr val="0000FF"/>
                </a:solidFill>
              </a:rPr>
              <a:t>H</a:t>
            </a:r>
            <a:r>
              <a:rPr lang="ru-RU" sz="1600" b="1">
                <a:solidFill>
                  <a:srgbClr val="0000FF"/>
                </a:solidFill>
              </a:rPr>
              <a:t>=0.05 fm</a:t>
            </a:r>
            <a:r>
              <a:rPr lang="ru-RU" sz="1600" b="1" baseline="30000">
                <a:solidFill>
                  <a:srgbClr val="0000FF"/>
                </a:solidFill>
              </a:rPr>
              <a:t>-1</a:t>
            </a:r>
            <a:r>
              <a:rPr lang="ru-RU" sz="1600" b="1">
                <a:solidFill>
                  <a:srgbClr val="0000FF"/>
                </a:solidFill>
              </a:rPr>
              <a:t>at </a:t>
            </a:r>
            <a:r>
              <a:rPr lang="ru-RU" sz="1600" b="1" i="1">
                <a:solidFill>
                  <a:srgbClr val="0000FF"/>
                </a:solidFill>
              </a:rPr>
              <a:t>t=</a:t>
            </a:r>
            <a:r>
              <a:rPr lang="ru-RU" sz="1600" b="1">
                <a:solidFill>
                  <a:srgbClr val="0000FF"/>
                </a:solidFill>
              </a:rPr>
              <a:t>16 fm/c and </a:t>
            </a:r>
            <a:r>
              <a:rPr lang="ru-RU" sz="1600" b="1" i="1">
                <a:solidFill>
                  <a:srgbClr val="0000FF"/>
                </a:solidFill>
              </a:rPr>
              <a:t>H</a:t>
            </a:r>
            <a:r>
              <a:rPr lang="ru-RU" sz="1600" b="1">
                <a:solidFill>
                  <a:srgbClr val="0000FF"/>
                </a:solidFill>
              </a:rPr>
              <a:t>=0.04 fm</a:t>
            </a:r>
            <a:r>
              <a:rPr lang="ru-RU" sz="1600" b="1" baseline="30000">
                <a:solidFill>
                  <a:srgbClr val="0000FF"/>
                </a:solidFill>
              </a:rPr>
              <a:t>-1</a:t>
            </a:r>
            <a:r>
              <a:rPr lang="ru-RU" sz="1600" b="1">
                <a:solidFill>
                  <a:srgbClr val="0000FF"/>
                </a:solidFill>
              </a:rPr>
              <a:t>at </a:t>
            </a:r>
            <a:r>
              <a:rPr lang="ru-RU" sz="1600" b="1" i="1">
                <a:solidFill>
                  <a:srgbClr val="0000FF"/>
                </a:solidFill>
              </a:rPr>
              <a:t>t</a:t>
            </a:r>
            <a:r>
              <a:rPr lang="ru-RU" sz="1600" b="1">
                <a:solidFill>
                  <a:srgbClr val="0000FF"/>
                </a:solidFill>
              </a:rPr>
              <a:t>=19fm/c. This agrees with the experimental data of STAR (RHIC).</a:t>
            </a:r>
          </a:p>
          <a:p>
            <a:pPr algn="just">
              <a:lnSpc>
                <a:spcPct val="80000"/>
              </a:lnSpc>
            </a:pPr>
            <a:r>
              <a:rPr lang="ru-RU" sz="1600">
                <a:solidFill>
                  <a:srgbClr val="0000FF"/>
                </a:solidFill>
              </a:rPr>
              <a:t> </a:t>
            </a:r>
            <a:r>
              <a:rPr lang="ru-RU" sz="1600" b="1">
                <a:solidFill>
                  <a:srgbClr val="0000FF"/>
                </a:solidFill>
              </a:rPr>
              <a:t>That is, the Hubble law is approximately satisfied for peripheral collisions. It turns out better when choosing </a:t>
            </a:r>
            <a:r>
              <a:rPr lang="ru-RU" sz="1600" b="1" i="1">
                <a:solidFill>
                  <a:srgbClr val="0000FF"/>
                </a:solidFill>
              </a:rPr>
              <a:t>t</a:t>
            </a:r>
            <a:r>
              <a:rPr lang="ru-RU" sz="1600" b="1" i="1" baseline="-25000">
                <a:solidFill>
                  <a:srgbClr val="0000FF"/>
                </a:solidFill>
              </a:rPr>
              <a:t>0</a:t>
            </a:r>
            <a:r>
              <a:rPr lang="ru-RU" sz="1600" b="1">
                <a:solidFill>
                  <a:srgbClr val="0000FF"/>
                </a:solidFill>
              </a:rPr>
              <a:t> =-4 fm/c. Such a choice of t</a:t>
            </a:r>
            <a:r>
              <a:rPr lang="ru-RU" sz="1600" b="1" baseline="-25000">
                <a:solidFill>
                  <a:srgbClr val="0000FF"/>
                </a:solidFill>
              </a:rPr>
              <a:t>0</a:t>
            </a:r>
            <a:r>
              <a:rPr lang="ru-RU" sz="1600" b="1">
                <a:solidFill>
                  <a:srgbClr val="0000FF"/>
                </a:solidFill>
              </a:rPr>
              <a:t> means, in our opinion, that the agreement with the Hubble law and hydrodynamics is achieved at earlier times than in the PHSD model, i.e. when a hot spot is formed after the initial shock-wave compression. In this case, for everything to converge correctly, for example for the speed of light, the Hubble constant should be equal to 0.08 fm</a:t>
            </a:r>
            <a:r>
              <a:rPr lang="ru-RU" sz="1600" b="1" baseline="30000">
                <a:solidFill>
                  <a:srgbClr val="0000FF"/>
                </a:solidFill>
              </a:rPr>
              <a:t>-1 </a:t>
            </a:r>
            <a:r>
              <a:rPr lang="ru-RU" sz="1600" b="1">
                <a:solidFill>
                  <a:srgbClr val="0000FF"/>
                </a:solidFill>
              </a:rPr>
              <a:t>at</a:t>
            </a:r>
            <a:r>
              <a:rPr lang="ru-RU" sz="1600" b="1" i="1">
                <a:solidFill>
                  <a:srgbClr val="0000FF"/>
                </a:solidFill>
              </a:rPr>
              <a:t> t</a:t>
            </a:r>
            <a:r>
              <a:rPr lang="ru-RU" sz="1600" b="1">
                <a:solidFill>
                  <a:srgbClr val="0000FF"/>
                </a:solidFill>
              </a:rPr>
              <a:t>=16 fm/c. </a:t>
            </a:r>
          </a:p>
          <a:p>
            <a:pPr algn="just">
              <a:lnSpc>
                <a:spcPct val="80000"/>
              </a:lnSpc>
            </a:pPr>
            <a:endParaRPr lang="ru-RU" sz="1600" b="1">
              <a:solidFill>
                <a:srgbClr val="0000FF"/>
              </a:solidFill>
            </a:endParaRPr>
          </a:p>
          <a:p>
            <a:pPr algn="just">
              <a:lnSpc>
                <a:spcPct val="80000"/>
              </a:lnSpc>
            </a:pPr>
            <a:endParaRPr lang="ru-RU" sz="1600" b="1">
              <a:solidFill>
                <a:srgbClr val="0000FF"/>
              </a:solidFill>
            </a:endParaRPr>
          </a:p>
          <a:p>
            <a:pPr algn="just">
              <a:lnSpc>
                <a:spcPct val="80000"/>
              </a:lnSpc>
            </a:pPr>
            <a:endParaRPr lang="ru-RU" sz="1600">
              <a:solidFill>
                <a:srgbClr val="0000FF"/>
              </a:solidFill>
            </a:endParaRPr>
          </a:p>
          <a:p>
            <a:pPr algn="just">
              <a:lnSpc>
                <a:spcPct val="80000"/>
              </a:lnSpc>
            </a:pPr>
            <a:endParaRPr lang="ru-RU" sz="1600">
              <a:solidFill>
                <a:srgbClr val="0000FF"/>
              </a:solidFill>
            </a:endParaRPr>
          </a:p>
          <a:p>
            <a:pPr algn="just">
              <a:lnSpc>
                <a:spcPct val="80000"/>
              </a:lnSpc>
            </a:pPr>
            <a:endParaRPr lang="ru-RU" sz="1600">
              <a:solidFill>
                <a:srgbClr val="0000FF"/>
              </a:solidFill>
            </a:endParaRPr>
          </a:p>
          <a:p>
            <a:pPr algn="just">
              <a:lnSpc>
                <a:spcPct val="80000"/>
              </a:lnSpc>
            </a:pPr>
            <a:endParaRPr lang="ru-RU" sz="1600">
              <a:solidFill>
                <a:srgbClr val="0000FF"/>
              </a:solidFill>
            </a:endParaRPr>
          </a:p>
          <a:p>
            <a:pPr algn="just">
              <a:lnSpc>
                <a:spcPct val="80000"/>
              </a:lnSpc>
            </a:pPr>
            <a:endParaRPr lang="ru-RU" sz="1600">
              <a:solidFill>
                <a:srgbClr val="0000FF"/>
              </a:solidFill>
            </a:endParaRPr>
          </a:p>
          <a:p>
            <a:pPr algn="just">
              <a:lnSpc>
                <a:spcPct val="80000"/>
              </a:lnSpc>
            </a:pPr>
            <a:endParaRPr lang="ru-RU" sz="1600">
              <a:solidFill>
                <a:srgbClr val="0000FF"/>
              </a:solidFill>
            </a:endParaRPr>
          </a:p>
          <a:p>
            <a:pPr algn="just">
              <a:lnSpc>
                <a:spcPct val="80000"/>
              </a:lnSpc>
            </a:pPr>
            <a:r>
              <a:rPr lang="ru-RU" sz="1200"/>
              <a:t>Dependence of particle velocity on transverse radius                         at z = 0 and energy            = 7.7 GeV with impact parameter </a:t>
            </a:r>
            <a:r>
              <a:rPr lang="ru-RU" sz="1200" i="1"/>
              <a:t>b </a:t>
            </a:r>
            <a:r>
              <a:rPr lang="ru-RU" sz="1200"/>
              <a:t>= 7 fm</a:t>
            </a:r>
          </a:p>
        </p:txBody>
      </p:sp>
      <p:sp>
        <p:nvSpPr>
          <p:cNvPr id="12705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27045" name="Object 69"/>
          <p:cNvGraphicFramePr>
            <a:graphicFrameLocks noChangeAspect="1"/>
          </p:cNvGraphicFramePr>
          <p:nvPr/>
        </p:nvGraphicFramePr>
        <p:xfrm>
          <a:off x="900113" y="1844675"/>
          <a:ext cx="533400" cy="180975"/>
        </p:xfrm>
        <a:graphic>
          <a:graphicData uri="http://schemas.openxmlformats.org/presentationml/2006/ole">
            <mc:AlternateContent xmlns:mc="http://schemas.openxmlformats.org/markup-compatibility/2006">
              <mc:Choice xmlns:v="urn:schemas-microsoft-com:vml" Requires="v">
                <p:oleObj spid="_x0000_s127051" name="Equation" r:id="rId3" imgW="12801600" imgH="4267200" progId="Equation.DSMT4">
                  <p:embed/>
                </p:oleObj>
              </mc:Choice>
              <mc:Fallback>
                <p:oleObj name="Equation" r:id="rId3" imgW="12801600" imgH="4267200" progId="Equation.DSMT4">
                  <p:embed/>
                  <p:pic>
                    <p:nvPicPr>
                      <p:cNvPr id="0" name="Picture 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844675"/>
                        <a:ext cx="533400"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705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27046" name="Object 70"/>
          <p:cNvGraphicFramePr>
            <a:graphicFrameLocks noChangeAspect="1"/>
          </p:cNvGraphicFramePr>
          <p:nvPr/>
        </p:nvGraphicFramePr>
        <p:xfrm>
          <a:off x="1908175" y="1844675"/>
          <a:ext cx="885825" cy="228600"/>
        </p:xfrm>
        <a:graphic>
          <a:graphicData uri="http://schemas.openxmlformats.org/presentationml/2006/ole">
            <mc:AlternateContent xmlns:mc="http://schemas.openxmlformats.org/markup-compatibility/2006">
              <mc:Choice xmlns:v="urn:schemas-microsoft-com:vml" Requires="v">
                <p:oleObj spid="_x0000_s127052" name="Equation" r:id="rId5" imgW="21336000" imgH="5486400" progId="Equation.DSMT4">
                  <p:embed/>
                </p:oleObj>
              </mc:Choice>
              <mc:Fallback>
                <p:oleObj name="Equation" r:id="rId5" imgW="21336000" imgH="5486400" progId="Equation.DSMT4">
                  <p:embed/>
                  <p:pic>
                    <p:nvPicPr>
                      <p:cNvPr id="0" name="Picture 7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8175" y="1844675"/>
                        <a:ext cx="88582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7055" name="Rectangle 8"/>
          <p:cNvSpPr>
            <a:spLocks noChangeArrowheads="1"/>
          </p:cNvSpPr>
          <p:nvPr/>
        </p:nvSpPr>
        <p:spPr bwMode="auto">
          <a:xfrm>
            <a:off x="0" y="228600"/>
            <a:ext cx="9144000" cy="0"/>
          </a:xfrm>
          <a:prstGeom prst="rect">
            <a:avLst/>
          </a:prstGeom>
          <a:noFill/>
          <a:ln w="9525">
            <a:noFill/>
            <a:miter lim="800000"/>
            <a:headEnd/>
            <a:tailEnd/>
          </a:ln>
        </p:spPr>
        <p:txBody>
          <a:bodyPr wrap="none" anchor="ctr">
            <a:spAutoFit/>
          </a:bodyPr>
          <a:lstStyle/>
          <a:p>
            <a:endParaRPr lang="ru-RU"/>
          </a:p>
        </p:txBody>
      </p:sp>
      <p:sp>
        <p:nvSpPr>
          <p:cNvPr id="12705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27047" name="Object 71"/>
          <p:cNvGraphicFramePr>
            <a:graphicFrameLocks noChangeAspect="1"/>
          </p:cNvGraphicFramePr>
          <p:nvPr/>
        </p:nvGraphicFramePr>
        <p:xfrm>
          <a:off x="1187450" y="2133600"/>
          <a:ext cx="885825" cy="228600"/>
        </p:xfrm>
        <a:graphic>
          <a:graphicData uri="http://schemas.openxmlformats.org/presentationml/2006/ole">
            <mc:AlternateContent xmlns:mc="http://schemas.openxmlformats.org/markup-compatibility/2006">
              <mc:Choice xmlns:v="urn:schemas-microsoft-com:vml" Requires="v">
                <p:oleObj spid="_x0000_s127053" name="Equation" r:id="rId7" imgW="21336000" imgH="5486400" progId="Equation.DSMT4">
                  <p:embed/>
                </p:oleObj>
              </mc:Choice>
              <mc:Fallback>
                <p:oleObj name="Equation" r:id="rId7" imgW="21336000" imgH="5486400" progId="Equation.DSMT4">
                  <p:embed/>
                  <p:pic>
                    <p:nvPicPr>
                      <p:cNvPr id="0" name="Picture 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2133600"/>
                        <a:ext cx="88582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7057" name="Rectangle 11"/>
          <p:cNvSpPr>
            <a:spLocks noChangeArrowheads="1"/>
          </p:cNvSpPr>
          <p:nvPr/>
        </p:nvSpPr>
        <p:spPr bwMode="auto">
          <a:xfrm>
            <a:off x="0" y="260350"/>
            <a:ext cx="9144000" cy="0"/>
          </a:xfrm>
          <a:prstGeom prst="rect">
            <a:avLst/>
          </a:prstGeom>
          <a:noFill/>
          <a:ln w="9525">
            <a:noFill/>
            <a:miter lim="800000"/>
            <a:headEnd/>
            <a:tailEnd/>
          </a:ln>
        </p:spPr>
        <p:txBody>
          <a:bodyPr wrap="none" anchor="ctr">
            <a:spAutoFit/>
          </a:bodyPr>
          <a:lstStyle/>
          <a:p>
            <a:endParaRPr lang="ru-RU"/>
          </a:p>
        </p:txBody>
      </p:sp>
      <p:sp>
        <p:nvSpPr>
          <p:cNvPr id="127058"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27048" name="Object 72"/>
          <p:cNvGraphicFramePr>
            <a:graphicFrameLocks noChangeAspect="1"/>
          </p:cNvGraphicFramePr>
          <p:nvPr/>
        </p:nvGraphicFramePr>
        <p:xfrm>
          <a:off x="6443663" y="2276475"/>
          <a:ext cx="866775" cy="228600"/>
        </p:xfrm>
        <a:graphic>
          <a:graphicData uri="http://schemas.openxmlformats.org/presentationml/2006/ole">
            <mc:AlternateContent xmlns:mc="http://schemas.openxmlformats.org/markup-compatibility/2006">
              <mc:Choice xmlns:v="urn:schemas-microsoft-com:vml" Requires="v">
                <p:oleObj spid="_x0000_s127054" name="Equation" r:id="rId8" imgW="20726400" imgH="5486400" progId="Equation.DSMT4">
                  <p:embed/>
                </p:oleObj>
              </mc:Choice>
              <mc:Fallback>
                <p:oleObj name="Equation" r:id="rId8" imgW="20726400" imgH="5486400" progId="Equation.DSMT4">
                  <p:embed/>
                  <p:pic>
                    <p:nvPicPr>
                      <p:cNvPr id="0" name="Picture 7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43663" y="2276475"/>
                        <a:ext cx="8667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7059" name="Rectangle 14"/>
          <p:cNvSpPr>
            <a:spLocks noChangeArrowheads="1"/>
          </p:cNvSpPr>
          <p:nvPr/>
        </p:nvSpPr>
        <p:spPr bwMode="auto">
          <a:xfrm>
            <a:off x="0" y="228600"/>
            <a:ext cx="9144000" cy="0"/>
          </a:xfrm>
          <a:prstGeom prst="rect">
            <a:avLst/>
          </a:prstGeom>
          <a:noFill/>
          <a:ln w="9525">
            <a:noFill/>
            <a:miter lim="800000"/>
            <a:headEnd/>
            <a:tailEnd/>
          </a:ln>
        </p:spPr>
        <p:txBody>
          <a:bodyPr wrap="none" anchor="ctr">
            <a:spAutoFit/>
          </a:bodyPr>
          <a:lstStyle/>
          <a:p>
            <a:endParaRPr lang="ru-RU"/>
          </a:p>
        </p:txBody>
      </p:sp>
      <p:sp>
        <p:nvSpPr>
          <p:cNvPr id="127060"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27049" name="Object 73"/>
          <p:cNvGraphicFramePr>
            <a:graphicFrameLocks noChangeAspect="1"/>
          </p:cNvGraphicFramePr>
          <p:nvPr/>
        </p:nvGraphicFramePr>
        <p:xfrm>
          <a:off x="4284663" y="6021388"/>
          <a:ext cx="847725" cy="304800"/>
        </p:xfrm>
        <a:graphic>
          <a:graphicData uri="http://schemas.openxmlformats.org/presentationml/2006/ole">
            <mc:AlternateContent xmlns:mc="http://schemas.openxmlformats.org/markup-compatibility/2006">
              <mc:Choice xmlns:v="urn:schemas-microsoft-com:vml" Requires="v">
                <p:oleObj spid="_x0000_s127055" name="Equation" r:id="rId10" imgW="20421600" imgH="7315200" progId="Equation.DSMT4">
                  <p:embed/>
                </p:oleObj>
              </mc:Choice>
              <mc:Fallback>
                <p:oleObj name="Equation" r:id="rId10" imgW="20421600" imgH="7315200" progId="Equation.DSMT4">
                  <p:embed/>
                  <p:pic>
                    <p:nvPicPr>
                      <p:cNvPr id="0" name="Picture 7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84663" y="6021388"/>
                        <a:ext cx="847725"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7061" name="Rectangle 31"/>
          <p:cNvSpPr>
            <a:spLocks noChangeArrowheads="1"/>
          </p:cNvSpPr>
          <p:nvPr/>
        </p:nvSpPr>
        <p:spPr bwMode="auto">
          <a:xfrm>
            <a:off x="0" y="304800"/>
            <a:ext cx="9144000" cy="0"/>
          </a:xfrm>
          <a:prstGeom prst="rect">
            <a:avLst/>
          </a:prstGeom>
          <a:noFill/>
          <a:ln w="9525">
            <a:noFill/>
            <a:miter lim="800000"/>
            <a:headEnd/>
            <a:tailEnd/>
          </a:ln>
        </p:spPr>
        <p:txBody>
          <a:bodyPr wrap="none" anchor="ctr">
            <a:spAutoFit/>
          </a:bodyPr>
          <a:lstStyle/>
          <a:p>
            <a:endParaRPr lang="ru-RU"/>
          </a:p>
        </p:txBody>
      </p:sp>
      <p:sp>
        <p:nvSpPr>
          <p:cNvPr id="127062"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27050" name="Object 74"/>
          <p:cNvGraphicFramePr>
            <a:graphicFrameLocks noChangeAspect="1"/>
          </p:cNvGraphicFramePr>
          <p:nvPr/>
        </p:nvGraphicFramePr>
        <p:xfrm>
          <a:off x="6804025" y="6092825"/>
          <a:ext cx="228600" cy="228600"/>
        </p:xfrm>
        <a:graphic>
          <a:graphicData uri="http://schemas.openxmlformats.org/presentationml/2006/ole">
            <mc:AlternateContent xmlns:mc="http://schemas.openxmlformats.org/markup-compatibility/2006">
              <mc:Choice xmlns:v="urn:schemas-microsoft-com:vml" Requires="v">
                <p:oleObj spid="_x0000_s127056" name="Equation" r:id="rId12" imgW="5486400" imgH="5486400" progId="Equation.DSMT4">
                  <p:embed/>
                </p:oleObj>
              </mc:Choice>
              <mc:Fallback>
                <p:oleObj name="Equation" r:id="rId12" imgW="5486400" imgH="5486400" progId="Equation.DSMT4">
                  <p:embed/>
                  <p:pic>
                    <p:nvPicPr>
                      <p:cNvPr id="0" name="Picture 7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04025" y="6092825"/>
                        <a:ext cx="2286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7063" name="Rectangle 34"/>
          <p:cNvSpPr>
            <a:spLocks noChangeArrowheads="1"/>
          </p:cNvSpPr>
          <p:nvPr/>
        </p:nvSpPr>
        <p:spPr bwMode="auto">
          <a:xfrm>
            <a:off x="0" y="228600"/>
            <a:ext cx="9144000" cy="0"/>
          </a:xfrm>
          <a:prstGeom prst="rect">
            <a:avLst/>
          </a:prstGeom>
          <a:noFill/>
          <a:ln w="9525">
            <a:noFill/>
            <a:miter lim="800000"/>
            <a:headEnd/>
            <a:tailEnd/>
          </a:ln>
        </p:spPr>
        <p:txBody>
          <a:bodyPr wrap="none" anchor="ctr">
            <a:spAutoFit/>
          </a:bodyPr>
          <a:lstStyle/>
          <a:p>
            <a:endParaRPr lang="ru-RU"/>
          </a:p>
        </p:txBody>
      </p:sp>
      <p:pic>
        <p:nvPicPr>
          <p:cNvPr id="127011" name="Picture 35"/>
          <p:cNvPicPr>
            <a:picLocks noChangeAspect="1" noChangeArrowheads="1"/>
          </p:cNvPicPr>
          <p:nvPr/>
        </p:nvPicPr>
        <p:blipFill>
          <a:blip r:embed="rId14"/>
          <a:srcRect l="15582" t="17177" r="28539" b="59872"/>
          <a:stretch>
            <a:fillRect/>
          </a:stretch>
        </p:blipFill>
        <p:spPr bwMode="auto">
          <a:xfrm>
            <a:off x="1979613" y="4124325"/>
            <a:ext cx="5040312" cy="1695450"/>
          </a:xfrm>
          <a:prstGeom prst="rect">
            <a:avLst/>
          </a:prstGeom>
          <a:ln>
            <a:noFill/>
          </a:ln>
          <a:effectLst>
            <a:outerShdw blurRad="292100" dist="139700" dir="2700000" algn="tl" rotWithShape="0">
              <a:srgbClr val="333333">
                <a:alpha val="65000"/>
              </a:srgbClr>
            </a:outerShdw>
          </a:effectLst>
        </p:spPr>
      </p:pic>
      <p:sp>
        <p:nvSpPr>
          <p:cNvPr id="2" name="Нижний колонтитул 1"/>
          <p:cNvSpPr>
            <a:spLocks noGrp="1"/>
          </p:cNvSpPr>
          <p:nvPr>
            <p:ph type="ftr" sz="quarter" idx="11"/>
          </p:nvPr>
        </p:nvSpPr>
        <p:spPr/>
        <p:txBody>
          <a:bodyPr/>
          <a:lstStyle/>
          <a:p>
            <a:pPr>
              <a:defRPr/>
            </a:pPr>
            <a:r>
              <a:rPr lang="en-US"/>
              <a:t>Nucleus-2025 St.Petersburg</a:t>
            </a:r>
            <a:endParaRPr lang="ru-RU"/>
          </a:p>
        </p:txBody>
      </p:sp>
      <p:sp>
        <p:nvSpPr>
          <p:cNvPr id="3" name="Номер слайда 2"/>
          <p:cNvSpPr>
            <a:spLocks noGrp="1"/>
          </p:cNvSpPr>
          <p:nvPr>
            <p:ph type="sldNum" sz="quarter" idx="12"/>
          </p:nvPr>
        </p:nvSpPr>
        <p:spPr/>
        <p:txBody>
          <a:bodyPr/>
          <a:lstStyle/>
          <a:p>
            <a:pPr>
              <a:defRPr/>
            </a:pPr>
            <a:fld id="{ECA1641E-C204-49F3-B563-EDA8C3D9E2F7}" type="slidenum">
              <a:rPr lang="ru-RU" smtClean="0"/>
              <a:pPr>
                <a:defRPr/>
              </a:pPr>
              <a:t>14</a:t>
            </a:fld>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90" name="Rectangle 2"/>
          <p:cNvSpPr>
            <a:spLocks noGrp="1"/>
          </p:cNvSpPr>
          <p:nvPr>
            <p:ph type="title"/>
          </p:nvPr>
        </p:nvSpPr>
        <p:spPr>
          <a:xfrm>
            <a:off x="611188" y="260350"/>
            <a:ext cx="8075612" cy="1157288"/>
          </a:xfrm>
        </p:spPr>
        <p:txBody>
          <a:bodyPr/>
          <a:lstStyle/>
          <a:p>
            <a:r>
              <a:rPr lang="ru-RU" sz="1800" b="1">
                <a:solidFill>
                  <a:srgbClr val="FF3300"/>
                </a:solidFill>
                <a:latin typeface="Monotype Corsiva" pitchFamily="66" charset="0"/>
              </a:rPr>
              <a:t>On the polarization of </a:t>
            </a:r>
            <a:r>
              <a:rPr lang="ru-RU" sz="1800" b="1">
                <a:solidFill>
                  <a:srgbClr val="FF3300"/>
                </a:solidFill>
                <a:latin typeface="Monotype Corsiva" pitchFamily="66" charset="0"/>
                <a:sym typeface="Symbol" pitchFamily="18" charset="2"/>
              </a:rPr>
              <a:t></a:t>
            </a:r>
            <a:r>
              <a:rPr lang="ru-RU" sz="1800" b="1">
                <a:solidFill>
                  <a:srgbClr val="FF3300"/>
                </a:solidFill>
                <a:latin typeface="Monotype Corsiva" pitchFamily="66" charset="0"/>
              </a:rPr>
              <a:t>- hyperons in Au+Au collisions at energy of</a:t>
            </a:r>
            <a:r>
              <a:rPr lang="ru-RU" sz="4000"/>
              <a:t> </a:t>
            </a:r>
          </a:p>
        </p:txBody>
      </p:sp>
      <p:sp>
        <p:nvSpPr>
          <p:cNvPr id="128091" name="Rectangle 3"/>
          <p:cNvSpPr>
            <a:spLocks noGrp="1"/>
          </p:cNvSpPr>
          <p:nvPr>
            <p:ph type="body" idx="1"/>
          </p:nvPr>
        </p:nvSpPr>
        <p:spPr>
          <a:xfrm>
            <a:off x="457200" y="1600200"/>
            <a:ext cx="8229600" cy="4525963"/>
          </a:xfrm>
        </p:spPr>
        <p:txBody>
          <a:bodyPr/>
          <a:lstStyle/>
          <a:p>
            <a:pPr>
              <a:lnSpc>
                <a:spcPct val="80000"/>
              </a:lnSpc>
            </a:pPr>
            <a:r>
              <a:rPr lang="ru-RU" sz="1600" b="1">
                <a:solidFill>
                  <a:srgbClr val="0000FF"/>
                </a:solidFill>
              </a:rPr>
              <a:t>In equation (5), we can distinguish the radial Hubble velocity component                                and the tangential              one during the expansion of the hot spot. Neglecting the expansion, we obtain </a:t>
            </a:r>
          </a:p>
          <a:p>
            <a:pPr>
              <a:lnSpc>
                <a:spcPct val="80000"/>
              </a:lnSpc>
            </a:pPr>
            <a:endParaRPr lang="ru-RU" sz="1600" b="1">
              <a:solidFill>
                <a:srgbClr val="0000FF"/>
              </a:solidFill>
            </a:endParaRPr>
          </a:p>
          <a:p>
            <a:pPr>
              <a:lnSpc>
                <a:spcPct val="80000"/>
              </a:lnSpc>
            </a:pPr>
            <a:endParaRPr lang="ru-RU" sz="1600">
              <a:solidFill>
                <a:srgbClr val="0000FF"/>
              </a:solidFill>
            </a:endParaRPr>
          </a:p>
          <a:p>
            <a:pPr>
              <a:lnSpc>
                <a:spcPct val="80000"/>
              </a:lnSpc>
            </a:pPr>
            <a:r>
              <a:rPr lang="ru-RU" sz="1600" b="1">
                <a:solidFill>
                  <a:srgbClr val="0000FF"/>
                </a:solidFill>
              </a:rPr>
              <a:t>From equation (2) in this approximation for the hydrodynamic equations, we can obtain </a:t>
            </a:r>
          </a:p>
          <a:p>
            <a:pPr>
              <a:lnSpc>
                <a:spcPct val="80000"/>
              </a:lnSpc>
            </a:pPr>
            <a:endParaRPr lang="ru-RU" sz="1600" b="1">
              <a:solidFill>
                <a:srgbClr val="0000FF"/>
              </a:solidFill>
            </a:endParaRPr>
          </a:p>
          <a:p>
            <a:pPr>
              <a:lnSpc>
                <a:spcPct val="80000"/>
              </a:lnSpc>
            </a:pPr>
            <a:r>
              <a:rPr lang="ru-RU" sz="1600">
                <a:solidFill>
                  <a:srgbClr val="0000FF"/>
                </a:solidFill>
              </a:rPr>
              <a:t>. </a:t>
            </a:r>
          </a:p>
          <a:p>
            <a:pPr>
              <a:lnSpc>
                <a:spcPct val="80000"/>
              </a:lnSpc>
            </a:pPr>
            <a:r>
              <a:rPr lang="ru-RU" sz="1600" b="1">
                <a:solidFill>
                  <a:srgbClr val="0000FF"/>
                </a:solidFill>
              </a:rPr>
              <a:t>From here, moving to the reduced thermodynamic velocity, we find the polarization for the impact parameter b=8 fm and temperature T=150 MeV </a:t>
            </a:r>
          </a:p>
          <a:p>
            <a:pPr>
              <a:lnSpc>
                <a:spcPct val="80000"/>
              </a:lnSpc>
            </a:pPr>
            <a:endParaRPr lang="ru-RU" sz="1600" b="1">
              <a:solidFill>
                <a:srgbClr val="0000FF"/>
              </a:solidFill>
            </a:endParaRPr>
          </a:p>
          <a:p>
            <a:pPr>
              <a:lnSpc>
                <a:spcPct val="80000"/>
              </a:lnSpc>
            </a:pPr>
            <a:endParaRPr lang="ru-RU" sz="1600" b="1">
              <a:solidFill>
                <a:srgbClr val="0000FF"/>
              </a:solidFill>
            </a:endParaRPr>
          </a:p>
          <a:p>
            <a:pPr>
              <a:lnSpc>
                <a:spcPct val="80000"/>
              </a:lnSpc>
            </a:pPr>
            <a:r>
              <a:rPr lang="ru-RU" sz="1600" b="1">
                <a:solidFill>
                  <a:srgbClr val="0000FF"/>
                </a:solidFill>
              </a:rPr>
              <a:t>This is in agreement with the experimental data of STAR We can calculate for taking into account the Hubble expansion. In this case, we obtain </a:t>
            </a:r>
          </a:p>
          <a:p>
            <a:pPr>
              <a:lnSpc>
                <a:spcPct val="80000"/>
              </a:lnSpc>
            </a:pPr>
            <a:r>
              <a:rPr lang="ru-RU" sz="1600">
                <a:solidFill>
                  <a:srgbClr val="0000FF"/>
                </a:solidFill>
              </a:rPr>
              <a:t>,</a:t>
            </a:r>
          </a:p>
          <a:p>
            <a:pPr>
              <a:lnSpc>
                <a:spcPct val="80000"/>
              </a:lnSpc>
            </a:pPr>
            <a:r>
              <a:rPr lang="ru-RU" sz="1600">
                <a:solidFill>
                  <a:srgbClr val="0000FF"/>
                </a:solidFill>
              </a:rPr>
              <a:t> </a:t>
            </a:r>
          </a:p>
          <a:p>
            <a:pPr>
              <a:lnSpc>
                <a:spcPct val="80000"/>
              </a:lnSpc>
            </a:pPr>
            <a:r>
              <a:rPr lang="ru-RU" sz="1600" b="1">
                <a:solidFill>
                  <a:srgbClr val="0000FF"/>
                </a:solidFill>
              </a:rPr>
              <a:t>which leads to             in agreement with the experimental data</a:t>
            </a:r>
          </a:p>
        </p:txBody>
      </p:sp>
      <p:sp>
        <p:nvSpPr>
          <p:cNvPr id="12809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28082" name="Object 82"/>
          <p:cNvGraphicFramePr>
            <a:graphicFrameLocks noChangeAspect="1"/>
          </p:cNvGraphicFramePr>
          <p:nvPr/>
        </p:nvGraphicFramePr>
        <p:xfrm>
          <a:off x="7451725" y="765175"/>
          <a:ext cx="1189038" cy="312738"/>
        </p:xfrm>
        <a:graphic>
          <a:graphicData uri="http://schemas.openxmlformats.org/presentationml/2006/ole">
            <mc:AlternateContent xmlns:mc="http://schemas.openxmlformats.org/markup-compatibility/2006">
              <mc:Choice xmlns:v="urn:schemas-microsoft-com:vml" Requires="v">
                <p:oleObj spid="_x0000_s128090" name="Equation" r:id="rId3" imgW="20726400" imgH="5486400" progId="Equation.DSMT4">
                  <p:embed/>
                </p:oleObj>
              </mc:Choice>
              <mc:Fallback>
                <p:oleObj name="Equation" r:id="rId3" imgW="20726400" imgH="5486400" progId="Equation.DSMT4">
                  <p:embed/>
                  <p:pic>
                    <p:nvPicPr>
                      <p:cNvPr id="0" name="Picture 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765175"/>
                        <a:ext cx="1189038" cy="312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8093" name="Rectangle 6"/>
          <p:cNvSpPr>
            <a:spLocks noChangeArrowheads="1"/>
          </p:cNvSpPr>
          <p:nvPr/>
        </p:nvSpPr>
        <p:spPr bwMode="auto">
          <a:xfrm>
            <a:off x="0" y="228600"/>
            <a:ext cx="9144000" cy="0"/>
          </a:xfrm>
          <a:prstGeom prst="rect">
            <a:avLst/>
          </a:prstGeom>
          <a:noFill/>
          <a:ln w="9525">
            <a:noFill/>
            <a:miter lim="800000"/>
            <a:headEnd/>
            <a:tailEnd/>
          </a:ln>
        </p:spPr>
        <p:txBody>
          <a:bodyPr wrap="none" anchor="ctr">
            <a:spAutoFit/>
          </a:bodyPr>
          <a:lstStyle/>
          <a:p>
            <a:endParaRPr lang="ru-RU"/>
          </a:p>
        </p:txBody>
      </p:sp>
      <p:sp>
        <p:nvSpPr>
          <p:cNvPr id="12809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28083" name="Object 83"/>
          <p:cNvGraphicFramePr>
            <a:graphicFrameLocks noChangeAspect="1"/>
          </p:cNvGraphicFramePr>
          <p:nvPr/>
        </p:nvGraphicFramePr>
        <p:xfrm>
          <a:off x="7092950" y="1557338"/>
          <a:ext cx="1295400" cy="314325"/>
        </p:xfrm>
        <a:graphic>
          <a:graphicData uri="http://schemas.openxmlformats.org/presentationml/2006/ole">
            <mc:AlternateContent xmlns:mc="http://schemas.openxmlformats.org/markup-compatibility/2006">
              <mc:Choice xmlns:v="urn:schemas-microsoft-com:vml" Requires="v">
                <p:oleObj spid="_x0000_s128091" name="Equation" r:id="rId5" imgW="31089600" imgH="7315200" progId="Equation.DSMT4">
                  <p:embed/>
                </p:oleObj>
              </mc:Choice>
              <mc:Fallback>
                <p:oleObj name="Equation" r:id="rId5" imgW="31089600" imgH="7315200" progId="Equation.DSMT4">
                  <p:embed/>
                  <p:pic>
                    <p:nvPicPr>
                      <p:cNvPr id="0" name="Picture 8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950" y="1557338"/>
                        <a:ext cx="1295400"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8095" name="Rectangle 9"/>
          <p:cNvSpPr>
            <a:spLocks noChangeArrowheads="1"/>
          </p:cNvSpPr>
          <p:nvPr/>
        </p:nvSpPr>
        <p:spPr bwMode="auto">
          <a:xfrm>
            <a:off x="0" y="314325"/>
            <a:ext cx="9144000" cy="0"/>
          </a:xfrm>
          <a:prstGeom prst="rect">
            <a:avLst/>
          </a:prstGeom>
          <a:noFill/>
          <a:ln w="9525">
            <a:noFill/>
            <a:miter lim="800000"/>
            <a:headEnd/>
            <a:tailEnd/>
          </a:ln>
        </p:spPr>
        <p:txBody>
          <a:bodyPr wrap="none" anchor="ctr">
            <a:spAutoFit/>
          </a:bodyPr>
          <a:lstStyle/>
          <a:p>
            <a:endParaRPr lang="ru-RU"/>
          </a:p>
        </p:txBody>
      </p:sp>
      <p:sp>
        <p:nvSpPr>
          <p:cNvPr id="128096"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28084" name="Object 84"/>
          <p:cNvGraphicFramePr>
            <a:graphicFrameLocks noChangeAspect="1"/>
          </p:cNvGraphicFramePr>
          <p:nvPr/>
        </p:nvGraphicFramePr>
        <p:xfrm>
          <a:off x="2555875" y="1844675"/>
          <a:ext cx="190500" cy="228600"/>
        </p:xfrm>
        <a:graphic>
          <a:graphicData uri="http://schemas.openxmlformats.org/presentationml/2006/ole">
            <mc:AlternateContent xmlns:mc="http://schemas.openxmlformats.org/markup-compatibility/2006">
              <mc:Choice xmlns:v="urn:schemas-microsoft-com:vml" Requires="v">
                <p:oleObj spid="_x0000_s128092" name="Equation" r:id="rId7" imgW="4572000" imgH="5486400" progId="Equation.DSMT4">
                  <p:embed/>
                </p:oleObj>
              </mc:Choice>
              <mc:Fallback>
                <p:oleObj name="Equation" r:id="rId7" imgW="4572000" imgH="5486400" progId="Equation.DSMT4">
                  <p:embed/>
                  <p:pic>
                    <p:nvPicPr>
                      <p:cNvPr id="0" name="Picture 8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5875" y="1844675"/>
                        <a:ext cx="1905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8097" name="Rectangle 12"/>
          <p:cNvSpPr>
            <a:spLocks noChangeArrowheads="1"/>
          </p:cNvSpPr>
          <p:nvPr/>
        </p:nvSpPr>
        <p:spPr bwMode="auto">
          <a:xfrm>
            <a:off x="2627313" y="1989138"/>
            <a:ext cx="9144000" cy="0"/>
          </a:xfrm>
          <a:prstGeom prst="rect">
            <a:avLst/>
          </a:prstGeom>
          <a:noFill/>
          <a:ln w="9525">
            <a:noFill/>
            <a:miter lim="800000"/>
            <a:headEnd/>
            <a:tailEnd/>
          </a:ln>
        </p:spPr>
        <p:txBody>
          <a:bodyPr wrap="none" anchor="ctr">
            <a:spAutoFit/>
          </a:bodyPr>
          <a:lstStyle/>
          <a:p>
            <a:endParaRPr lang="ru-RU"/>
          </a:p>
        </p:txBody>
      </p:sp>
      <p:sp>
        <p:nvSpPr>
          <p:cNvPr id="128098"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28099" name="Rectangle 15"/>
          <p:cNvSpPr>
            <a:spLocks noChangeArrowheads="1"/>
          </p:cNvSpPr>
          <p:nvPr/>
        </p:nvSpPr>
        <p:spPr bwMode="auto">
          <a:xfrm>
            <a:off x="0" y="476250"/>
            <a:ext cx="9144000" cy="0"/>
          </a:xfrm>
          <a:prstGeom prst="rect">
            <a:avLst/>
          </a:prstGeom>
          <a:noFill/>
          <a:ln w="9525">
            <a:noFill/>
            <a:miter lim="800000"/>
            <a:headEnd/>
            <a:tailEnd/>
          </a:ln>
        </p:spPr>
        <p:txBody>
          <a:bodyPr wrap="none" anchor="ctr">
            <a:spAutoFit/>
          </a:bodyPr>
          <a:lstStyle/>
          <a:p>
            <a:endParaRPr lang="ru-RU"/>
          </a:p>
        </p:txBody>
      </p:sp>
      <p:sp>
        <p:nvSpPr>
          <p:cNvPr id="128100"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28085" name="Object 85"/>
          <p:cNvGraphicFramePr>
            <a:graphicFrameLocks noChangeAspect="1"/>
          </p:cNvGraphicFramePr>
          <p:nvPr/>
        </p:nvGraphicFramePr>
        <p:xfrm>
          <a:off x="971550" y="2349500"/>
          <a:ext cx="1962150" cy="476250"/>
        </p:xfrm>
        <a:graphic>
          <a:graphicData uri="http://schemas.openxmlformats.org/presentationml/2006/ole">
            <mc:AlternateContent xmlns:mc="http://schemas.openxmlformats.org/markup-compatibility/2006">
              <mc:Choice xmlns:v="urn:schemas-microsoft-com:vml" Requires="v">
                <p:oleObj spid="_x0000_s128093" name="Equation" r:id="rId9" imgW="46939200" imgH="11277600" progId="Equation.DSMT4">
                  <p:embed/>
                </p:oleObj>
              </mc:Choice>
              <mc:Fallback>
                <p:oleObj name="Equation" r:id="rId9" imgW="46939200" imgH="11277600" progId="Equation.DSMT4">
                  <p:embed/>
                  <p:pic>
                    <p:nvPicPr>
                      <p:cNvPr id="0" name="Picture 8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1550" y="2349500"/>
                        <a:ext cx="196215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8101" name="Rectangle 18"/>
          <p:cNvSpPr>
            <a:spLocks noChangeArrowheads="1"/>
          </p:cNvSpPr>
          <p:nvPr/>
        </p:nvSpPr>
        <p:spPr bwMode="auto">
          <a:xfrm>
            <a:off x="0" y="476250"/>
            <a:ext cx="9144000" cy="0"/>
          </a:xfrm>
          <a:prstGeom prst="rect">
            <a:avLst/>
          </a:prstGeom>
          <a:noFill/>
          <a:ln w="9525">
            <a:noFill/>
            <a:miter lim="800000"/>
            <a:headEnd/>
            <a:tailEnd/>
          </a:ln>
        </p:spPr>
        <p:txBody>
          <a:bodyPr wrap="none" anchor="ctr">
            <a:spAutoFit/>
          </a:bodyPr>
          <a:lstStyle/>
          <a:p>
            <a:endParaRPr lang="ru-RU"/>
          </a:p>
        </p:txBody>
      </p:sp>
      <p:sp>
        <p:nvSpPr>
          <p:cNvPr id="128102"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28086" name="Object 86"/>
          <p:cNvGraphicFramePr>
            <a:graphicFrameLocks noChangeAspect="1"/>
          </p:cNvGraphicFramePr>
          <p:nvPr/>
        </p:nvGraphicFramePr>
        <p:xfrm>
          <a:off x="900113" y="3068638"/>
          <a:ext cx="1476375" cy="314325"/>
        </p:xfrm>
        <a:graphic>
          <a:graphicData uri="http://schemas.openxmlformats.org/presentationml/2006/ole">
            <mc:AlternateContent xmlns:mc="http://schemas.openxmlformats.org/markup-compatibility/2006">
              <mc:Choice xmlns:v="urn:schemas-microsoft-com:vml" Requires="v">
                <p:oleObj spid="_x0000_s128094" name="Equation" r:id="rId11" imgW="35356800" imgH="7315200" progId="Equation.DSMT4">
                  <p:embed/>
                </p:oleObj>
              </mc:Choice>
              <mc:Fallback>
                <p:oleObj name="Equation" r:id="rId11" imgW="35356800" imgH="7315200" progId="Equation.DSMT4">
                  <p:embed/>
                  <p:pic>
                    <p:nvPicPr>
                      <p:cNvPr id="0" name="Picture 8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0113" y="3068638"/>
                        <a:ext cx="1476375"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8103" name="Rectangle 21"/>
          <p:cNvSpPr>
            <a:spLocks noChangeArrowheads="1"/>
          </p:cNvSpPr>
          <p:nvPr/>
        </p:nvSpPr>
        <p:spPr bwMode="auto">
          <a:xfrm>
            <a:off x="0" y="333375"/>
            <a:ext cx="9144000" cy="0"/>
          </a:xfrm>
          <a:prstGeom prst="rect">
            <a:avLst/>
          </a:prstGeom>
          <a:noFill/>
          <a:ln w="9525">
            <a:noFill/>
            <a:miter lim="800000"/>
            <a:headEnd/>
            <a:tailEnd/>
          </a:ln>
        </p:spPr>
        <p:txBody>
          <a:bodyPr wrap="none" anchor="ctr">
            <a:spAutoFit/>
          </a:bodyPr>
          <a:lstStyle/>
          <a:p>
            <a:endParaRPr lang="ru-RU"/>
          </a:p>
        </p:txBody>
      </p:sp>
      <p:sp>
        <p:nvSpPr>
          <p:cNvPr id="128104"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28087" name="Object 87"/>
          <p:cNvGraphicFramePr>
            <a:graphicFrameLocks noChangeAspect="1"/>
          </p:cNvGraphicFramePr>
          <p:nvPr/>
        </p:nvGraphicFramePr>
        <p:xfrm>
          <a:off x="900113" y="3933825"/>
          <a:ext cx="2886075" cy="438150"/>
        </p:xfrm>
        <a:graphic>
          <a:graphicData uri="http://schemas.openxmlformats.org/presentationml/2006/ole">
            <mc:AlternateContent xmlns:mc="http://schemas.openxmlformats.org/markup-compatibility/2006">
              <mc:Choice xmlns:v="urn:schemas-microsoft-com:vml" Requires="v">
                <p:oleObj spid="_x0000_s128095" name="Equation" r:id="rId13" imgW="69189600" imgH="10363200" progId="Equation.DSMT4">
                  <p:embed/>
                </p:oleObj>
              </mc:Choice>
              <mc:Fallback>
                <p:oleObj name="Equation" r:id="rId13" imgW="69189600" imgH="10363200" progId="Equation.DSMT4">
                  <p:embed/>
                  <p:pic>
                    <p:nvPicPr>
                      <p:cNvPr id="0" name="Picture 8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0113" y="3933825"/>
                        <a:ext cx="2886075"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8105" name="Rectangle 24"/>
          <p:cNvSpPr>
            <a:spLocks noChangeArrowheads="1"/>
          </p:cNvSpPr>
          <p:nvPr/>
        </p:nvSpPr>
        <p:spPr bwMode="auto">
          <a:xfrm>
            <a:off x="0" y="438150"/>
            <a:ext cx="9144000" cy="0"/>
          </a:xfrm>
          <a:prstGeom prst="rect">
            <a:avLst/>
          </a:prstGeom>
          <a:noFill/>
          <a:ln w="9525">
            <a:noFill/>
            <a:miter lim="800000"/>
            <a:headEnd/>
            <a:tailEnd/>
          </a:ln>
        </p:spPr>
        <p:txBody>
          <a:bodyPr wrap="none" anchor="ctr">
            <a:spAutoFit/>
          </a:bodyPr>
          <a:lstStyle/>
          <a:p>
            <a:endParaRPr lang="ru-RU"/>
          </a:p>
        </p:txBody>
      </p:sp>
      <p:sp>
        <p:nvSpPr>
          <p:cNvPr id="128106" name="Rectangle 2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28107" name="Rectangle 27"/>
          <p:cNvSpPr>
            <a:spLocks noChangeArrowheads="1"/>
          </p:cNvSpPr>
          <p:nvPr/>
        </p:nvSpPr>
        <p:spPr bwMode="auto">
          <a:xfrm>
            <a:off x="0" y="514350"/>
            <a:ext cx="9144000" cy="0"/>
          </a:xfrm>
          <a:prstGeom prst="rect">
            <a:avLst/>
          </a:prstGeom>
          <a:noFill/>
          <a:ln w="9525">
            <a:noFill/>
            <a:miter lim="800000"/>
            <a:headEnd/>
            <a:tailEnd/>
          </a:ln>
        </p:spPr>
        <p:txBody>
          <a:bodyPr wrap="none" anchor="ctr">
            <a:spAutoFit/>
          </a:bodyPr>
          <a:lstStyle/>
          <a:p>
            <a:endParaRPr lang="ru-RU"/>
          </a:p>
        </p:txBody>
      </p:sp>
      <p:sp>
        <p:nvSpPr>
          <p:cNvPr id="128108"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28088" name="Object 88"/>
          <p:cNvGraphicFramePr>
            <a:graphicFrameLocks noChangeAspect="1"/>
          </p:cNvGraphicFramePr>
          <p:nvPr/>
        </p:nvGraphicFramePr>
        <p:xfrm>
          <a:off x="971550" y="4868863"/>
          <a:ext cx="2362200" cy="514350"/>
        </p:xfrm>
        <a:graphic>
          <a:graphicData uri="http://schemas.openxmlformats.org/presentationml/2006/ole">
            <mc:AlternateContent xmlns:mc="http://schemas.openxmlformats.org/markup-compatibility/2006">
              <mc:Choice xmlns:v="urn:schemas-microsoft-com:vml" Requires="v">
                <p:oleObj spid="_x0000_s128096" name="Equation" r:id="rId15" imgW="56692800" imgH="12192000" progId="Equation.DSMT4">
                  <p:embed/>
                </p:oleObj>
              </mc:Choice>
              <mc:Fallback>
                <p:oleObj name="Equation" r:id="rId15" imgW="56692800" imgH="12192000" progId="Equation.DSMT4">
                  <p:embed/>
                  <p:pic>
                    <p:nvPicPr>
                      <p:cNvPr id="0" name="Picture 8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71550" y="4868863"/>
                        <a:ext cx="2362200"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8109" name="Rectangle 32"/>
          <p:cNvSpPr>
            <a:spLocks noChangeArrowheads="1"/>
          </p:cNvSpPr>
          <p:nvPr/>
        </p:nvSpPr>
        <p:spPr bwMode="auto">
          <a:xfrm>
            <a:off x="0" y="514350"/>
            <a:ext cx="9144000" cy="0"/>
          </a:xfrm>
          <a:prstGeom prst="rect">
            <a:avLst/>
          </a:prstGeom>
          <a:noFill/>
          <a:ln w="9525">
            <a:noFill/>
            <a:miter lim="800000"/>
            <a:headEnd/>
            <a:tailEnd/>
          </a:ln>
        </p:spPr>
        <p:txBody>
          <a:bodyPr wrap="none" anchor="ctr">
            <a:spAutoFit/>
          </a:bodyPr>
          <a:lstStyle/>
          <a:p>
            <a:endParaRPr lang="ru-RU"/>
          </a:p>
        </p:txBody>
      </p:sp>
      <p:sp>
        <p:nvSpPr>
          <p:cNvPr id="128110" name="Rectangle 34"/>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ru-RU"/>
          </a:p>
        </p:txBody>
      </p:sp>
      <p:graphicFrame>
        <p:nvGraphicFramePr>
          <p:cNvPr id="128089" name="Object 89"/>
          <p:cNvGraphicFramePr>
            <a:graphicFrameLocks noChangeAspect="1"/>
          </p:cNvGraphicFramePr>
          <p:nvPr/>
        </p:nvGraphicFramePr>
        <p:xfrm>
          <a:off x="2124075" y="5373688"/>
          <a:ext cx="504825" cy="180975"/>
        </p:xfrm>
        <a:graphic>
          <a:graphicData uri="http://schemas.openxmlformats.org/presentationml/2006/ole">
            <mc:AlternateContent xmlns:mc="http://schemas.openxmlformats.org/markup-compatibility/2006">
              <mc:Choice xmlns:v="urn:schemas-microsoft-com:vml" Requires="v">
                <p:oleObj spid="_x0000_s128097" name="Equation" r:id="rId17" imgW="12192000" imgH="4267200" progId="Equation.DSMT4">
                  <p:embed/>
                </p:oleObj>
              </mc:Choice>
              <mc:Fallback>
                <p:oleObj name="Equation" r:id="rId17" imgW="12192000" imgH="4267200" progId="Equation.DSMT4">
                  <p:embed/>
                  <p:pic>
                    <p:nvPicPr>
                      <p:cNvPr id="0" name="Picture 8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24075" y="5373688"/>
                        <a:ext cx="504825"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Нижний колонтитул 1"/>
          <p:cNvSpPr>
            <a:spLocks noGrp="1"/>
          </p:cNvSpPr>
          <p:nvPr>
            <p:ph type="ftr" sz="quarter" idx="11"/>
          </p:nvPr>
        </p:nvSpPr>
        <p:spPr/>
        <p:txBody>
          <a:bodyPr/>
          <a:lstStyle/>
          <a:p>
            <a:pPr>
              <a:defRPr/>
            </a:pPr>
            <a:r>
              <a:rPr lang="en-US"/>
              <a:t>Nucleus-2025 St.Petersburg</a:t>
            </a:r>
            <a:endParaRPr lang="ru-RU"/>
          </a:p>
        </p:txBody>
      </p:sp>
      <p:sp>
        <p:nvSpPr>
          <p:cNvPr id="3" name="Номер слайда 2"/>
          <p:cNvSpPr>
            <a:spLocks noGrp="1"/>
          </p:cNvSpPr>
          <p:nvPr>
            <p:ph type="sldNum" sz="quarter" idx="12"/>
          </p:nvPr>
        </p:nvSpPr>
        <p:spPr/>
        <p:txBody>
          <a:bodyPr/>
          <a:lstStyle/>
          <a:p>
            <a:pPr>
              <a:defRPr/>
            </a:pPr>
            <a:fld id="{B429C349-D3D5-4005-9B58-49846E2B6B97}" type="slidenum">
              <a:rPr lang="ru-RU" smtClean="0"/>
              <a:pPr>
                <a:defRPr/>
              </a:pPr>
              <a:t>15</a:t>
            </a:fld>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35" name="Rectangle 2"/>
          <p:cNvSpPr>
            <a:spLocks noGrp="1"/>
          </p:cNvSpPr>
          <p:nvPr>
            <p:ph type="title"/>
          </p:nvPr>
        </p:nvSpPr>
        <p:spPr/>
        <p:txBody>
          <a:bodyPr/>
          <a:lstStyle/>
          <a:p>
            <a:r>
              <a:rPr lang="en-US" sz="2400" b="1">
                <a:solidFill>
                  <a:srgbClr val="FF3300"/>
                </a:solidFill>
              </a:rPr>
              <a:t>Conclusions</a:t>
            </a:r>
            <a:endParaRPr lang="ru-RU" sz="2400" b="1">
              <a:solidFill>
                <a:srgbClr val="FF3300"/>
              </a:solidFill>
            </a:endParaRPr>
          </a:p>
        </p:txBody>
      </p:sp>
      <p:sp>
        <p:nvSpPr>
          <p:cNvPr id="129036" name="Rectangle 3"/>
          <p:cNvSpPr>
            <a:spLocks noGrp="1"/>
          </p:cNvSpPr>
          <p:nvPr>
            <p:ph type="body" idx="1"/>
          </p:nvPr>
        </p:nvSpPr>
        <p:spPr>
          <a:xfrm>
            <a:off x="457200" y="1600200"/>
            <a:ext cx="8229600" cy="4525963"/>
          </a:xfrm>
        </p:spPr>
        <p:txBody>
          <a:bodyPr/>
          <a:lstStyle/>
          <a:p>
            <a:pPr algn="just">
              <a:lnSpc>
                <a:spcPct val="80000"/>
              </a:lnSpc>
            </a:pPr>
            <a:r>
              <a:rPr lang="ru-RU" sz="1600" b="1">
                <a:solidFill>
                  <a:srgbClr val="0000FF"/>
                </a:solidFill>
              </a:rPr>
              <a:t>Thus, in developing the nonequilibrium hydrodynamic approach to describing the yields of fragments, light and close in mass to the incident nucleus, agreement has been achieved with the available experimental data obtained in the IHEP (</a:t>
            </a:r>
            <a:r>
              <a:rPr lang="ru-RU" sz="1600" b="1">
                <a:solidFill>
                  <a:srgbClr val="FF3300"/>
                </a:solidFill>
              </a:rPr>
              <a:t>Serpukhov</a:t>
            </a:r>
            <a:r>
              <a:rPr lang="ru-RU" sz="1600" b="1">
                <a:solidFill>
                  <a:srgbClr val="0000FF"/>
                </a:solidFill>
              </a:rPr>
              <a:t>) experiments at an energy of 19.6 GeV per nucleon and FRAGM (ITEP, </a:t>
            </a:r>
            <a:r>
              <a:rPr lang="ru-RU" sz="1600" b="1">
                <a:solidFill>
                  <a:srgbClr val="FF3300"/>
                </a:solidFill>
              </a:rPr>
              <a:t>Moscow</a:t>
            </a:r>
            <a:r>
              <a:rPr lang="ru-RU" sz="1600" b="1">
                <a:solidFill>
                  <a:srgbClr val="0000FF"/>
                </a:solidFill>
              </a:rPr>
              <a:t>) at an energy of 300 MeV per nucleon for incident carbon nuclei. </a:t>
            </a:r>
          </a:p>
          <a:p>
            <a:pPr algn="just">
              <a:lnSpc>
                <a:spcPct val="80000"/>
              </a:lnSpc>
            </a:pPr>
            <a:r>
              <a:rPr lang="ru-RU" sz="1600" b="1"/>
              <a:t>The spectra of protons, deuterons and tritons in the description of the IHEP experiment have the same slope (show scaling), which is easily explained in our approach to fragmentation. In the description of the FRAGM experiment, the momentum spectra turned out to be symmetrical with respect to the spectrum maximum.</a:t>
            </a:r>
            <a:endParaRPr lang="en-US" sz="1600" b="1"/>
          </a:p>
          <a:p>
            <a:pPr algn="just">
              <a:lnSpc>
                <a:spcPct val="80000"/>
              </a:lnSpc>
            </a:pPr>
            <a:endParaRPr lang="ru-RU" sz="1600" b="1">
              <a:solidFill>
                <a:srgbClr val="0000FF"/>
              </a:solidFill>
            </a:endParaRPr>
          </a:p>
          <a:p>
            <a:pPr algn="just">
              <a:lnSpc>
                <a:spcPct val="80000"/>
              </a:lnSpc>
            </a:pPr>
            <a:r>
              <a:rPr lang="ru-RU" sz="1600" b="1">
                <a:solidFill>
                  <a:srgbClr val="0000FF"/>
                </a:solidFill>
              </a:rPr>
              <a:t>This can be extended to the energy range of the </a:t>
            </a:r>
            <a:r>
              <a:rPr lang="ru-RU" sz="1600" b="1">
                <a:solidFill>
                  <a:srgbClr val="FF3300"/>
                </a:solidFill>
              </a:rPr>
              <a:t>NICA </a:t>
            </a:r>
            <a:r>
              <a:rPr lang="ru-RU" sz="1600" b="1">
                <a:solidFill>
                  <a:srgbClr val="0000FF"/>
                </a:solidFill>
              </a:rPr>
              <a:t>accelerator complex being built at </a:t>
            </a:r>
            <a:r>
              <a:rPr lang="ru-RU" sz="1600" b="1">
                <a:solidFill>
                  <a:srgbClr val="FF3300"/>
                </a:solidFill>
              </a:rPr>
              <a:t>JINR (Dubna</a:t>
            </a:r>
            <a:r>
              <a:rPr lang="ru-RU" sz="1600" b="1">
                <a:solidFill>
                  <a:srgbClr val="0000FF"/>
                </a:solidFill>
              </a:rPr>
              <a:t>). Already the first comparison with experimental data on the distribution of protons, deuterons and tritons by transverse mass at the rapidity y=1.4 for the collision of argon nuclei at the energy of 3.2 GeV per nucleon with different nuclei in the BM@N experiment  turned out to be successful</a:t>
            </a:r>
            <a:r>
              <a:rPr lang="ru-RU" b="1"/>
              <a:t>.</a:t>
            </a:r>
            <a:endParaRPr lang="ru-RU" sz="1600" b="1"/>
          </a:p>
          <a:p>
            <a:pPr algn="just">
              <a:lnSpc>
                <a:spcPct val="80000"/>
              </a:lnSpc>
            </a:pPr>
            <a:r>
              <a:rPr lang="ru-RU" altLang="ru-RU" sz="1600" b="1"/>
              <a:t>Taking the Hubble law as a basis, in the next approximation within the framework of hydrodynamics, the average vorticity was found and the polarization of the emitted particles in collisions of gold nuclei at an energy of              GeV/nucleon was estimated.</a:t>
            </a:r>
            <a:r>
              <a:rPr lang="ru-RU" altLang="ru-RU" sz="1600"/>
              <a:t> </a:t>
            </a:r>
            <a:endParaRPr lang="ru-RU" sz="1600"/>
          </a:p>
        </p:txBody>
      </p:sp>
      <p:sp>
        <p:nvSpPr>
          <p:cNvPr id="12903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29034" name="Object 10"/>
          <p:cNvGraphicFramePr>
            <a:graphicFrameLocks noChangeAspect="1"/>
          </p:cNvGraphicFramePr>
          <p:nvPr/>
        </p:nvGraphicFramePr>
        <p:xfrm>
          <a:off x="5148263" y="5300663"/>
          <a:ext cx="571500" cy="228600"/>
        </p:xfrm>
        <a:graphic>
          <a:graphicData uri="http://schemas.openxmlformats.org/presentationml/2006/ole">
            <mc:AlternateContent xmlns:mc="http://schemas.openxmlformats.org/markup-compatibility/2006">
              <mc:Choice xmlns:v="urn:schemas-microsoft-com:vml" Requires="v">
                <p:oleObj spid="_x0000_s129035" name="Equation" r:id="rId3" imgW="13716000" imgH="5486400" progId="Equation.DSMT4">
                  <p:embed/>
                </p:oleObj>
              </mc:Choice>
              <mc:Fallback>
                <p:oleObj name="Equation" r:id="rId3" imgW="13716000" imgH="5486400" progId="Equation.DSMT4">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5300663"/>
                        <a:ext cx="5715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9038" name="Rectangle 5"/>
          <p:cNvSpPr>
            <a:spLocks noChangeArrowheads="1"/>
          </p:cNvSpPr>
          <p:nvPr/>
        </p:nvSpPr>
        <p:spPr bwMode="auto">
          <a:xfrm>
            <a:off x="0" y="228600"/>
            <a:ext cx="9144000" cy="0"/>
          </a:xfrm>
          <a:prstGeom prst="rect">
            <a:avLst/>
          </a:prstGeom>
          <a:noFill/>
          <a:ln w="9525">
            <a:noFill/>
            <a:miter lim="800000"/>
            <a:headEnd/>
            <a:tailEnd/>
          </a:ln>
        </p:spPr>
        <p:txBody>
          <a:bodyPr wrap="none" anchor="ctr">
            <a:spAutoFit/>
          </a:bodyPr>
          <a:lstStyle/>
          <a:p>
            <a:endParaRPr lang="ru-RU"/>
          </a:p>
        </p:txBody>
      </p:sp>
      <p:sp>
        <p:nvSpPr>
          <p:cNvPr id="2" name="Нижний колонтитул 1"/>
          <p:cNvSpPr>
            <a:spLocks noGrp="1"/>
          </p:cNvSpPr>
          <p:nvPr>
            <p:ph type="ftr" sz="quarter" idx="11"/>
          </p:nvPr>
        </p:nvSpPr>
        <p:spPr/>
        <p:txBody>
          <a:bodyPr/>
          <a:lstStyle/>
          <a:p>
            <a:pPr>
              <a:defRPr/>
            </a:pPr>
            <a:r>
              <a:rPr lang="en-US"/>
              <a:t>Nucleus-2025 St.Petersburg</a:t>
            </a:r>
            <a:endParaRPr lang="ru-RU"/>
          </a:p>
        </p:txBody>
      </p:sp>
      <p:sp>
        <p:nvSpPr>
          <p:cNvPr id="3" name="Номер слайда 2"/>
          <p:cNvSpPr>
            <a:spLocks noGrp="1"/>
          </p:cNvSpPr>
          <p:nvPr>
            <p:ph type="sldNum" sz="quarter" idx="12"/>
          </p:nvPr>
        </p:nvSpPr>
        <p:spPr/>
        <p:txBody>
          <a:bodyPr/>
          <a:lstStyle/>
          <a:p>
            <a:pPr>
              <a:defRPr/>
            </a:pPr>
            <a:fld id="{E4279669-85B0-4ED5-9B91-C0E9B683810A}" type="slidenum">
              <a:rPr lang="ru-RU" smtClean="0"/>
              <a:pPr>
                <a:defRPr/>
              </a:pPr>
              <a:t>16</a:t>
            </a:fld>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16" name="Rectangle 2"/>
          <p:cNvSpPr>
            <a:spLocks noGrp="1" noChangeArrowheads="1"/>
          </p:cNvSpPr>
          <p:nvPr>
            <p:ph type="title" idx="4294967295"/>
          </p:nvPr>
        </p:nvSpPr>
        <p:spPr>
          <a:xfrm>
            <a:off x="179388" y="0"/>
            <a:ext cx="8229600" cy="620713"/>
          </a:xfrm>
        </p:spPr>
        <p:txBody>
          <a:bodyPr/>
          <a:lstStyle/>
          <a:p>
            <a:r>
              <a:rPr lang="en-US" sz="2800" b="1">
                <a:latin typeface="Monotype Corsiva" pitchFamily="66" charset="0"/>
              </a:rPr>
              <a:t>References</a:t>
            </a:r>
            <a:endParaRPr lang="ru-RU" sz="2800" b="1">
              <a:latin typeface="Monotype Corsiva" pitchFamily="66" charset="0"/>
            </a:endParaRPr>
          </a:p>
        </p:txBody>
      </p:sp>
      <p:sp>
        <p:nvSpPr>
          <p:cNvPr id="175117" name="Rectangle 3"/>
          <p:cNvSpPr>
            <a:spLocks noGrp="1" noChangeArrowheads="1"/>
          </p:cNvSpPr>
          <p:nvPr>
            <p:ph type="body" idx="4294967295"/>
          </p:nvPr>
        </p:nvSpPr>
        <p:spPr>
          <a:xfrm>
            <a:off x="179388" y="549275"/>
            <a:ext cx="8785225" cy="5761038"/>
          </a:xfrm>
        </p:spPr>
        <p:txBody>
          <a:bodyPr/>
          <a:lstStyle/>
          <a:p>
            <a:pPr marL="609600" indent="-609600">
              <a:lnSpc>
                <a:spcPct val="80000"/>
              </a:lnSpc>
            </a:pPr>
            <a:endParaRPr lang="en-US" sz="800"/>
          </a:p>
          <a:p>
            <a:pPr marL="609600" indent="-609600">
              <a:lnSpc>
                <a:spcPct val="80000"/>
              </a:lnSpc>
            </a:pPr>
            <a:r>
              <a:rPr lang="ru-RU" sz="900" b="1"/>
              <a:t>1.  </a:t>
            </a:r>
            <a:r>
              <a:rPr lang="en-US" sz="900" b="1"/>
              <a:t> </a:t>
            </a:r>
            <a:r>
              <a:rPr lang="ru-RU" sz="900" b="1"/>
              <a:t>Н</a:t>
            </a:r>
            <a:r>
              <a:rPr lang="en-US" sz="900" b="1"/>
              <a:t>. Stöcker and W. Greiner, Phys. Rept. 1</a:t>
            </a:r>
            <a:r>
              <a:rPr lang="ru-RU" sz="900" b="1"/>
              <a:t>3</a:t>
            </a:r>
            <a:r>
              <a:rPr lang="en-US" sz="900" b="1"/>
              <a:t>7, 277 (1986).</a:t>
            </a:r>
            <a:endParaRPr lang="ru-RU" sz="900" b="1"/>
          </a:p>
          <a:p>
            <a:pPr marL="609600" indent="-609600">
              <a:lnSpc>
                <a:spcPct val="80000"/>
              </a:lnSpc>
            </a:pPr>
            <a:r>
              <a:rPr lang="ru-RU" sz="900" b="1"/>
              <a:t>2.  В</a:t>
            </a:r>
            <a:r>
              <a:rPr lang="en-US" sz="900" b="1"/>
              <a:t>.</a:t>
            </a:r>
            <a:r>
              <a:rPr lang="ru-RU" sz="900" b="1"/>
              <a:t>Д</a:t>
            </a:r>
            <a:r>
              <a:rPr lang="en-US" sz="900" b="1"/>
              <a:t>.</a:t>
            </a:r>
            <a:r>
              <a:rPr lang="ru-RU" sz="900" b="1"/>
              <a:t>Тонеев</a:t>
            </a:r>
            <a:r>
              <a:rPr lang="en-US" sz="900" b="1"/>
              <a:t>, </a:t>
            </a:r>
            <a:r>
              <a:rPr lang="ru-RU" sz="900" b="1"/>
              <a:t>Х</a:t>
            </a:r>
            <a:r>
              <a:rPr lang="en-US" sz="900" b="1"/>
              <a:t>. </a:t>
            </a:r>
            <a:r>
              <a:rPr lang="ru-RU" sz="900" b="1"/>
              <a:t>Шульц</a:t>
            </a:r>
            <a:r>
              <a:rPr lang="en-US" sz="900" b="1"/>
              <a:t>, </a:t>
            </a:r>
            <a:r>
              <a:rPr lang="ru-RU" sz="900" b="1"/>
              <a:t>К</a:t>
            </a:r>
            <a:r>
              <a:rPr lang="en-US" sz="900" b="1"/>
              <a:t>.</a:t>
            </a:r>
            <a:r>
              <a:rPr lang="ru-RU" sz="900" b="1"/>
              <a:t>К</a:t>
            </a:r>
            <a:r>
              <a:rPr lang="en-US" sz="900" b="1"/>
              <a:t>. </a:t>
            </a:r>
            <a:r>
              <a:rPr lang="ru-RU" sz="900" b="1"/>
              <a:t>Гудима</a:t>
            </a:r>
            <a:r>
              <a:rPr lang="en-US" sz="900" b="1"/>
              <a:t>, </a:t>
            </a:r>
            <a:r>
              <a:rPr lang="ru-RU" sz="900" b="1"/>
              <a:t>Г</a:t>
            </a:r>
            <a:r>
              <a:rPr lang="en-US" sz="900" b="1"/>
              <a:t>.</a:t>
            </a:r>
            <a:r>
              <a:rPr lang="ru-RU" sz="900" b="1"/>
              <a:t>Репке</a:t>
            </a:r>
            <a:r>
              <a:rPr lang="en-US" sz="900" b="1"/>
              <a:t>, </a:t>
            </a:r>
            <a:r>
              <a:rPr lang="ru-RU" sz="900" b="1"/>
              <a:t>ЭЧАЯ</a:t>
            </a:r>
            <a:r>
              <a:rPr lang="en-US" sz="900" b="1"/>
              <a:t> 17, 1093( 1986)[Fiz. Elem.Chast. Atom. Yadra. 17, 1093 (1986)]</a:t>
            </a:r>
            <a:endParaRPr lang="ru-RU" sz="900" b="1"/>
          </a:p>
          <a:p>
            <a:pPr marL="609600" indent="-609600">
              <a:lnSpc>
                <a:spcPct val="80000"/>
              </a:lnSpc>
            </a:pPr>
            <a:r>
              <a:rPr lang="ru-RU" sz="900" b="1"/>
              <a:t>3.</a:t>
            </a:r>
            <a:r>
              <a:rPr lang="en-US" sz="900" b="1"/>
              <a:t>D. Blaschke, S. Liebing. G. Röpke, and  </a:t>
            </a:r>
            <a:r>
              <a:rPr lang="ru-RU" sz="900" b="1"/>
              <a:t>В</a:t>
            </a:r>
            <a:r>
              <a:rPr lang="en-US" sz="900" b="1"/>
              <a:t>. Dönigus, ArXiv:2408.01399v1 [nucl-th].   </a:t>
            </a:r>
            <a:endParaRPr lang="ru-RU" sz="900" b="1"/>
          </a:p>
          <a:p>
            <a:pPr marL="609600" indent="-609600">
              <a:lnSpc>
                <a:spcPct val="80000"/>
              </a:lnSpc>
            </a:pPr>
            <a:r>
              <a:rPr lang="ru-RU" sz="900" b="1"/>
              <a:t>4.Г.Н. Флеров, В.С. Барашенков, УФН 114, 351 (1974) [</a:t>
            </a:r>
            <a:r>
              <a:rPr lang="en-US" sz="900" b="1"/>
              <a:t>Sov</a:t>
            </a:r>
            <a:r>
              <a:rPr lang="ru-RU" sz="900" b="1"/>
              <a:t>. </a:t>
            </a:r>
            <a:r>
              <a:rPr lang="en-US" sz="900" b="1"/>
              <a:t>Phys. Usp. 17, 783 (1975)].</a:t>
            </a:r>
            <a:endParaRPr lang="ru-RU" sz="900" b="1"/>
          </a:p>
          <a:p>
            <a:pPr marL="609600" indent="-609600">
              <a:lnSpc>
                <a:spcPct val="80000"/>
              </a:lnSpc>
            </a:pPr>
            <a:r>
              <a:rPr lang="ru-RU" sz="900" b="1"/>
              <a:t>5.А.П. Черняев, ЭЧАЯ 43, 500 (2012) [</a:t>
            </a:r>
            <a:r>
              <a:rPr lang="en-US" sz="900" b="1"/>
              <a:t>Fiz</a:t>
            </a:r>
            <a:r>
              <a:rPr lang="ru-RU" sz="900" b="1"/>
              <a:t>. </a:t>
            </a:r>
            <a:r>
              <a:rPr lang="en-US" sz="900" b="1"/>
              <a:t>Elem.Chast. Atom. Yadra. 43, 500 (2012)].</a:t>
            </a:r>
          </a:p>
          <a:p>
            <a:pPr marL="609600" indent="-609600">
              <a:lnSpc>
                <a:spcPct val="80000"/>
              </a:lnSpc>
            </a:pPr>
            <a:r>
              <a:rPr lang="ru-RU" sz="900" b="1"/>
              <a:t>6.</a:t>
            </a:r>
            <a:r>
              <a:rPr lang="en-US" sz="900" b="1"/>
              <a:t>A.S, Goldhaber, Phys. Lett. B 53, 306 (1974).</a:t>
            </a:r>
          </a:p>
          <a:p>
            <a:pPr marL="609600" indent="-609600">
              <a:lnSpc>
                <a:spcPct val="80000"/>
              </a:lnSpc>
            </a:pPr>
            <a:r>
              <a:rPr lang="ru-RU" sz="900" b="1"/>
              <a:t>7.</a:t>
            </a:r>
            <a:r>
              <a:rPr lang="en-US" sz="900" b="1"/>
              <a:t>H. Feshbah and K. Huang,  Phys. Lett B. 47, 300 (1973).</a:t>
            </a:r>
          </a:p>
          <a:p>
            <a:pPr marL="609600" indent="-609600">
              <a:lnSpc>
                <a:spcPct val="80000"/>
              </a:lnSpc>
            </a:pPr>
            <a:r>
              <a:rPr lang="ru-RU" sz="900" b="1"/>
              <a:t>8.</a:t>
            </a:r>
            <a:r>
              <a:rPr lang="en-US" sz="900" b="1"/>
              <a:t>W. A. Fridman and W.A. Lynch,  Phys. Rev. C 28, 16 (1983).</a:t>
            </a:r>
          </a:p>
          <a:p>
            <a:pPr marL="609600" indent="-609600">
              <a:lnSpc>
                <a:spcPct val="80000"/>
              </a:lnSpc>
            </a:pPr>
            <a:r>
              <a:rPr lang="ru-RU" sz="900" b="1"/>
              <a:t>9.</a:t>
            </a:r>
            <a:r>
              <a:rPr lang="en-US" sz="900" b="1"/>
              <a:t>H. H. Gutbrod, A. Sandoval, P. J. Johansen, A. M. Poskanzer, J. Gosset, W. G. Meyer, G. D. Westfall, and R. Stock, .Phys. Rev. Lett. 37, 667 (1976).</a:t>
            </a:r>
          </a:p>
          <a:p>
            <a:pPr marL="609600" indent="-609600">
              <a:lnSpc>
                <a:spcPct val="80000"/>
              </a:lnSpc>
            </a:pPr>
            <a:r>
              <a:rPr lang="ru-RU" sz="900" b="1"/>
              <a:t>10.</a:t>
            </a:r>
            <a:r>
              <a:rPr lang="en-US" sz="900" b="1"/>
              <a:t>A.Z, Mekjian,  Phys. Rev. Lett. 38, 640 (1977).</a:t>
            </a:r>
          </a:p>
          <a:p>
            <a:pPr marL="609600" indent="-609600">
              <a:lnSpc>
                <a:spcPct val="80000"/>
              </a:lnSpc>
            </a:pPr>
            <a:r>
              <a:rPr lang="ru-RU" sz="900" b="1"/>
              <a:t>11.</a:t>
            </a:r>
            <a:r>
              <a:rPr lang="en-US" sz="900" b="1"/>
              <a:t>A.T. D’yachenko,  Nucl. Phys. A. 696, 273 (1997).</a:t>
            </a:r>
          </a:p>
          <a:p>
            <a:pPr marL="609600" indent="-609600">
              <a:lnSpc>
                <a:spcPct val="80000"/>
              </a:lnSpc>
            </a:pPr>
            <a:r>
              <a:rPr lang="ru-RU" sz="900" b="1"/>
              <a:t>12.</a:t>
            </a:r>
            <a:r>
              <a:rPr lang="en-US" sz="900" b="1"/>
              <a:t>J.P. Bondorf, R. Donagelo, I. N. Mishustin, and H. Schulz, Nucl. Phys. A. 443, 321 ( 1985).</a:t>
            </a:r>
          </a:p>
          <a:p>
            <a:pPr marL="609600" indent="-609600">
              <a:lnSpc>
                <a:spcPct val="80000"/>
              </a:lnSpc>
            </a:pPr>
            <a:r>
              <a:rPr lang="ru-RU" sz="900" b="1"/>
              <a:t>13.</a:t>
            </a:r>
            <a:r>
              <a:rPr lang="en-US" sz="900" b="1"/>
              <a:t>J,P. Bondorf , R. Donagelo, I.N. Mishustin, and H. Schulz, Nucl. Phys. A. 444, 460 (1985). .</a:t>
            </a:r>
          </a:p>
          <a:p>
            <a:pPr marL="609600" indent="-609600">
              <a:lnSpc>
                <a:spcPct val="80000"/>
              </a:lnSpc>
            </a:pPr>
            <a:r>
              <a:rPr lang="ru-RU" sz="900" b="1"/>
              <a:t>14.</a:t>
            </a:r>
            <a:r>
              <a:rPr lang="en-US" sz="900" b="1"/>
              <a:t>A</a:t>
            </a:r>
            <a:r>
              <a:rPr lang="ru-RU" sz="900" b="1"/>
              <a:t>.</a:t>
            </a:r>
            <a:r>
              <a:rPr lang="en-US" sz="900" b="1"/>
              <a:t>C</a:t>
            </a:r>
            <a:r>
              <a:rPr lang="ru-RU" sz="900" b="1"/>
              <a:t>.Ботвина, А.С. Ильинов, И.Н. Мишустин, Письма в ЖЭТФ 42, 452 (1985)[</a:t>
            </a:r>
            <a:r>
              <a:rPr lang="en-US" sz="900" b="1"/>
              <a:t>JETP Lett</a:t>
            </a:r>
            <a:r>
              <a:rPr lang="ru-RU" sz="900" b="1"/>
              <a:t>. 42, 572 (1985)].</a:t>
            </a:r>
            <a:endParaRPr lang="en-US" sz="900" b="1"/>
          </a:p>
          <a:p>
            <a:pPr marL="609600" indent="-609600">
              <a:lnSpc>
                <a:spcPct val="80000"/>
              </a:lnSpc>
            </a:pPr>
            <a:r>
              <a:rPr lang="ru-RU" sz="900" b="1"/>
              <a:t>15.</a:t>
            </a:r>
            <a:r>
              <a:rPr lang="en-US" sz="900" b="1"/>
              <a:t>G. Peilert, H. Stöcker and W. Greiner, Rep. Prog. Phys. 57, 553 (1994).</a:t>
            </a:r>
          </a:p>
          <a:p>
            <a:pPr marL="609600" indent="-609600">
              <a:lnSpc>
                <a:spcPct val="80000"/>
              </a:lnSpc>
            </a:pPr>
            <a:r>
              <a:rPr lang="ru-RU" sz="900" b="1"/>
              <a:t>16.</a:t>
            </a:r>
            <a:r>
              <a:rPr lang="en-US" sz="900" b="1"/>
              <a:t>J. Aichelin,  Phys. Rept. 202. 233 (1991). </a:t>
            </a:r>
          </a:p>
          <a:p>
            <a:pPr marL="609600" indent="-609600">
              <a:lnSpc>
                <a:spcPct val="80000"/>
              </a:lnSpc>
            </a:pPr>
            <a:r>
              <a:rPr lang="ru-RU" sz="900" b="1"/>
              <a:t>17.</a:t>
            </a:r>
            <a:r>
              <a:rPr lang="en-US" sz="900" b="1"/>
              <a:t>J. Aichelin, E. Bratkovskaya, A. Le Fèvre, V. Kireyeu, V. Kolesnikov, Y. Leifels, V. Voronyuk, and G. Coci, Phys. Rev. C  101, 044905 (2020).</a:t>
            </a:r>
            <a:endParaRPr lang="ru-RU" sz="900" b="1"/>
          </a:p>
          <a:p>
            <a:pPr marL="609600" indent="-609600">
              <a:lnSpc>
                <a:spcPct val="80000"/>
              </a:lnSpc>
            </a:pPr>
            <a:r>
              <a:rPr lang="ru-RU" sz="900" b="1"/>
              <a:t>18.Л</a:t>
            </a:r>
            <a:r>
              <a:rPr lang="en-US" sz="900" b="1"/>
              <a:t>.</a:t>
            </a:r>
            <a:r>
              <a:rPr lang="ru-RU" sz="900" b="1"/>
              <a:t>Д</a:t>
            </a:r>
            <a:r>
              <a:rPr lang="en-US" sz="900" b="1"/>
              <a:t>. </a:t>
            </a:r>
            <a:r>
              <a:rPr lang="ru-RU" sz="900" b="1"/>
              <a:t>Ландау</a:t>
            </a:r>
            <a:r>
              <a:rPr lang="en-US" sz="900" b="1"/>
              <a:t>, </a:t>
            </a:r>
            <a:r>
              <a:rPr lang="ru-RU" sz="900" b="1"/>
              <a:t>Изв</a:t>
            </a:r>
            <a:r>
              <a:rPr lang="en-US" sz="900" b="1"/>
              <a:t>. </a:t>
            </a:r>
            <a:r>
              <a:rPr lang="ru-RU" sz="900" b="1"/>
              <a:t>АН</a:t>
            </a:r>
            <a:r>
              <a:rPr lang="en-US" sz="900" b="1"/>
              <a:t> </a:t>
            </a:r>
            <a:r>
              <a:rPr lang="ru-RU" sz="900" b="1"/>
              <a:t>СССР</a:t>
            </a:r>
            <a:r>
              <a:rPr lang="en-US" sz="900" b="1"/>
              <a:t> </a:t>
            </a:r>
            <a:r>
              <a:rPr lang="ru-RU" sz="900" b="1"/>
              <a:t>Сер</a:t>
            </a:r>
            <a:r>
              <a:rPr lang="en-US" sz="900" b="1"/>
              <a:t>. </a:t>
            </a:r>
            <a:r>
              <a:rPr lang="ru-RU" sz="900" b="1"/>
              <a:t>физ</a:t>
            </a:r>
            <a:r>
              <a:rPr lang="en-US" sz="900" b="1"/>
              <a:t>. 17, 51 (1953); </a:t>
            </a:r>
            <a:r>
              <a:rPr lang="en-US" sz="900" b="1" i="1"/>
              <a:t>Collected papers of L.D. Landau. Ed. By D. Ter-Haar(Pergamon Press, Oxford, 1965, Paper no. 74.</a:t>
            </a:r>
            <a:r>
              <a:rPr lang="en-US" sz="900" b="1"/>
              <a:t> </a:t>
            </a:r>
            <a:endParaRPr lang="ru-RU" sz="900" b="1"/>
          </a:p>
          <a:p>
            <a:pPr marL="609600" indent="-609600">
              <a:lnSpc>
                <a:spcPct val="80000"/>
              </a:lnSpc>
            </a:pPr>
            <a:r>
              <a:rPr lang="ru-RU" sz="900" b="1"/>
              <a:t>19.С.З. Беленький, Л.Д. Ландау, УФН 56, 309 (1955).</a:t>
            </a:r>
          </a:p>
          <a:p>
            <a:pPr marL="609600" indent="-609600">
              <a:lnSpc>
                <a:spcPct val="80000"/>
              </a:lnSpc>
            </a:pPr>
            <a:r>
              <a:rPr lang="ru-RU" sz="900" b="1"/>
              <a:t> 20.</a:t>
            </a:r>
            <a:r>
              <a:rPr lang="en-US" sz="900" b="1"/>
              <a:t>S. Z. Belenkij and L. D. Landau, Nuovo Cimento, Suppl. 3, 15 (1956).</a:t>
            </a:r>
            <a:endParaRPr lang="ru-RU" sz="900" b="1"/>
          </a:p>
          <a:p>
            <a:pPr marL="609600" indent="-609600">
              <a:lnSpc>
                <a:spcPct val="80000"/>
              </a:lnSpc>
            </a:pPr>
            <a:r>
              <a:rPr lang="ru-RU" sz="900" b="1"/>
              <a:t>21.А.Т. Дьяченко, ЯФ  86, 428 (2023) [</a:t>
            </a:r>
            <a:r>
              <a:rPr lang="en-US" sz="900" b="1"/>
              <a:t>Phys</a:t>
            </a:r>
            <a:r>
              <a:rPr lang="ru-RU" sz="900" b="1"/>
              <a:t>. </a:t>
            </a:r>
            <a:r>
              <a:rPr lang="en-US" sz="900" b="1"/>
              <a:t>Atom. Nucl. 86, 289 (2023)].</a:t>
            </a:r>
          </a:p>
          <a:p>
            <a:pPr marL="609600" indent="-609600">
              <a:lnSpc>
                <a:spcPct val="80000"/>
              </a:lnSpc>
            </a:pPr>
            <a:r>
              <a:rPr lang="ru-RU" sz="900" b="1"/>
              <a:t>22.</a:t>
            </a:r>
            <a:r>
              <a:rPr lang="en-US" sz="900" b="1"/>
              <a:t>A.T. D’yachenko, Phys. Atom. Nucl. 87, 646 (2024).</a:t>
            </a:r>
          </a:p>
          <a:p>
            <a:pPr marL="609600" indent="-609600">
              <a:lnSpc>
                <a:spcPct val="80000"/>
              </a:lnSpc>
            </a:pPr>
            <a:r>
              <a:rPr lang="ru-RU" sz="900" b="1"/>
              <a:t>23.</a:t>
            </a:r>
            <a:r>
              <a:rPr lang="en-US" sz="900" b="1"/>
              <a:t>A.T. D’yachenko and I.A. Mitropolsky, Bull. Russ. Acad. Sci. Phys. 88, 1279 (2024).</a:t>
            </a:r>
            <a:endParaRPr lang="ru-RU" sz="900" b="1"/>
          </a:p>
          <a:p>
            <a:pPr marL="609600" indent="-609600">
              <a:lnSpc>
                <a:spcPct val="80000"/>
              </a:lnSpc>
            </a:pPr>
            <a:r>
              <a:rPr lang="ru-RU" sz="900" b="1"/>
              <a:t>24. А.</a:t>
            </a:r>
            <a:r>
              <a:rPr lang="en-US" sz="900" b="1"/>
              <a:t>.</a:t>
            </a:r>
            <a:r>
              <a:rPr lang="ru-RU" sz="900" b="1"/>
              <a:t>А</a:t>
            </a:r>
            <a:r>
              <a:rPr lang="en-US" sz="900" b="1"/>
              <a:t>.</a:t>
            </a:r>
            <a:r>
              <a:rPr lang="ru-RU" sz="900" b="1"/>
              <a:t>Куликовская</a:t>
            </a:r>
            <a:r>
              <a:rPr lang="en-US" sz="900" b="1"/>
              <a:t>,</a:t>
            </a:r>
            <a:r>
              <a:rPr lang="ru-RU" sz="900" b="1"/>
              <a:t>Б</a:t>
            </a:r>
            <a:r>
              <a:rPr lang="en-US" sz="900" b="1"/>
              <a:t>.</a:t>
            </a:r>
            <a:r>
              <a:rPr lang="ru-RU" sz="900" b="1"/>
              <a:t>М</a:t>
            </a:r>
            <a:r>
              <a:rPr lang="en-US" sz="900" b="1"/>
              <a:t>.</a:t>
            </a:r>
            <a:r>
              <a:rPr lang="ru-RU" sz="900" b="1"/>
              <a:t>Абрамов</a:t>
            </a:r>
            <a:r>
              <a:rPr lang="en-US" sz="900" b="1"/>
              <a:t>,</a:t>
            </a:r>
            <a:r>
              <a:rPr lang="ru-RU" sz="900" b="1"/>
              <a:t>Ю</a:t>
            </a:r>
            <a:r>
              <a:rPr lang="en-US" sz="900" b="1"/>
              <a:t>.</a:t>
            </a:r>
            <a:r>
              <a:rPr lang="ru-RU" sz="900" b="1"/>
              <a:t>А</a:t>
            </a:r>
            <a:r>
              <a:rPr lang="en-US" sz="900" b="1"/>
              <a:t>.</a:t>
            </a:r>
            <a:r>
              <a:rPr lang="ru-RU" sz="900" b="1"/>
              <a:t>Бородин</a:t>
            </a:r>
            <a:r>
              <a:rPr lang="en-US" sz="900" b="1"/>
              <a:t>,</a:t>
            </a:r>
            <a:r>
              <a:rPr lang="ru-RU" sz="900" b="1"/>
              <a:t>С</a:t>
            </a:r>
            <a:r>
              <a:rPr lang="en-US" sz="900" b="1"/>
              <a:t>.</a:t>
            </a:r>
            <a:r>
              <a:rPr lang="ru-RU" sz="900" b="1"/>
              <a:t>А</a:t>
            </a:r>
            <a:r>
              <a:rPr lang="en-US" sz="900" b="1"/>
              <a:t>.</a:t>
            </a:r>
            <a:r>
              <a:rPr lang="ru-RU" sz="900" b="1"/>
              <a:t>Булычёв</a:t>
            </a:r>
            <a:r>
              <a:rPr lang="en-US" sz="900" b="1"/>
              <a:t>,</a:t>
            </a:r>
            <a:r>
              <a:rPr lang="ru-RU" sz="900" b="1"/>
              <a:t>И</a:t>
            </a:r>
            <a:r>
              <a:rPr lang="en-US" sz="900" b="1"/>
              <a:t>.</a:t>
            </a:r>
            <a:r>
              <a:rPr lang="ru-RU" sz="900" b="1"/>
              <a:t>А</a:t>
            </a:r>
            <a:r>
              <a:rPr lang="en-US" sz="900" b="1"/>
              <a:t>.</a:t>
            </a:r>
            <a:r>
              <a:rPr lang="ru-RU" sz="900" b="1"/>
              <a:t>Духовской</a:t>
            </a:r>
            <a:r>
              <a:rPr lang="en-US" sz="900" b="1"/>
              <a:t>, </a:t>
            </a:r>
            <a:r>
              <a:rPr lang="ru-RU" sz="900" b="1"/>
              <a:t>А</a:t>
            </a:r>
            <a:r>
              <a:rPr lang="en-US" sz="900" b="1"/>
              <a:t>.</a:t>
            </a:r>
            <a:r>
              <a:rPr lang="ru-RU" sz="900" b="1"/>
              <a:t>П</a:t>
            </a:r>
            <a:r>
              <a:rPr lang="en-US" sz="900" b="1"/>
              <a:t>.</a:t>
            </a:r>
            <a:r>
              <a:rPr lang="ru-RU" sz="900" b="1"/>
              <a:t>Крутенкова</a:t>
            </a:r>
            <a:r>
              <a:rPr lang="en-US" sz="900" b="1"/>
              <a:t>, </a:t>
            </a:r>
            <a:r>
              <a:rPr lang="ru-RU" sz="900" b="1"/>
              <a:t>В</a:t>
            </a:r>
            <a:r>
              <a:rPr lang="en-US" sz="900" b="1"/>
              <a:t>.</a:t>
            </a:r>
            <a:r>
              <a:rPr lang="ru-RU" sz="900" b="1"/>
              <a:t>В</a:t>
            </a:r>
            <a:r>
              <a:rPr lang="en-US" sz="900" b="1"/>
              <a:t>.</a:t>
            </a:r>
            <a:r>
              <a:rPr lang="ru-RU" sz="900" b="1"/>
              <a:t>Куликов</a:t>
            </a:r>
            <a:r>
              <a:rPr lang="en-US" sz="900" b="1"/>
              <a:t>,</a:t>
            </a:r>
            <a:r>
              <a:rPr lang="ru-RU" sz="900" b="1"/>
              <a:t>М</a:t>
            </a:r>
            <a:r>
              <a:rPr lang="en-US" sz="900" b="1"/>
              <a:t>.</a:t>
            </a:r>
            <a:r>
              <a:rPr lang="ru-RU" sz="900" b="1"/>
              <a:t>А</a:t>
            </a:r>
            <a:r>
              <a:rPr lang="en-US" sz="900" b="1"/>
              <a:t>.</a:t>
            </a:r>
            <a:r>
              <a:rPr lang="ru-RU" sz="900" b="1"/>
              <a:t>Мартемьянов</a:t>
            </a:r>
            <a:r>
              <a:rPr lang="en-US" sz="900" b="1"/>
              <a:t>,</a:t>
            </a:r>
            <a:r>
              <a:rPr lang="ru-RU" sz="900" b="1"/>
              <a:t>М</a:t>
            </a:r>
            <a:r>
              <a:rPr lang="en-US" sz="900" b="1"/>
              <a:t>.</a:t>
            </a:r>
            <a:r>
              <a:rPr lang="ru-RU" sz="900" b="1"/>
              <a:t>А</a:t>
            </a:r>
            <a:r>
              <a:rPr lang="en-US" sz="900" b="1"/>
              <a:t>.</a:t>
            </a:r>
            <a:r>
              <a:rPr lang="ru-RU" sz="900" b="1"/>
              <a:t>Мацюк</a:t>
            </a:r>
            <a:r>
              <a:rPr lang="en-US" sz="900" b="1"/>
              <a:t>,</a:t>
            </a:r>
            <a:r>
              <a:rPr lang="ru-RU" sz="900" b="1"/>
              <a:t>Е</a:t>
            </a:r>
            <a:r>
              <a:rPr lang="en-US" sz="900" b="1"/>
              <a:t>.</a:t>
            </a:r>
            <a:r>
              <a:rPr lang="ru-RU" sz="900" b="1"/>
              <a:t>Н</a:t>
            </a:r>
            <a:r>
              <a:rPr lang="en-US" sz="900" b="1"/>
              <a:t>.</a:t>
            </a:r>
            <a:r>
              <a:rPr lang="ru-RU" sz="900" b="1"/>
              <a:t>Турдакина</a:t>
            </a:r>
            <a:r>
              <a:rPr lang="en-US" sz="900" b="1"/>
              <a:t>, </a:t>
            </a:r>
            <a:r>
              <a:rPr lang="ru-RU" sz="900" b="1"/>
              <a:t>ЯФ</a:t>
            </a:r>
            <a:r>
              <a:rPr lang="en-US" sz="900" b="1"/>
              <a:t> 85, 339 (2022) [ Phys. Atom. Nucl. 85, 466 (2022)]. </a:t>
            </a:r>
            <a:endParaRPr lang="ru-RU" sz="900" b="1"/>
          </a:p>
          <a:p>
            <a:pPr marL="609600" indent="-609600">
              <a:lnSpc>
                <a:spcPct val="80000"/>
              </a:lnSpc>
            </a:pPr>
            <a:r>
              <a:rPr lang="ru-RU" sz="900" b="1"/>
              <a:t>25.А.Т. Дьяченко, И.А. Митропольский, ЯФ.83, 317 (2020)[</a:t>
            </a:r>
            <a:r>
              <a:rPr lang="en-US" sz="900" b="1"/>
              <a:t>Phys</a:t>
            </a:r>
            <a:r>
              <a:rPr lang="ru-RU" sz="900" b="1"/>
              <a:t>. </a:t>
            </a:r>
            <a:r>
              <a:rPr lang="en-US" sz="900" b="1"/>
              <a:t>Atom. Nucl. 83, 558 (2020)].</a:t>
            </a:r>
            <a:endParaRPr lang="ru-RU" sz="900" b="1"/>
          </a:p>
          <a:p>
            <a:pPr marL="609600" indent="-609600">
              <a:lnSpc>
                <a:spcPct val="80000"/>
              </a:lnSpc>
            </a:pPr>
            <a:r>
              <a:rPr lang="ru-RU" sz="900" b="1"/>
              <a:t>26.А.Т. Дьяченко, И.А. Митропольский, ЯФ 86, 285 (2023)[</a:t>
            </a:r>
            <a:r>
              <a:rPr lang="en-US" sz="900" b="1"/>
              <a:t>Phys</a:t>
            </a:r>
            <a:r>
              <a:rPr lang="ru-RU" sz="900" b="1"/>
              <a:t>. </a:t>
            </a:r>
            <a:r>
              <a:rPr lang="en-US" sz="900" b="1"/>
              <a:t>Atom. Nucl. 85, 1053 (2022)].</a:t>
            </a:r>
            <a:endParaRPr lang="ru-RU" sz="900" b="1"/>
          </a:p>
          <a:p>
            <a:pPr marL="609600" indent="-609600">
              <a:lnSpc>
                <a:spcPct val="80000"/>
              </a:lnSpc>
            </a:pPr>
            <a:r>
              <a:rPr lang="ru-RU" sz="900" b="1"/>
              <a:t>Б</a:t>
            </a:r>
            <a:r>
              <a:rPr lang="en-US" sz="900" b="1"/>
              <a:t>.</a:t>
            </a:r>
            <a:r>
              <a:rPr lang="ru-RU" sz="900" b="1"/>
              <a:t>М</a:t>
            </a:r>
            <a:r>
              <a:rPr lang="en-US" sz="900" b="1"/>
              <a:t>.</a:t>
            </a:r>
            <a:r>
              <a:rPr lang="ru-RU" sz="900" b="1"/>
              <a:t>Абрамов</a:t>
            </a:r>
            <a:r>
              <a:rPr lang="en-US" sz="900" b="1"/>
              <a:t>,</a:t>
            </a:r>
            <a:r>
              <a:rPr lang="ru-RU" sz="900" b="1"/>
              <a:t>П</a:t>
            </a:r>
            <a:r>
              <a:rPr lang="en-US" sz="900" b="1"/>
              <a:t>.</a:t>
            </a:r>
            <a:r>
              <a:rPr lang="ru-RU" sz="900" b="1"/>
              <a:t>Н</a:t>
            </a:r>
            <a:r>
              <a:rPr lang="en-US" sz="900" b="1"/>
              <a:t>.</a:t>
            </a:r>
            <a:r>
              <a:rPr lang="ru-RU" sz="900" b="1"/>
              <a:t>Алексеев</a:t>
            </a:r>
            <a:r>
              <a:rPr lang="en-US" sz="900" b="1"/>
              <a:t>,</a:t>
            </a:r>
            <a:r>
              <a:rPr lang="ru-RU" sz="900" b="1"/>
              <a:t>Ю</a:t>
            </a:r>
            <a:r>
              <a:rPr lang="en-US" sz="900" b="1"/>
              <a:t>.</a:t>
            </a:r>
            <a:r>
              <a:rPr lang="ru-RU" sz="900" b="1"/>
              <a:t>А</a:t>
            </a:r>
            <a:r>
              <a:rPr lang="en-US" sz="900" b="1"/>
              <a:t>. </a:t>
            </a:r>
            <a:r>
              <a:rPr lang="ru-RU" sz="900" b="1"/>
              <a:t>Бородин</a:t>
            </a:r>
            <a:r>
              <a:rPr lang="en-US" sz="900" b="1"/>
              <a:t>, </a:t>
            </a:r>
            <a:r>
              <a:rPr lang="ru-RU" sz="900" b="1"/>
              <a:t>С</a:t>
            </a:r>
            <a:r>
              <a:rPr lang="en-US" sz="900" b="1"/>
              <a:t>.</a:t>
            </a:r>
            <a:r>
              <a:rPr lang="ru-RU" sz="900" b="1"/>
              <a:t>А</a:t>
            </a:r>
            <a:r>
              <a:rPr lang="en-US" sz="900" b="1"/>
              <a:t>.</a:t>
            </a:r>
            <a:r>
              <a:rPr lang="ru-RU" sz="900" b="1"/>
              <a:t>Булычев</a:t>
            </a:r>
            <a:r>
              <a:rPr lang="en-US" sz="900" b="1"/>
              <a:t>,</a:t>
            </a:r>
            <a:r>
              <a:rPr lang="ru-RU" sz="900" b="1"/>
              <a:t>И</a:t>
            </a:r>
            <a:r>
              <a:rPr lang="en-US" sz="900" b="1"/>
              <a:t>.</a:t>
            </a:r>
            <a:r>
              <a:rPr lang="ru-RU" sz="900" b="1"/>
              <a:t>А</a:t>
            </a:r>
            <a:r>
              <a:rPr lang="en-US" sz="900" b="1"/>
              <a:t>.</a:t>
            </a:r>
            <a:r>
              <a:rPr lang="ru-RU" sz="900" b="1"/>
              <a:t>Духовской</a:t>
            </a:r>
            <a:r>
              <a:rPr lang="en-US" sz="900" b="1"/>
              <a:t>,</a:t>
            </a:r>
            <a:r>
              <a:rPr lang="ru-RU" sz="900" b="1"/>
              <a:t>А</a:t>
            </a:r>
            <a:r>
              <a:rPr lang="en-US" sz="900" b="1"/>
              <a:t>.</a:t>
            </a:r>
            <a:r>
              <a:rPr lang="ru-RU" sz="900" b="1"/>
              <a:t>П</a:t>
            </a:r>
            <a:r>
              <a:rPr lang="en-US" sz="900" b="1"/>
              <a:t>.</a:t>
            </a:r>
            <a:r>
              <a:rPr lang="ru-RU" sz="900" b="1"/>
              <a:t>Крутенкова</a:t>
            </a:r>
            <a:r>
              <a:rPr lang="en-US" sz="900" b="1"/>
              <a:t>, </a:t>
            </a:r>
            <a:r>
              <a:rPr lang="ru-RU" sz="900" b="1"/>
              <a:t>В</a:t>
            </a:r>
            <a:r>
              <a:rPr lang="en-US" sz="900" b="1"/>
              <a:t>.</a:t>
            </a:r>
            <a:r>
              <a:rPr lang="ru-RU" sz="900" b="1"/>
              <a:t>В</a:t>
            </a:r>
            <a:r>
              <a:rPr lang="en-US" sz="900" b="1"/>
              <a:t>. </a:t>
            </a:r>
            <a:r>
              <a:rPr lang="ru-RU" sz="900" b="1"/>
              <a:t>Куликов</a:t>
            </a:r>
            <a:r>
              <a:rPr lang="en-US" sz="900" b="1"/>
              <a:t>, </a:t>
            </a:r>
            <a:r>
              <a:rPr lang="ru-RU" sz="900" b="1"/>
              <a:t>М</a:t>
            </a:r>
            <a:r>
              <a:rPr lang="en-US" sz="900" b="1"/>
              <a:t>. </a:t>
            </a:r>
            <a:r>
              <a:rPr lang="ru-RU" sz="900" b="1"/>
              <a:t>А</a:t>
            </a:r>
            <a:r>
              <a:rPr lang="en-US" sz="900" b="1"/>
              <a:t>. </a:t>
            </a:r>
            <a:r>
              <a:rPr lang="ru-RU" sz="900" b="1"/>
              <a:t>Мартемьянов</a:t>
            </a:r>
            <a:r>
              <a:rPr lang="en-US" sz="900" b="1"/>
              <a:t>, </a:t>
            </a:r>
            <a:r>
              <a:rPr lang="ru-RU" sz="900" b="1"/>
              <a:t>М</a:t>
            </a:r>
            <a:r>
              <a:rPr lang="en-US" sz="900" b="1"/>
              <a:t>. </a:t>
            </a:r>
            <a:r>
              <a:rPr lang="ru-RU" sz="900" b="1"/>
              <a:t>А</a:t>
            </a:r>
            <a:r>
              <a:rPr lang="en-US" sz="900" b="1"/>
              <a:t>. </a:t>
            </a:r>
            <a:r>
              <a:rPr lang="ru-RU" sz="900" b="1"/>
              <a:t>Мацюк</a:t>
            </a:r>
            <a:r>
              <a:rPr lang="en-US" sz="900" b="1"/>
              <a:t>, </a:t>
            </a:r>
            <a:r>
              <a:rPr lang="ru-RU" sz="900" b="1"/>
              <a:t>27.С</a:t>
            </a:r>
            <a:r>
              <a:rPr lang="en-US" sz="900" b="1"/>
              <a:t>.</a:t>
            </a:r>
            <a:r>
              <a:rPr lang="ru-RU" sz="900" b="1"/>
              <a:t>Г</a:t>
            </a:r>
            <a:r>
              <a:rPr lang="en-US" sz="900" b="1"/>
              <a:t>.</a:t>
            </a:r>
            <a:r>
              <a:rPr lang="ru-RU" sz="900" b="1"/>
              <a:t>Машник</a:t>
            </a:r>
            <a:r>
              <a:rPr lang="en-US" sz="900" b="1"/>
              <a:t>,</a:t>
            </a:r>
            <a:r>
              <a:rPr lang="ru-RU" sz="900" b="1"/>
              <a:t>Е</a:t>
            </a:r>
            <a:r>
              <a:rPr lang="en-US" sz="900" b="1"/>
              <a:t>.</a:t>
            </a:r>
            <a:r>
              <a:rPr lang="ru-RU" sz="900" b="1"/>
              <a:t>Н</a:t>
            </a:r>
            <a:r>
              <a:rPr lang="en-US" sz="900" b="1"/>
              <a:t>.</a:t>
            </a:r>
            <a:r>
              <a:rPr lang="ru-RU" sz="900" b="1"/>
              <a:t>Турдакина</a:t>
            </a:r>
            <a:r>
              <a:rPr lang="en-US" sz="900" b="1"/>
              <a:t>,</a:t>
            </a:r>
            <a:r>
              <a:rPr lang="ru-RU" sz="900" b="1"/>
              <a:t>А</a:t>
            </a:r>
            <a:r>
              <a:rPr lang="en-US" sz="900" b="1"/>
              <a:t>.</a:t>
            </a:r>
            <a:r>
              <a:rPr lang="ru-RU" sz="900" b="1"/>
              <a:t>И</a:t>
            </a:r>
            <a:r>
              <a:rPr lang="en-US" sz="900" b="1"/>
              <a:t>.</a:t>
            </a:r>
            <a:r>
              <a:rPr lang="ru-RU" sz="900" b="1"/>
              <a:t>Ханов</a:t>
            </a:r>
            <a:r>
              <a:rPr lang="en-US" sz="900" b="1"/>
              <a:t>, </a:t>
            </a:r>
            <a:r>
              <a:rPr lang="ru-RU" sz="900" b="1"/>
              <a:t>ЯФ</a:t>
            </a:r>
            <a:r>
              <a:rPr lang="en-US" sz="900" b="1"/>
              <a:t>. 78, 403 (2015)[Phys. Atom. Nucl. 78, 373 (2015)]. </a:t>
            </a:r>
            <a:endParaRPr lang="ru-RU" sz="900" b="1"/>
          </a:p>
          <a:p>
            <a:pPr marL="609600" indent="-609600">
              <a:lnSpc>
                <a:spcPct val="80000"/>
              </a:lnSpc>
            </a:pPr>
            <a:r>
              <a:rPr lang="ru-RU" sz="900" b="1"/>
              <a:t>28.Б</a:t>
            </a:r>
            <a:r>
              <a:rPr lang="en-US" sz="900" b="1"/>
              <a:t>.</a:t>
            </a:r>
            <a:r>
              <a:rPr lang="ru-RU" sz="900" b="1"/>
              <a:t>М</a:t>
            </a:r>
            <a:r>
              <a:rPr lang="en-US" sz="900" b="1"/>
              <a:t>.</a:t>
            </a:r>
            <a:r>
              <a:rPr lang="ru-RU" sz="900" b="1"/>
              <a:t>Абрамов</a:t>
            </a:r>
            <a:r>
              <a:rPr lang="en-US" sz="900" b="1"/>
              <a:t>,.</a:t>
            </a:r>
            <a:r>
              <a:rPr lang="ru-RU" sz="900" b="1"/>
              <a:t>Базнат</a:t>
            </a:r>
            <a:r>
              <a:rPr lang="en-US" sz="900" b="1"/>
              <a:t>,</a:t>
            </a:r>
            <a:r>
              <a:rPr lang="ru-RU" sz="900" b="1"/>
              <a:t>Ю</a:t>
            </a:r>
            <a:r>
              <a:rPr lang="en-US" sz="900" b="1"/>
              <a:t>.</a:t>
            </a:r>
            <a:r>
              <a:rPr lang="ru-RU" sz="900" b="1"/>
              <a:t>А</a:t>
            </a:r>
            <a:r>
              <a:rPr lang="en-US" sz="900" b="1"/>
              <a:t>.</a:t>
            </a:r>
            <a:r>
              <a:rPr lang="ru-RU" sz="900" b="1"/>
              <a:t>Бородин</a:t>
            </a:r>
            <a:r>
              <a:rPr lang="en-US" sz="900" b="1"/>
              <a:t>,</a:t>
            </a:r>
            <a:r>
              <a:rPr lang="ru-RU" sz="900" b="1"/>
              <a:t>С</a:t>
            </a:r>
            <a:r>
              <a:rPr lang="en-US" sz="900" b="1"/>
              <a:t>.</a:t>
            </a:r>
            <a:r>
              <a:rPr lang="ru-RU" sz="900" b="1"/>
              <a:t>А</a:t>
            </a:r>
            <a:r>
              <a:rPr lang="en-US" sz="900" b="1"/>
              <a:t>.</a:t>
            </a:r>
            <a:r>
              <a:rPr lang="ru-RU" sz="900" b="1"/>
              <a:t>Булычев</a:t>
            </a:r>
            <a:r>
              <a:rPr lang="en-US" sz="900" b="1"/>
              <a:t>,</a:t>
            </a:r>
            <a:r>
              <a:rPr lang="ru-RU" sz="900" b="1"/>
              <a:t>И</a:t>
            </a:r>
            <a:r>
              <a:rPr lang="en-US" sz="900" b="1"/>
              <a:t>.</a:t>
            </a:r>
            <a:r>
              <a:rPr lang="ru-RU" sz="900" b="1"/>
              <a:t>А</a:t>
            </a:r>
            <a:r>
              <a:rPr lang="en-US" sz="900" b="1"/>
              <a:t>.</a:t>
            </a:r>
            <a:r>
              <a:rPr lang="ru-RU" sz="900" b="1"/>
              <a:t>Духовской</a:t>
            </a:r>
            <a:r>
              <a:rPr lang="en-US" sz="900" b="1"/>
              <a:t>, </a:t>
            </a:r>
            <a:r>
              <a:rPr lang="ru-RU" sz="900" b="1"/>
              <a:t>А</a:t>
            </a:r>
            <a:r>
              <a:rPr lang="en-US" sz="900" b="1"/>
              <a:t>.</a:t>
            </a:r>
            <a:r>
              <a:rPr lang="ru-RU" sz="900" b="1"/>
              <a:t>П</a:t>
            </a:r>
            <a:r>
              <a:rPr lang="en-US" sz="900" b="1"/>
              <a:t>.</a:t>
            </a:r>
            <a:r>
              <a:rPr lang="ru-RU" sz="900" b="1"/>
              <a:t>Крутенкова</a:t>
            </a:r>
            <a:r>
              <a:rPr lang="en-US" sz="900" b="1"/>
              <a:t>,</a:t>
            </a:r>
            <a:r>
              <a:rPr lang="ru-RU" sz="900" b="1"/>
              <a:t>В</a:t>
            </a:r>
            <a:r>
              <a:rPr lang="en-US" sz="900" b="1"/>
              <a:t>.</a:t>
            </a:r>
            <a:r>
              <a:rPr lang="ru-RU" sz="900" b="1"/>
              <a:t>В</a:t>
            </a:r>
            <a:r>
              <a:rPr lang="en-US" sz="900" b="1"/>
              <a:t>.</a:t>
            </a:r>
            <a:r>
              <a:rPr lang="ru-RU" sz="900" b="1"/>
              <a:t>Куликов</a:t>
            </a:r>
            <a:r>
              <a:rPr lang="en-US" sz="900" b="1"/>
              <a:t>,</a:t>
            </a:r>
            <a:r>
              <a:rPr lang="ru-RU" sz="900" b="1"/>
              <a:t>М</a:t>
            </a:r>
            <a:r>
              <a:rPr lang="en-US" sz="900" b="1"/>
              <a:t>.</a:t>
            </a:r>
            <a:r>
              <a:rPr lang="ru-RU" sz="900" b="1"/>
              <a:t>А</a:t>
            </a:r>
            <a:r>
              <a:rPr lang="en-US" sz="900" b="1"/>
              <a:t>.</a:t>
            </a:r>
            <a:r>
              <a:rPr lang="ru-RU" sz="900" b="1"/>
              <a:t>Мартемьянов</a:t>
            </a:r>
            <a:r>
              <a:rPr lang="en-US" sz="900" b="1"/>
              <a:t>,</a:t>
            </a:r>
            <a:r>
              <a:rPr lang="ru-RU" sz="900" b="1"/>
              <a:t>М</a:t>
            </a:r>
            <a:r>
              <a:rPr lang="en-US" sz="900" b="1"/>
              <a:t>.</a:t>
            </a:r>
            <a:r>
              <a:rPr lang="ru-RU" sz="900" b="1"/>
              <a:t>А</a:t>
            </a:r>
            <a:r>
              <a:rPr lang="en-US" sz="900" b="1"/>
              <a:t>.</a:t>
            </a:r>
            <a:r>
              <a:rPr lang="ru-RU" sz="900" b="1"/>
              <a:t>Мацюк</a:t>
            </a:r>
            <a:r>
              <a:rPr lang="en-US" sz="900" b="1"/>
              <a:t>,</a:t>
            </a:r>
            <a:r>
              <a:rPr lang="ru-RU" sz="900" b="1"/>
              <a:t>Е</a:t>
            </a:r>
            <a:r>
              <a:rPr lang="en-US" sz="900" b="1"/>
              <a:t>.</a:t>
            </a:r>
            <a:r>
              <a:rPr lang="ru-RU" sz="900" b="1"/>
              <a:t>Н</a:t>
            </a:r>
            <a:r>
              <a:rPr lang="en-US" sz="900" b="1"/>
              <a:t>.</a:t>
            </a:r>
            <a:r>
              <a:rPr lang="ru-RU" sz="900" b="1"/>
              <a:t>Турдакина</a:t>
            </a:r>
            <a:r>
              <a:rPr lang="en-US" sz="900" b="1"/>
              <a:t>, </a:t>
            </a:r>
            <a:r>
              <a:rPr lang="ru-RU" sz="900" b="1"/>
              <a:t>ЯФ</a:t>
            </a:r>
            <a:r>
              <a:rPr lang="en-US" sz="900" b="1"/>
              <a:t>. 84, 33 (2021)[</a:t>
            </a:r>
            <a:r>
              <a:rPr lang="ru-RU" sz="900" b="1"/>
              <a:t>Phys</a:t>
            </a:r>
            <a:r>
              <a:rPr lang="en-US" sz="900" b="1"/>
              <a:t>. </a:t>
            </a:r>
            <a:r>
              <a:rPr lang="ru-RU" sz="900" b="1"/>
              <a:t>Atom</a:t>
            </a:r>
            <a:r>
              <a:rPr lang="en-US" sz="900" b="1"/>
              <a:t>. </a:t>
            </a:r>
            <a:r>
              <a:rPr lang="ru-RU" sz="900" b="1"/>
              <a:t>Nucl</a:t>
            </a:r>
            <a:r>
              <a:rPr lang="en-US" sz="900" b="1"/>
              <a:t>. 84, 467 (2021)].</a:t>
            </a:r>
            <a:endParaRPr lang="ru-RU" sz="900" b="1"/>
          </a:p>
          <a:p>
            <a:pPr marL="609600" indent="-609600">
              <a:lnSpc>
                <a:spcPct val="80000"/>
              </a:lnSpc>
            </a:pPr>
            <a:r>
              <a:rPr lang="ru-RU" sz="900" b="1"/>
              <a:t>29.А</a:t>
            </a:r>
            <a:r>
              <a:rPr lang="en-US" sz="900" b="1"/>
              <a:t>.</a:t>
            </a:r>
            <a:r>
              <a:rPr lang="ru-RU" sz="900" b="1"/>
              <a:t>Т</a:t>
            </a:r>
            <a:r>
              <a:rPr lang="en-US" sz="900" b="1"/>
              <a:t>. </a:t>
            </a:r>
            <a:r>
              <a:rPr lang="ru-RU" sz="900" b="1"/>
              <a:t>Дьяченко</a:t>
            </a:r>
            <a:r>
              <a:rPr lang="en-US" sz="900" b="1"/>
              <a:t>, </a:t>
            </a:r>
            <a:r>
              <a:rPr lang="ru-RU" sz="900" b="1"/>
              <a:t>ЯФ</a:t>
            </a:r>
            <a:r>
              <a:rPr lang="en-US" sz="900" b="1"/>
              <a:t>. 87, 118 (2024) [Phys.Atom. Nucl. 87, 125 (2024)].</a:t>
            </a:r>
            <a:endParaRPr lang="ru-RU" sz="900" b="1"/>
          </a:p>
          <a:p>
            <a:pPr marL="609600" indent="-609600">
              <a:lnSpc>
                <a:spcPct val="80000"/>
              </a:lnSpc>
            </a:pPr>
            <a:r>
              <a:rPr lang="ru-RU" sz="900" b="1"/>
              <a:t>30.Н. Н. Антонов, А. А. Балдин, В. А. Викторов, А. С. Галоян, В. А.Гапиенко,Г. С. Гапиенко, В. Н. Гресь, М. А. Илюшин, А. Ф. Прудкогляд, Д.С. Пряников, В. А. Романовский, А. А. Семак, И. П. Солодовников, В.И. Терехов,М. Н. Уханов, С. С. Шиманский, Письма в ЖЭТФ, 111, 291( 2020)[ JETP Lett. 111, 251 (2020)].</a:t>
            </a:r>
          </a:p>
          <a:p>
            <a:pPr marL="609600" indent="-609600">
              <a:lnSpc>
                <a:spcPct val="80000"/>
              </a:lnSpc>
            </a:pPr>
            <a:r>
              <a:rPr lang="ru-RU" sz="900" b="1"/>
              <a:t>31.А.Т.Дьяченко, И.А. Митропольский, Изв. РАН</a:t>
            </a:r>
            <a:r>
              <a:rPr lang="ru-RU" sz="900" b="1" i="1"/>
              <a:t>. </a:t>
            </a:r>
            <a:r>
              <a:rPr lang="ru-RU" sz="900" b="1"/>
              <a:t>Сер. физ. 81, 1720 (2017) [</a:t>
            </a:r>
            <a:r>
              <a:rPr lang="en-US" sz="900" b="1"/>
              <a:t>Bull</a:t>
            </a:r>
            <a:r>
              <a:rPr lang="ru-RU" sz="900" b="1"/>
              <a:t>. </a:t>
            </a:r>
            <a:r>
              <a:rPr lang="en-US" sz="900" b="1"/>
              <a:t>Russ</a:t>
            </a:r>
            <a:r>
              <a:rPr lang="ru-RU" sz="900" b="1"/>
              <a:t>. </a:t>
            </a:r>
            <a:r>
              <a:rPr lang="en-US" sz="900" b="1"/>
              <a:t>Acad</a:t>
            </a:r>
            <a:r>
              <a:rPr lang="ru-RU" sz="900" b="1"/>
              <a:t>. </a:t>
            </a:r>
            <a:r>
              <a:rPr lang="en-US" sz="900" b="1"/>
              <a:t>Sci</a:t>
            </a:r>
            <a:r>
              <a:rPr lang="ru-RU" sz="900" b="1"/>
              <a:t>. </a:t>
            </a:r>
            <a:r>
              <a:rPr lang="en-US" sz="900" b="1"/>
              <a:t>Phys</a:t>
            </a:r>
            <a:r>
              <a:rPr lang="ru-RU" sz="900" b="1"/>
              <a:t>. </a:t>
            </a:r>
            <a:r>
              <a:rPr lang="en-US" sz="900" b="1"/>
              <a:t>81, 1521 (</a:t>
            </a:r>
            <a:r>
              <a:rPr lang="ru-RU" sz="900" b="1"/>
              <a:t>2017</a:t>
            </a:r>
            <a:r>
              <a:rPr lang="en-US" sz="900" b="1"/>
              <a:t>)]</a:t>
            </a:r>
            <a:r>
              <a:rPr lang="ru-RU" sz="900" b="1"/>
              <a:t>.</a:t>
            </a:r>
            <a:endParaRPr lang="en-US" sz="900" b="1"/>
          </a:p>
          <a:p>
            <a:pPr marL="609600" indent="-609600">
              <a:lnSpc>
                <a:spcPct val="80000"/>
              </a:lnSpc>
            </a:pPr>
            <a:r>
              <a:rPr lang="ru-RU" sz="900" b="1"/>
              <a:t>32.</a:t>
            </a:r>
            <a:r>
              <a:rPr lang="en-US" sz="900" b="1"/>
              <a:t>G. Folger, V.N. Ivanchenko and  J.P. Wellisch,  Eur. Phys. J. A  21, 407 (2004). </a:t>
            </a:r>
          </a:p>
          <a:p>
            <a:pPr marL="609600" indent="-609600">
              <a:lnSpc>
                <a:spcPct val="80000"/>
              </a:lnSpc>
            </a:pPr>
            <a:r>
              <a:rPr lang="ru-RU" sz="900" b="1"/>
              <a:t>33.</a:t>
            </a:r>
            <a:r>
              <a:rPr lang="en-US" sz="900" b="1"/>
              <a:t>J. Dudouet, D. Cussol, D. Durand and M. Labalme, Phys. Rev. C .  89, 054616 (2014). </a:t>
            </a:r>
          </a:p>
          <a:p>
            <a:pPr marL="609600" indent="-609600">
              <a:lnSpc>
                <a:spcPct val="80000"/>
              </a:lnSpc>
            </a:pPr>
            <a:r>
              <a:rPr lang="ru-RU" sz="900" b="1"/>
              <a:t>34.</a:t>
            </a:r>
            <a:r>
              <a:rPr lang="en-US" sz="900" b="1"/>
              <a:t>A.T. D’yachenko, K.A. Gridnev and W. Greiner,  J. Phys.G40, 085101 (2013). </a:t>
            </a:r>
            <a:endParaRPr lang="ru-RU" sz="900" b="1"/>
          </a:p>
          <a:p>
            <a:pPr marL="609600" indent="-609600">
              <a:lnSpc>
                <a:spcPct val="80000"/>
              </a:lnSpc>
            </a:pPr>
            <a:r>
              <a:rPr lang="ru-RU" sz="900" b="1"/>
              <a:t>35.Д.С. Горбунов, В.А. Рубаков, </a:t>
            </a:r>
            <a:r>
              <a:rPr lang="ru-RU" sz="900" b="1" i="1"/>
              <a:t>Введение в теорию ранней Вселенной. Космологические</a:t>
            </a:r>
            <a:r>
              <a:rPr lang="en-US" sz="900" b="1" i="1"/>
              <a:t> </a:t>
            </a:r>
            <a:r>
              <a:rPr lang="ru-RU" sz="900" b="1" i="1"/>
              <a:t>возмущения</a:t>
            </a:r>
            <a:r>
              <a:rPr lang="en-US" sz="900" b="1" i="1"/>
              <a:t>. </a:t>
            </a:r>
            <a:r>
              <a:rPr lang="ru-RU" sz="900" b="1" i="1"/>
              <a:t>Инфляционная</a:t>
            </a:r>
            <a:r>
              <a:rPr lang="en-US" sz="900" b="1" i="1"/>
              <a:t> </a:t>
            </a:r>
            <a:r>
              <a:rPr lang="ru-RU" sz="900" b="1" i="1"/>
              <a:t>теория</a:t>
            </a:r>
            <a:r>
              <a:rPr lang="en-US" sz="900" b="1"/>
              <a:t>. </a:t>
            </a:r>
            <a:r>
              <a:rPr lang="ru-RU" sz="900" b="1"/>
              <a:t>М</a:t>
            </a:r>
            <a:r>
              <a:rPr lang="en-US" sz="900" b="1"/>
              <a:t>.: </a:t>
            </a:r>
            <a:r>
              <a:rPr lang="ru-RU" sz="900" b="1"/>
              <a:t>Красанд</a:t>
            </a:r>
            <a:r>
              <a:rPr lang="en-US" sz="900" b="1"/>
              <a:t>, 2010. 568</a:t>
            </a:r>
            <a:r>
              <a:rPr lang="ru-RU" sz="900" b="1"/>
              <a:t>с</a:t>
            </a:r>
            <a:r>
              <a:rPr lang="en-US" sz="900" b="1"/>
              <a:t>.; D.S. </a:t>
            </a:r>
            <a:r>
              <a:rPr lang="ru-RU" sz="900" b="1"/>
              <a:t>Gorbunov </a:t>
            </a:r>
            <a:r>
              <a:rPr lang="en-US" sz="900" b="1"/>
              <a:t> and  V.A. </a:t>
            </a:r>
            <a:r>
              <a:rPr lang="ru-RU" sz="900" b="1"/>
              <a:t>Rubakov,</a:t>
            </a:r>
            <a:r>
              <a:rPr lang="en-US" sz="900" b="1"/>
              <a:t>  </a:t>
            </a:r>
            <a:r>
              <a:rPr lang="ru-RU" sz="900" b="1" i="1"/>
              <a:t>Introduction to the theory of the early Universe</a:t>
            </a:r>
            <a:r>
              <a:rPr lang="en-US" sz="900" b="1" i="1"/>
              <a:t>. </a:t>
            </a:r>
            <a:r>
              <a:rPr lang="ru-RU" sz="900" b="1" i="1"/>
              <a:t>Cosmological perturbations</a:t>
            </a:r>
            <a:r>
              <a:rPr lang="en-US" sz="900" b="1" i="1"/>
              <a:t>. </a:t>
            </a:r>
            <a:r>
              <a:rPr lang="ru-RU" sz="900" b="1" i="1"/>
              <a:t>Inflationary theory</a:t>
            </a:r>
            <a:r>
              <a:rPr lang="en-US" sz="900" b="1" i="1"/>
              <a:t>.</a:t>
            </a:r>
            <a:r>
              <a:rPr lang="en-US" sz="900" b="1"/>
              <a:t> </a:t>
            </a:r>
            <a:r>
              <a:rPr lang="ru-RU" sz="900" b="1"/>
              <a:t>World Scientific, 2011</a:t>
            </a:r>
            <a:r>
              <a:rPr lang="en-US" sz="900" b="1"/>
              <a:t>.</a:t>
            </a:r>
          </a:p>
          <a:p>
            <a:pPr marL="609600" indent="-609600">
              <a:lnSpc>
                <a:spcPct val="80000"/>
              </a:lnSpc>
            </a:pPr>
            <a:r>
              <a:rPr lang="ru-RU" sz="900" b="1"/>
              <a:t>36.</a:t>
            </a:r>
            <a:r>
              <a:rPr lang="en-US" sz="900" b="1"/>
              <a:t>A</a:t>
            </a:r>
            <a:r>
              <a:rPr lang="ru-RU" sz="900" b="1"/>
              <a:t>.</a:t>
            </a:r>
            <a:r>
              <a:rPr lang="en-US" sz="900" b="1"/>
              <a:t>T</a:t>
            </a:r>
            <a:r>
              <a:rPr lang="ru-RU" sz="900" b="1"/>
              <a:t>. Дьяченко, И.А. Митропольский,  Изв. РАН</a:t>
            </a:r>
            <a:r>
              <a:rPr lang="ru-RU" sz="900" b="1" i="1"/>
              <a:t>. </a:t>
            </a:r>
            <a:r>
              <a:rPr lang="ru-RU" sz="900" b="1"/>
              <a:t>Сер. физ.</a:t>
            </a:r>
            <a:r>
              <a:rPr lang="ru-RU" sz="900" b="1" i="1"/>
              <a:t> </a:t>
            </a:r>
            <a:r>
              <a:rPr lang="ru-RU" sz="900" b="1"/>
              <a:t>85, 716 (2021)[ </a:t>
            </a:r>
            <a:r>
              <a:rPr lang="en-US" sz="900" b="1"/>
              <a:t>Bull</a:t>
            </a:r>
            <a:r>
              <a:rPr lang="ru-RU" sz="900" b="1"/>
              <a:t>. </a:t>
            </a:r>
            <a:r>
              <a:rPr lang="en-US" sz="900" b="1"/>
              <a:t>Russ. Acad</a:t>
            </a:r>
            <a:r>
              <a:rPr lang="ru-RU" sz="900" b="1"/>
              <a:t>. </a:t>
            </a:r>
            <a:r>
              <a:rPr lang="en-US" sz="900" b="1"/>
              <a:t>Sci</a:t>
            </a:r>
            <a:r>
              <a:rPr lang="ru-RU" sz="900" b="1"/>
              <a:t>. </a:t>
            </a:r>
            <a:r>
              <a:rPr lang="en-US" sz="900" b="1"/>
              <a:t>Phys</a:t>
            </a:r>
            <a:r>
              <a:rPr lang="ru-RU" sz="900" b="1"/>
              <a:t>. 85</a:t>
            </a:r>
            <a:r>
              <a:rPr lang="en-US" sz="900" b="1"/>
              <a:t>, 554 (</a:t>
            </a:r>
            <a:r>
              <a:rPr lang="ru-RU" sz="900" b="1"/>
              <a:t>2021</a:t>
            </a:r>
            <a:r>
              <a:rPr lang="en-US" sz="900" b="1"/>
              <a:t>)]</a:t>
            </a:r>
            <a:r>
              <a:rPr lang="ru-RU" sz="900" b="1"/>
              <a:t>.</a:t>
            </a:r>
          </a:p>
        </p:txBody>
      </p:sp>
      <p:graphicFrame>
        <p:nvGraphicFramePr>
          <p:cNvPr id="175115" name="Object 11"/>
          <p:cNvGraphicFramePr>
            <a:graphicFrameLocks noChangeAspect="1"/>
          </p:cNvGraphicFramePr>
          <p:nvPr/>
        </p:nvGraphicFramePr>
        <p:xfrm>
          <a:off x="3067050" y="898525"/>
          <a:ext cx="114300" cy="177800"/>
        </p:xfrm>
        <a:graphic>
          <a:graphicData uri="http://schemas.openxmlformats.org/presentationml/2006/ole">
            <mc:AlternateContent xmlns:mc="http://schemas.openxmlformats.org/markup-compatibility/2006">
              <mc:Choice xmlns:v="urn:schemas-microsoft-com:vml" Requires="v">
                <p:oleObj spid="_x0000_s175116" name="Equation" r:id="rId3" imgW="2743200" imgH="4267200" progId="Equation.DSMT4">
                  <p:embed/>
                </p:oleObj>
              </mc:Choice>
              <mc:Fallback>
                <p:oleObj name="Equation" r:id="rId3" imgW="2743200" imgH="4267200" progId="Equation.DSMT4">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7050" y="8985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Номер слайда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r>
              <a:rPr lang="en-US" sz="1200" dirty="0">
                <a:solidFill>
                  <a:schemeClr val="tx1">
                    <a:tint val="75000"/>
                  </a:schemeClr>
                </a:solidFill>
                <a:latin typeface="+mn-lt"/>
              </a:rPr>
              <a:t>26</a:t>
            </a:r>
            <a:endParaRPr lang="ru-RU" sz="1200" dirty="0">
              <a:solidFill>
                <a:schemeClr val="tx1">
                  <a:tint val="75000"/>
                </a:schemeClr>
              </a:solidFill>
              <a:latin typeface="+mn-lt"/>
            </a:endParaRPr>
          </a:p>
        </p:txBody>
      </p:sp>
      <p:sp>
        <p:nvSpPr>
          <p:cNvPr id="4" name="Нижний колонтитул 3"/>
          <p:cNvSpPr>
            <a:spLocks noGrp="1"/>
          </p:cNvSpPr>
          <p:nvPr>
            <p:ph type="ftr" sz="quarter" idx="11"/>
          </p:nvPr>
        </p:nvSpPr>
        <p:spPr/>
        <p:txBody>
          <a:bodyPr/>
          <a:lstStyle/>
          <a:p>
            <a:pPr>
              <a:defRPr/>
            </a:pPr>
            <a:r>
              <a:rPr lang="en-US"/>
              <a:t>Nucleus-2025 St.Petersburg</a:t>
            </a:r>
            <a:endParaRPr lang="ru-RU"/>
          </a:p>
        </p:txBody>
      </p:sp>
      <p:sp>
        <p:nvSpPr>
          <p:cNvPr id="5" name="Номер слайда 4"/>
          <p:cNvSpPr>
            <a:spLocks noGrp="1"/>
          </p:cNvSpPr>
          <p:nvPr>
            <p:ph type="sldNum" sz="quarter" idx="12"/>
          </p:nvPr>
        </p:nvSpPr>
        <p:spPr/>
        <p:txBody>
          <a:bodyPr/>
          <a:lstStyle/>
          <a:p>
            <a:pPr>
              <a:defRPr/>
            </a:pPr>
            <a:fld id="{E7D94883-D51D-4A95-A147-EFEC539FD244}" type="slidenum">
              <a:rPr lang="ru-RU" smtClean="0"/>
              <a:pPr>
                <a:defRPr/>
              </a:pPr>
              <a:t>17</a:t>
            </a:fld>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title" idx="4294967295"/>
          </p:nvPr>
        </p:nvSpPr>
        <p:spPr>
          <a:xfrm>
            <a:off x="914400" y="2286000"/>
            <a:ext cx="8229600" cy="1143000"/>
          </a:xfrm>
        </p:spPr>
        <p:txBody>
          <a:bodyPr/>
          <a:lstStyle/>
          <a:p>
            <a:br>
              <a:rPr lang="en-US" sz="4000">
                <a:solidFill>
                  <a:srgbClr val="FF0066"/>
                </a:solidFill>
              </a:rPr>
            </a:br>
            <a:br>
              <a:rPr lang="en-US" sz="4000">
                <a:solidFill>
                  <a:srgbClr val="FF0066"/>
                </a:solidFill>
              </a:rPr>
            </a:br>
            <a:br>
              <a:rPr lang="en-US" sz="4000">
                <a:solidFill>
                  <a:srgbClr val="FF0066"/>
                </a:solidFill>
              </a:rPr>
            </a:br>
            <a:br>
              <a:rPr lang="en-US" sz="4000">
                <a:solidFill>
                  <a:srgbClr val="FF0066"/>
                </a:solidFill>
              </a:rPr>
            </a:br>
            <a:br>
              <a:rPr lang="en-US" sz="4000">
                <a:solidFill>
                  <a:srgbClr val="FF0066"/>
                </a:solidFill>
              </a:rPr>
            </a:br>
            <a:br>
              <a:rPr lang="en-US" sz="4000">
                <a:solidFill>
                  <a:srgbClr val="FF0066"/>
                </a:solidFill>
              </a:rPr>
            </a:br>
            <a:br>
              <a:rPr lang="en-US" sz="4000">
                <a:solidFill>
                  <a:srgbClr val="FF0066"/>
                </a:solidFill>
              </a:rPr>
            </a:br>
            <a:br>
              <a:rPr lang="en-US" sz="4000">
                <a:solidFill>
                  <a:srgbClr val="FF0066"/>
                </a:solidFill>
              </a:rPr>
            </a:br>
            <a:r>
              <a:rPr lang="en-US" sz="4000" u="sng">
                <a:solidFill>
                  <a:srgbClr val="FF0066"/>
                </a:solidFill>
                <a:latin typeface="Algerian" pitchFamily="82" charset="0"/>
              </a:rPr>
              <a:t>THANK YOU</a:t>
            </a:r>
            <a:r>
              <a:rPr lang="en-US" sz="4000">
                <a:solidFill>
                  <a:srgbClr val="FF0066"/>
                </a:solidFill>
                <a:latin typeface="Algerian" pitchFamily="82" charset="0"/>
              </a:rPr>
              <a:t> !</a:t>
            </a:r>
            <a:br>
              <a:rPr lang="en-US" sz="4000">
                <a:solidFill>
                  <a:srgbClr val="FF0066"/>
                </a:solidFill>
                <a:latin typeface="Algerian" pitchFamily="82" charset="0"/>
              </a:rPr>
            </a:br>
            <a:br>
              <a:rPr lang="en-US" sz="4000">
                <a:solidFill>
                  <a:srgbClr val="FF0066"/>
                </a:solidFill>
              </a:rPr>
            </a:br>
            <a:br>
              <a:rPr lang="en-US" sz="4000">
                <a:solidFill>
                  <a:srgbClr val="FF0066"/>
                </a:solidFill>
              </a:rPr>
            </a:br>
            <a:br>
              <a:rPr lang="en-US" sz="4000">
                <a:solidFill>
                  <a:srgbClr val="FF0066"/>
                </a:solidFill>
              </a:rPr>
            </a:br>
            <a:br>
              <a:rPr lang="en-US" sz="4000">
                <a:solidFill>
                  <a:srgbClr val="FF0066"/>
                </a:solidFill>
              </a:rPr>
            </a:br>
            <a:br>
              <a:rPr lang="en-US" sz="4000">
                <a:solidFill>
                  <a:srgbClr val="FF0066"/>
                </a:solidFill>
              </a:rPr>
            </a:br>
            <a:br>
              <a:rPr lang="en-US" sz="4000">
                <a:solidFill>
                  <a:srgbClr val="FF0066"/>
                </a:solidFill>
              </a:rPr>
            </a:br>
            <a:br>
              <a:rPr lang="en-US" sz="4000">
                <a:solidFill>
                  <a:srgbClr val="FF0066"/>
                </a:solidFill>
              </a:rPr>
            </a:br>
            <a:br>
              <a:rPr lang="en-US" sz="4000">
                <a:solidFill>
                  <a:srgbClr val="FF0066"/>
                </a:solidFill>
              </a:rPr>
            </a:br>
            <a:br>
              <a:rPr lang="en-US" sz="4000">
                <a:solidFill>
                  <a:srgbClr val="FF0066"/>
                </a:solidFill>
              </a:rPr>
            </a:br>
            <a:endParaRPr lang="ru-RU" sz="4000">
              <a:solidFill>
                <a:srgbClr val="FF0066"/>
              </a:solidFill>
            </a:endParaRPr>
          </a:p>
        </p:txBody>
      </p:sp>
      <p:sp>
        <p:nvSpPr>
          <p:cNvPr id="3" name="Номер слайда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r>
              <a:rPr lang="en-US" sz="1200" dirty="0">
                <a:solidFill>
                  <a:schemeClr val="tx1">
                    <a:tint val="75000"/>
                  </a:schemeClr>
                </a:solidFill>
                <a:latin typeface="+mn-lt"/>
              </a:rPr>
              <a:t>27</a:t>
            </a:r>
            <a:endParaRPr lang="ru-RU" sz="1200" dirty="0">
              <a:solidFill>
                <a:schemeClr val="tx1">
                  <a:tint val="75000"/>
                </a:schemeClr>
              </a:solidFill>
              <a:latin typeface="+mn-lt"/>
            </a:endParaRPr>
          </a:p>
        </p:txBody>
      </p:sp>
      <p:sp>
        <p:nvSpPr>
          <p:cNvPr id="182275" name="AutoShape 7" descr="&amp;Pcy;&amp;rcy;&amp;ocy;&amp;scy;&amp;mcy;&amp;ocy;&amp;tcy;&amp;rcy;&amp;iecy;&amp;tcy;&amp;softcy; &amp;icy;&amp;scy;&amp;khcy;&amp;ocy;&amp;dcy;&amp;ncy;&amp;ucy;&amp;yucy; &amp;kcy;&amp;acy;&amp;rcy;&amp;tcy;&amp;icy;&amp;ncy;&amp;kcy;&amp;ucy;"/>
          <p:cNvSpPr>
            <a:spLocks noChangeAspect="1" noChangeArrowheads="1"/>
          </p:cNvSpPr>
          <p:nvPr/>
        </p:nvSpPr>
        <p:spPr bwMode="auto">
          <a:xfrm>
            <a:off x="1185863" y="1524000"/>
            <a:ext cx="6772275" cy="3810000"/>
          </a:xfrm>
          <a:prstGeom prst="rect">
            <a:avLst/>
          </a:prstGeom>
          <a:noFill/>
          <a:ln w="9525">
            <a:noFill/>
            <a:miter lim="800000"/>
            <a:headEnd/>
            <a:tailEnd/>
          </a:ln>
        </p:spPr>
        <p:txBody>
          <a:bodyPr/>
          <a:lstStyle/>
          <a:p>
            <a:endParaRPr lang="ru-RU" sz="1600">
              <a:latin typeface="Arial" charset="0"/>
            </a:endParaRPr>
          </a:p>
        </p:txBody>
      </p:sp>
      <p:sp>
        <p:nvSpPr>
          <p:cNvPr id="182276" name="AutoShape 9" descr="&amp;Pcy;&amp;rcy;&amp;ocy;&amp;scy;&amp;mcy;&amp;ocy;&amp;tcy;&amp;rcy;&amp;iecy;&amp;tcy;&amp;softcy; &amp;icy;&amp;scy;&amp;khcy;&amp;ocy;&amp;dcy;&amp;ncy;&amp;ucy;&amp;yucy; &amp;kcy;&amp;acy;&amp;rcy;&amp;tcy;&amp;icy;&amp;ncy;&amp;kcy;&amp;ucy;"/>
          <p:cNvSpPr>
            <a:spLocks noChangeAspect="1" noChangeArrowheads="1"/>
          </p:cNvSpPr>
          <p:nvPr/>
        </p:nvSpPr>
        <p:spPr bwMode="auto">
          <a:xfrm>
            <a:off x="1185863" y="1524000"/>
            <a:ext cx="6772275" cy="3810000"/>
          </a:xfrm>
          <a:prstGeom prst="rect">
            <a:avLst/>
          </a:prstGeom>
          <a:noFill/>
          <a:ln w="9525">
            <a:noFill/>
            <a:miter lim="800000"/>
            <a:headEnd/>
            <a:tailEnd/>
          </a:ln>
        </p:spPr>
        <p:txBody>
          <a:bodyPr/>
          <a:lstStyle/>
          <a:p>
            <a:endParaRPr lang="ru-RU" sz="1600">
              <a:latin typeface="Arial" charset="0"/>
            </a:endParaRPr>
          </a:p>
        </p:txBody>
      </p:sp>
      <p:sp>
        <p:nvSpPr>
          <p:cNvPr id="182277" name="AutoShape 13" descr="&amp;Pcy;&amp;rcy;&amp;ocy;&amp;scy;&amp;mcy;&amp;ocy;&amp;tcy;&amp;rcy;&amp;iecy;&amp;tcy;&amp;softcy; &amp;icy;&amp;scy;&amp;khcy;&amp;ocy;&amp;dcy;&amp;ncy;&amp;ucy;&amp;yucy; &amp;kcy;&amp;acy;&amp;rcy;&amp;tcy;&amp;icy;&amp;ncy;&amp;kcy;&amp;ucy;"/>
          <p:cNvSpPr>
            <a:spLocks noChangeAspect="1" noChangeArrowheads="1"/>
          </p:cNvSpPr>
          <p:nvPr/>
        </p:nvSpPr>
        <p:spPr bwMode="auto">
          <a:xfrm>
            <a:off x="1947863" y="1952625"/>
            <a:ext cx="5248275" cy="2952750"/>
          </a:xfrm>
          <a:prstGeom prst="rect">
            <a:avLst/>
          </a:prstGeom>
          <a:noFill/>
          <a:ln w="9525">
            <a:noFill/>
            <a:miter lim="800000"/>
            <a:headEnd/>
            <a:tailEnd/>
          </a:ln>
        </p:spPr>
        <p:txBody>
          <a:bodyPr/>
          <a:lstStyle/>
          <a:p>
            <a:endParaRPr lang="ru-RU" sz="1600">
              <a:latin typeface="Arial" charset="0"/>
            </a:endParaRPr>
          </a:p>
        </p:txBody>
      </p:sp>
      <p:sp>
        <p:nvSpPr>
          <p:cNvPr id="182278" name="AutoShape 15" descr="&amp;Pcy;&amp;rcy;&amp;ocy;&amp;scy;&amp;mcy;&amp;ocy;&amp;tcy;&amp;rcy;&amp;iecy;&amp;tcy;&amp;softcy; &amp;icy;&amp;scy;&amp;khcy;&amp;ocy;&amp;dcy;&amp;ncy;&amp;ucy;&amp;yucy; &amp;kcy;&amp;acy;&amp;rcy;&amp;tcy;&amp;icy;&amp;ncy;&amp;kcy;&amp;ucy;"/>
          <p:cNvSpPr>
            <a:spLocks noChangeAspect="1" noChangeArrowheads="1"/>
          </p:cNvSpPr>
          <p:nvPr/>
        </p:nvSpPr>
        <p:spPr bwMode="auto">
          <a:xfrm>
            <a:off x="1947863" y="1952625"/>
            <a:ext cx="5248275" cy="2952750"/>
          </a:xfrm>
          <a:prstGeom prst="rect">
            <a:avLst/>
          </a:prstGeom>
          <a:noFill/>
          <a:ln w="9525">
            <a:noFill/>
            <a:miter lim="800000"/>
            <a:headEnd/>
            <a:tailEnd/>
          </a:ln>
        </p:spPr>
        <p:txBody>
          <a:bodyPr/>
          <a:lstStyle/>
          <a:p>
            <a:endParaRPr lang="ru-RU" sz="1600">
              <a:latin typeface="Arial" charset="0"/>
            </a:endParaRPr>
          </a:p>
        </p:txBody>
      </p:sp>
      <p:sp>
        <p:nvSpPr>
          <p:cNvPr id="182279" name="AutoShape 17" descr="&amp;Pcy;&amp;rcy;&amp;ocy;&amp;scy;&amp;mcy;&amp;ocy;&amp;tcy;&amp;rcy;&amp;iecy;&amp;tcy;&amp;softcy; &amp;icy;&amp;scy;&amp;khcy;&amp;ocy;&amp;dcy;&amp;ncy;&amp;ucy;&amp;yucy; &amp;kcy;&amp;acy;&amp;rcy;&amp;tcy;&amp;icy;&amp;ncy;&amp;kcy;&amp;ucy;"/>
          <p:cNvSpPr>
            <a:spLocks noChangeAspect="1" noChangeArrowheads="1"/>
          </p:cNvSpPr>
          <p:nvPr/>
        </p:nvSpPr>
        <p:spPr bwMode="auto">
          <a:xfrm>
            <a:off x="155575" y="46038"/>
            <a:ext cx="5248275" cy="2952750"/>
          </a:xfrm>
          <a:prstGeom prst="rect">
            <a:avLst/>
          </a:prstGeom>
          <a:noFill/>
          <a:ln w="9525">
            <a:noFill/>
            <a:miter lim="800000"/>
            <a:headEnd/>
            <a:tailEnd/>
          </a:ln>
        </p:spPr>
        <p:txBody>
          <a:bodyPr/>
          <a:lstStyle/>
          <a:p>
            <a:endParaRPr lang="ru-RU" sz="1600">
              <a:latin typeface="Arial" charset="0"/>
            </a:endParaRPr>
          </a:p>
        </p:txBody>
      </p:sp>
      <p:sp>
        <p:nvSpPr>
          <p:cNvPr id="182280" name="AutoShape 19" descr="&amp;Pcy;&amp;rcy;&amp;ocy;&amp;scy;&amp;mcy;&amp;ocy;&amp;tcy;&amp;rcy;&amp;iecy;&amp;tcy;&amp;softcy; &amp;icy;&amp;scy;&amp;khcy;&amp;ocy;&amp;dcy;&amp;ncy;&amp;ucy;&amp;yucy; &amp;kcy;&amp;acy;&amp;rcy;&amp;tcy;&amp;icy;&amp;ncy;&amp;kcy;&amp;ucy;"/>
          <p:cNvSpPr>
            <a:spLocks noChangeAspect="1" noChangeArrowheads="1"/>
          </p:cNvSpPr>
          <p:nvPr/>
        </p:nvSpPr>
        <p:spPr bwMode="auto">
          <a:xfrm>
            <a:off x="155575" y="46038"/>
            <a:ext cx="5248275" cy="2952750"/>
          </a:xfrm>
          <a:prstGeom prst="rect">
            <a:avLst/>
          </a:prstGeom>
          <a:noFill/>
          <a:ln w="9525">
            <a:noFill/>
            <a:miter lim="800000"/>
            <a:headEnd/>
            <a:tailEnd/>
          </a:ln>
        </p:spPr>
        <p:txBody>
          <a:bodyPr/>
          <a:lstStyle/>
          <a:p>
            <a:endParaRPr lang="ru-RU" sz="1600">
              <a:latin typeface="Arial" charset="0"/>
            </a:endParaRPr>
          </a:p>
        </p:txBody>
      </p:sp>
      <p:sp>
        <p:nvSpPr>
          <p:cNvPr id="182281" name="AutoShape 21" descr="&amp;Pcy;&amp;rcy;&amp;ocy;&amp;scy;&amp;mcy;&amp;ocy;&amp;tcy;&amp;rcy;&amp;iecy;&amp;tcy;&amp;softcy; &amp;icy;&amp;scy;&amp;khcy;&amp;ocy;&amp;dcy;&amp;ncy;&amp;ucy;&amp;yucy; &amp;kcy;&amp;acy;&amp;rcy;&amp;tcy;&amp;icy;&amp;ncy;&amp;kcy;&amp;ucy;"/>
          <p:cNvSpPr>
            <a:spLocks noChangeAspect="1" noChangeArrowheads="1"/>
          </p:cNvSpPr>
          <p:nvPr/>
        </p:nvSpPr>
        <p:spPr bwMode="auto">
          <a:xfrm>
            <a:off x="155575" y="46038"/>
            <a:ext cx="5248275" cy="2952750"/>
          </a:xfrm>
          <a:prstGeom prst="rect">
            <a:avLst/>
          </a:prstGeom>
          <a:noFill/>
          <a:ln w="9525">
            <a:noFill/>
            <a:miter lim="800000"/>
            <a:headEnd/>
            <a:tailEnd/>
          </a:ln>
        </p:spPr>
        <p:txBody>
          <a:bodyPr/>
          <a:lstStyle/>
          <a:p>
            <a:endParaRPr lang="ru-RU" sz="1600">
              <a:latin typeface="Arial" charset="0"/>
            </a:endParaRPr>
          </a:p>
        </p:txBody>
      </p:sp>
      <p:sp>
        <p:nvSpPr>
          <p:cNvPr id="182282" name="AutoShape 24" descr="&amp;Pcy;&amp;rcy;&amp;ocy;&amp;scy;&amp;mcy;&amp;ocy;&amp;tcy;&amp;rcy;&amp;iecy;&amp;tcy;&amp;softcy; &amp;icy;&amp;scy;&amp;khcy;&amp;ocy;&amp;dcy;&amp;ncy;&amp;ucy;&amp;yucy; &amp;kcy;&amp;acy;&amp;rcy;&amp;tcy;&amp;icy;&amp;ncy;&amp;kcy;&amp;ucy;"/>
          <p:cNvSpPr>
            <a:spLocks noChangeAspect="1" noChangeArrowheads="1"/>
          </p:cNvSpPr>
          <p:nvPr/>
        </p:nvSpPr>
        <p:spPr bwMode="auto">
          <a:xfrm>
            <a:off x="155575" y="46038"/>
            <a:ext cx="5248275" cy="2952750"/>
          </a:xfrm>
          <a:prstGeom prst="rect">
            <a:avLst/>
          </a:prstGeom>
          <a:noFill/>
          <a:ln w="9525">
            <a:noFill/>
            <a:miter lim="800000"/>
            <a:headEnd/>
            <a:tailEnd/>
          </a:ln>
        </p:spPr>
        <p:txBody>
          <a:bodyPr/>
          <a:lstStyle/>
          <a:p>
            <a:endParaRPr lang="ru-RU" sz="1600">
              <a:latin typeface="Arial" charset="0"/>
            </a:endParaRPr>
          </a:p>
        </p:txBody>
      </p:sp>
      <p:pic>
        <p:nvPicPr>
          <p:cNvPr id="182283" name="Picture 14"/>
          <p:cNvPicPr>
            <a:picLocks noChangeAspect="1" noChangeArrowheads="1"/>
          </p:cNvPicPr>
          <p:nvPr/>
        </p:nvPicPr>
        <p:blipFill>
          <a:blip r:embed="rId2"/>
          <a:srcRect/>
          <a:stretch>
            <a:fillRect/>
          </a:stretch>
        </p:blipFill>
        <p:spPr bwMode="auto">
          <a:xfrm>
            <a:off x="4495800" y="3352800"/>
            <a:ext cx="152400" cy="152400"/>
          </a:xfrm>
          <a:prstGeom prst="rect">
            <a:avLst/>
          </a:prstGeom>
          <a:noFill/>
          <a:ln w="9525">
            <a:noFill/>
            <a:miter lim="800000"/>
            <a:headEnd/>
            <a:tailEnd/>
          </a:ln>
        </p:spPr>
      </p:pic>
      <p:pic>
        <p:nvPicPr>
          <p:cNvPr id="77839" name="Picture 15" descr="640px-Схема_ускорительного_комплекса_мегапроекта_NICA"/>
          <p:cNvPicPr>
            <a:picLocks noChangeAspect="1" noChangeArrowheads="1"/>
          </p:cNvPicPr>
          <p:nvPr/>
        </p:nvPicPr>
        <p:blipFill>
          <a:blip r:embed="rId3"/>
          <a:srcRect/>
          <a:stretch>
            <a:fillRect/>
          </a:stretch>
        </p:blipFill>
        <p:spPr bwMode="auto">
          <a:xfrm>
            <a:off x="1936750" y="2792413"/>
            <a:ext cx="5329238" cy="2998787"/>
          </a:xfrm>
          <a:prstGeom prst="rect">
            <a:avLst/>
          </a:prstGeom>
          <a:ln>
            <a:noFill/>
          </a:ln>
          <a:effectLst>
            <a:outerShdw blurRad="292100" dist="139700" dir="2700000" algn="tl" rotWithShape="0">
              <a:srgbClr val="333333">
                <a:alpha val="65000"/>
              </a:srgbClr>
            </a:outerShdw>
          </a:effectLst>
        </p:spPr>
      </p:pic>
      <p:sp>
        <p:nvSpPr>
          <p:cNvPr id="4" name="Нижний колонтитул 3"/>
          <p:cNvSpPr>
            <a:spLocks noGrp="1"/>
          </p:cNvSpPr>
          <p:nvPr>
            <p:ph type="ftr" sz="quarter" idx="11"/>
          </p:nvPr>
        </p:nvSpPr>
        <p:spPr>
          <a:xfrm>
            <a:off x="3200400" y="6281738"/>
            <a:ext cx="2895600" cy="228600"/>
          </a:xfrm>
        </p:spPr>
        <p:txBody>
          <a:bodyPr/>
          <a:lstStyle/>
          <a:p>
            <a:pPr>
              <a:defRPr/>
            </a:pPr>
            <a:r>
              <a:rPr lang="en-US"/>
              <a:t>Nucleus-2025 St.Petersburg</a:t>
            </a:r>
            <a:endParaRPr lang="ru-RU" dirty="0"/>
          </a:p>
        </p:txBody>
      </p:sp>
      <p:sp>
        <p:nvSpPr>
          <p:cNvPr id="5" name="Номер слайда 4"/>
          <p:cNvSpPr>
            <a:spLocks noGrp="1"/>
          </p:cNvSpPr>
          <p:nvPr>
            <p:ph type="sldNum" sz="quarter" idx="12"/>
          </p:nvPr>
        </p:nvSpPr>
        <p:spPr/>
        <p:txBody>
          <a:bodyPr/>
          <a:lstStyle/>
          <a:p>
            <a:pPr>
              <a:defRPr/>
            </a:pPr>
            <a:fld id="{743BE51D-FE6A-4A04-9819-84EDDED59D57}" type="slidenum">
              <a:rPr lang="ru-RU" smtClean="0"/>
              <a:pPr>
                <a:defRPr/>
              </a:pPr>
              <a:t>18</a:t>
            </a:fld>
            <a:endParaRPr lang="ru-RU"/>
          </a:p>
        </p:txBody>
      </p:sp>
      <p:pic>
        <p:nvPicPr>
          <p:cNvPr id="182289" name="Picture 17" descr="f4fc6e28f6dfedb94735d67cfcbd5a2e"/>
          <p:cNvPicPr>
            <a:picLocks noChangeAspect="1" noChangeArrowheads="1"/>
          </p:cNvPicPr>
          <p:nvPr/>
        </p:nvPicPr>
        <p:blipFill>
          <a:blip r:embed="rId4"/>
          <a:srcRect l="78" t="3069" r="3448" b="30298"/>
          <a:stretch>
            <a:fillRect/>
          </a:stretch>
        </p:blipFill>
        <p:spPr bwMode="auto">
          <a:xfrm>
            <a:off x="684213" y="333375"/>
            <a:ext cx="2951162" cy="1511300"/>
          </a:xfrm>
          <a:prstGeom prst="rect">
            <a:avLst/>
          </a:prstGeom>
          <a:ln>
            <a:noFill/>
          </a:ln>
          <a:effectLst>
            <a:outerShdw blurRad="292100" dist="139700" dir="2700000" algn="tl" rotWithShape="0">
              <a:srgbClr val="333333">
                <a:alpha val="65000"/>
              </a:srgbClr>
            </a:outerShdw>
          </a:effectLst>
        </p:spPr>
      </p:pic>
      <p:pic>
        <p:nvPicPr>
          <p:cNvPr id="182290" name="Picture 18" descr="phoca_thumb_l_apr 018"/>
          <p:cNvPicPr>
            <a:picLocks noChangeAspect="1" noChangeArrowheads="1"/>
          </p:cNvPicPr>
          <p:nvPr/>
        </p:nvPicPr>
        <p:blipFill>
          <a:blip r:embed="rId5"/>
          <a:srcRect/>
          <a:stretch>
            <a:fillRect/>
          </a:stretch>
        </p:blipFill>
        <p:spPr bwMode="auto">
          <a:xfrm>
            <a:off x="3779838" y="188913"/>
            <a:ext cx="2376487" cy="1784350"/>
          </a:xfrm>
          <a:prstGeom prst="rect">
            <a:avLst/>
          </a:prstGeom>
          <a:ln>
            <a:noFill/>
          </a:ln>
          <a:effectLst>
            <a:outerShdw blurRad="292100" dist="139700" dir="2700000" algn="tl" rotWithShape="0">
              <a:srgbClr val="333333">
                <a:alpha val="65000"/>
              </a:srgbClr>
            </a:outerShdw>
          </a:effectLst>
        </p:spPr>
      </p:pic>
      <p:pic>
        <p:nvPicPr>
          <p:cNvPr id="182292" name="Picture 20" descr="autumn_theor"/>
          <p:cNvPicPr>
            <a:picLocks noChangeAspect="1" noChangeArrowheads="1"/>
          </p:cNvPicPr>
          <p:nvPr/>
        </p:nvPicPr>
        <p:blipFill>
          <a:blip r:embed="rId6"/>
          <a:srcRect/>
          <a:stretch>
            <a:fillRect/>
          </a:stretch>
        </p:blipFill>
        <p:spPr bwMode="auto">
          <a:xfrm>
            <a:off x="6372225" y="260350"/>
            <a:ext cx="2303463" cy="172878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1"/>
          <p:cNvSpPr>
            <a:spLocks noGrp="1"/>
          </p:cNvSpPr>
          <p:nvPr>
            <p:ph type="ctrTitle" idx="4294967295"/>
          </p:nvPr>
        </p:nvSpPr>
        <p:spPr>
          <a:xfrm>
            <a:off x="685800" y="2130425"/>
            <a:ext cx="7772400" cy="1470025"/>
          </a:xfrm>
        </p:spPr>
        <p:txBody>
          <a:bodyPr/>
          <a:lstStyle/>
          <a:p>
            <a:pPr eaLnBrk="1" hangingPunct="1"/>
            <a:r>
              <a:rPr lang="ru-RU" sz="2800" b="1">
                <a:solidFill>
                  <a:srgbClr val="0000FF"/>
                </a:solidFill>
                <a:latin typeface="Monotype Corsiva" pitchFamily="66" charset="0"/>
              </a:rPr>
              <a:t>E</a:t>
            </a:r>
            <a:r>
              <a:rPr lang="en-US" sz="2800" b="1">
                <a:solidFill>
                  <a:srgbClr val="0000FF"/>
                </a:solidFill>
                <a:latin typeface="Monotype Corsiva" pitchFamily="66" charset="0"/>
              </a:rPr>
              <a:t>mission of fragments in collisions of intermediate-energy heavy ions based on the non-equilibrium quantum hydrodynamic approach</a:t>
            </a:r>
            <a:endParaRPr lang="ru-RU" sz="2800" b="1">
              <a:solidFill>
                <a:srgbClr val="0000FF"/>
              </a:solidFill>
              <a:latin typeface="Monotype Corsiva" pitchFamily="66" charset="0"/>
            </a:endParaRPr>
          </a:p>
        </p:txBody>
      </p:sp>
      <p:sp>
        <p:nvSpPr>
          <p:cNvPr id="27650" name="Подзаголовок 2"/>
          <p:cNvSpPr>
            <a:spLocks noGrp="1"/>
          </p:cNvSpPr>
          <p:nvPr>
            <p:ph type="subTitle" idx="4294967295"/>
          </p:nvPr>
        </p:nvSpPr>
        <p:spPr>
          <a:xfrm>
            <a:off x="1042988" y="4724400"/>
            <a:ext cx="7129462" cy="1225550"/>
          </a:xfrm>
        </p:spPr>
        <p:txBody>
          <a:bodyPr/>
          <a:lstStyle/>
          <a:p>
            <a:pPr marL="0" indent="0" algn="ctr" eaLnBrk="1" hangingPunct="1">
              <a:lnSpc>
                <a:spcPct val="60000"/>
              </a:lnSpc>
              <a:buFontTx/>
              <a:buNone/>
            </a:pPr>
            <a:endParaRPr lang="ru-RU" altLang="ru-RU" sz="1600" b="1" i="1">
              <a:latin typeface="Stylus BT"/>
            </a:endParaRPr>
          </a:p>
          <a:p>
            <a:pPr marL="0" indent="0" algn="ctr" eaLnBrk="1" hangingPunct="1">
              <a:lnSpc>
                <a:spcPct val="60000"/>
              </a:lnSpc>
              <a:buFontTx/>
              <a:buNone/>
            </a:pPr>
            <a:r>
              <a:rPr lang="ru-RU" altLang="ru-RU" sz="1600" b="1" i="1" baseline="30000"/>
              <a:t> </a:t>
            </a:r>
            <a:r>
              <a:rPr lang="en-US" altLang="ru-RU" sz="1600" b="1" i="1"/>
              <a:t>A.T. D’yachenko</a:t>
            </a:r>
            <a:r>
              <a:rPr lang="en-US" altLang="ru-RU" sz="1600" b="1" i="1" baseline="30000"/>
              <a:t>1.2</a:t>
            </a:r>
            <a:endParaRPr lang="ru-RU" altLang="ru-RU" sz="1600" b="1" i="1" baseline="30000"/>
          </a:p>
          <a:p>
            <a:pPr marL="0" indent="0" algn="ctr" eaLnBrk="1" hangingPunct="1">
              <a:lnSpc>
                <a:spcPct val="60000"/>
              </a:lnSpc>
              <a:buFontTx/>
              <a:buNone/>
            </a:pPr>
            <a:r>
              <a:rPr lang="en-US" altLang="ru-RU" sz="1600" b="1" i="1">
                <a:latin typeface="Stylus BT"/>
              </a:rPr>
              <a:t>;</a:t>
            </a:r>
          </a:p>
          <a:p>
            <a:pPr marL="0" indent="0" algn="ctr" eaLnBrk="1" hangingPunct="1">
              <a:lnSpc>
                <a:spcPct val="60000"/>
              </a:lnSpc>
              <a:buFontTx/>
              <a:buNone/>
            </a:pPr>
            <a:r>
              <a:rPr lang="en-US" altLang="ru-RU" sz="1600" b="1" i="1" baseline="30000">
                <a:latin typeface="Stylus BT"/>
              </a:rPr>
              <a:t>1</a:t>
            </a:r>
            <a:r>
              <a:rPr lang="en-US" altLang="ru-RU" sz="1600" b="1" i="1">
                <a:latin typeface="Stylus BT"/>
              </a:rPr>
              <a:t>NRC “Kurchatov Institute” B.P. Konstantinov Petersburg Nuclear Physics Institute</a:t>
            </a:r>
            <a:r>
              <a:rPr lang="ru-RU" altLang="ru-RU" sz="1600" b="1" i="1"/>
              <a:t> </a:t>
            </a:r>
            <a:endParaRPr lang="en-US" altLang="ru-RU" sz="1600" b="1" i="1"/>
          </a:p>
          <a:p>
            <a:pPr marL="0" indent="0" algn="ctr" eaLnBrk="1" hangingPunct="1">
              <a:lnSpc>
                <a:spcPct val="60000"/>
              </a:lnSpc>
              <a:buFontTx/>
              <a:buNone/>
            </a:pPr>
            <a:r>
              <a:rPr lang="en-US" altLang="ru-RU" sz="1600" b="1" i="1" baseline="30000"/>
              <a:t>2</a:t>
            </a:r>
            <a:r>
              <a:rPr lang="en-US" altLang="ru-RU" sz="1600" b="1" i="1">
                <a:latin typeface="Stylus BT"/>
              </a:rPr>
              <a:t>Emperor Alexander I Petersburg State Transport University;</a:t>
            </a:r>
          </a:p>
        </p:txBody>
      </p:sp>
      <p:pic>
        <p:nvPicPr>
          <p:cNvPr id="27651" name="Picture 6" descr="http://www.pnpi.spb.ru/images/logo3x2.jpg"/>
          <p:cNvPicPr>
            <a:picLocks noChangeAspect="1" noChangeArrowheads="1"/>
          </p:cNvPicPr>
          <p:nvPr/>
        </p:nvPicPr>
        <p:blipFill>
          <a:blip r:embed="rId2"/>
          <a:srcRect/>
          <a:stretch>
            <a:fillRect/>
          </a:stretch>
        </p:blipFill>
        <p:spPr bwMode="auto">
          <a:xfrm>
            <a:off x="0" y="0"/>
            <a:ext cx="1835150" cy="1223963"/>
          </a:xfrm>
          <a:prstGeom prst="rect">
            <a:avLst/>
          </a:prstGeom>
          <a:noFill/>
          <a:ln w="9525">
            <a:noFill/>
            <a:miter lim="800000"/>
            <a:headEnd/>
            <a:tailEnd/>
          </a:ln>
        </p:spPr>
      </p:pic>
      <p:sp>
        <p:nvSpPr>
          <p:cNvPr id="27652" name="AutoShape 8" descr="https://upload.wikimedia.org/wikipedia/ru/f/fd/%D0%9F%D0%93%D0%A3%D0%9F%D0%A1-%D0%BB%D0%BE%D0%B3%D0%BE.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sz="1800">
              <a:latin typeface="Arial" charset="0"/>
            </a:endParaRPr>
          </a:p>
        </p:txBody>
      </p:sp>
      <p:sp>
        <p:nvSpPr>
          <p:cNvPr id="27653" name="AutoShape 10" descr="https://upload.wikimedia.org/wikipedia/ru/f/fd/%D0%9F%D0%93%D0%A3%D0%9F%D0%A1-%D0%BB%D0%BE%D0%B3%D0%BE.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sz="1800">
              <a:latin typeface="Arial" charset="0"/>
            </a:endParaRPr>
          </a:p>
        </p:txBody>
      </p:sp>
      <p:sp>
        <p:nvSpPr>
          <p:cNvPr id="27654" name="AutoShape 12" descr="https://upload.wikimedia.org/wikipedia/ru/f/fd/%D0%9F%D0%93%D0%A3%D0%9F%D0%A1-%D0%BB%D0%BE%D0%B3%D0%BE.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sz="1800">
              <a:latin typeface="Arial" charset="0"/>
            </a:endParaRPr>
          </a:p>
        </p:txBody>
      </p:sp>
      <p:sp>
        <p:nvSpPr>
          <p:cNvPr id="27655" name="AutoShape 14" descr="https://upload.wikimedia.org/wikipedia/ru/f/fd/%D0%9F%D0%93%D0%A3%D0%9F%D0%A1-%D0%BB%D0%BE%D0%B3%D0%BE.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sz="1800">
              <a:latin typeface="Arial" charset="0"/>
            </a:endParaRPr>
          </a:p>
        </p:txBody>
      </p:sp>
      <p:pic>
        <p:nvPicPr>
          <p:cNvPr id="27656" name="Picture 16" descr="http://sankt-peterburg.edu-inform.ru/upload/iblock/330/33078ff1e4080039df667744720ca29c.png"/>
          <p:cNvPicPr>
            <a:picLocks noChangeAspect="1" noChangeArrowheads="1"/>
          </p:cNvPicPr>
          <p:nvPr/>
        </p:nvPicPr>
        <p:blipFill>
          <a:blip r:embed="rId3"/>
          <a:srcRect/>
          <a:stretch>
            <a:fillRect/>
          </a:stretch>
        </p:blipFill>
        <p:spPr bwMode="auto">
          <a:xfrm>
            <a:off x="7920038" y="0"/>
            <a:ext cx="1223962" cy="1223963"/>
          </a:xfrm>
          <a:prstGeom prst="rect">
            <a:avLst/>
          </a:prstGeom>
          <a:noFill/>
          <a:ln w="9525">
            <a:noFill/>
            <a:miter lim="800000"/>
            <a:headEnd/>
            <a:tailEnd/>
          </a:ln>
        </p:spPr>
      </p:pic>
      <p:sp>
        <p:nvSpPr>
          <p:cNvPr id="27657" name="AutoShape 11" descr="&amp;Pcy;&amp;rcy;&amp;ocy;&amp;scy;&amp;mcy;&amp;ocy;&amp;tcy;&amp;rcy;&amp;iecy;&amp;tcy;&amp;softcy; &amp;icy;&amp;scy;&amp;khcy;&amp;ocy;&amp;dcy;&amp;ncy;&amp;ucy;&amp;yucy; &amp;kcy;&amp;acy;&amp;rcy;&amp;tcy;&amp;icy;&amp;ncy;&amp;kcy;&amp;ucy;"/>
          <p:cNvSpPr>
            <a:spLocks noChangeAspect="1" noChangeArrowheads="1"/>
          </p:cNvSpPr>
          <p:nvPr/>
        </p:nvSpPr>
        <p:spPr bwMode="auto">
          <a:xfrm>
            <a:off x="2124075" y="981075"/>
            <a:ext cx="4781550" cy="4781550"/>
          </a:xfrm>
          <a:prstGeom prst="rect">
            <a:avLst/>
          </a:prstGeom>
          <a:noFill/>
          <a:ln w="9525">
            <a:noFill/>
            <a:miter lim="800000"/>
            <a:headEnd/>
            <a:tailEnd/>
          </a:ln>
        </p:spPr>
        <p:txBody>
          <a:bodyPr/>
          <a:lstStyle/>
          <a:p>
            <a:endParaRPr lang="ru-RU" sz="1800">
              <a:latin typeface="Arial" charset="0"/>
            </a:endParaRPr>
          </a:p>
        </p:txBody>
      </p:sp>
      <p:sp>
        <p:nvSpPr>
          <p:cNvPr id="27658" name="AutoShape 13" descr="&amp;Pcy;&amp;rcy;&amp;ocy;&amp;scy;&amp;mcy;&amp;ocy;&amp;tcy;&amp;rcy;&amp;iecy;&amp;tcy;&amp;softcy; &amp;icy;&amp;scy;&amp;khcy;&amp;ocy;&amp;dcy;&amp;ncy;&amp;ucy;&amp;yucy; &amp;kcy;&amp;acy;&amp;rcy;&amp;tcy;&amp;icy;&amp;ncy;&amp;kcy;&amp;ucy;"/>
          <p:cNvSpPr>
            <a:spLocks noChangeAspect="1" noChangeArrowheads="1"/>
          </p:cNvSpPr>
          <p:nvPr/>
        </p:nvSpPr>
        <p:spPr bwMode="auto">
          <a:xfrm>
            <a:off x="2181225" y="1311275"/>
            <a:ext cx="4781550" cy="4781550"/>
          </a:xfrm>
          <a:prstGeom prst="rect">
            <a:avLst/>
          </a:prstGeom>
          <a:noFill/>
          <a:ln w="9525">
            <a:noFill/>
            <a:miter lim="800000"/>
            <a:headEnd/>
            <a:tailEnd/>
          </a:ln>
        </p:spPr>
        <p:txBody>
          <a:bodyPr/>
          <a:lstStyle/>
          <a:p>
            <a:endParaRPr lang="ru-RU" sz="1800">
              <a:latin typeface="Arial" charset="0"/>
            </a:endParaRPr>
          </a:p>
        </p:txBody>
      </p:sp>
      <p:sp>
        <p:nvSpPr>
          <p:cNvPr id="27659" name="AutoShape 15" descr="https://scientificrussia.ru/images/z/2ocz-large.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sz="1800">
              <a:latin typeface="Arial" charset="0"/>
            </a:endParaRPr>
          </a:p>
        </p:txBody>
      </p:sp>
      <p:sp>
        <p:nvSpPr>
          <p:cNvPr id="27660" name="AutoShape 17" descr="https://scientificrussia.ru/images/z/2ocz-large.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sz="1800">
              <a:latin typeface="Arial" charset="0"/>
            </a:endParaRPr>
          </a:p>
        </p:txBody>
      </p:sp>
      <p:sp>
        <p:nvSpPr>
          <p:cNvPr id="27661" name="AutoShape 19" descr="https://scientificrussia.ru/images/z/2ocz-large.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sz="1800">
              <a:latin typeface="Arial" charset="0"/>
            </a:endParaRPr>
          </a:p>
        </p:txBody>
      </p:sp>
      <p:sp>
        <p:nvSpPr>
          <p:cNvPr id="27662" name="AutoShape 21" descr="https://scientificrussia.ru/images/z/2ocz-large.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sz="1800">
              <a:latin typeface="Arial" charset="0"/>
            </a:endParaRPr>
          </a:p>
        </p:txBody>
      </p:sp>
      <p:sp>
        <p:nvSpPr>
          <p:cNvPr id="27663" name="AutoShape 23" descr="https://scientificrussia.ru/images/z/2ocz-large.jp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sz="1800">
              <a:latin typeface="Arial" charset="0"/>
            </a:endParaRPr>
          </a:p>
        </p:txBody>
      </p:sp>
      <p:pic>
        <p:nvPicPr>
          <p:cNvPr id="27664" name="Picture 24" descr="2ocz-large"/>
          <p:cNvPicPr>
            <a:picLocks noChangeAspect="1" noChangeArrowheads="1"/>
          </p:cNvPicPr>
          <p:nvPr/>
        </p:nvPicPr>
        <p:blipFill>
          <a:blip r:embed="rId4"/>
          <a:srcRect/>
          <a:stretch>
            <a:fillRect/>
          </a:stretch>
        </p:blipFill>
        <p:spPr bwMode="auto">
          <a:xfrm>
            <a:off x="4067175" y="0"/>
            <a:ext cx="1227138" cy="1227138"/>
          </a:xfrm>
          <a:prstGeom prst="rect">
            <a:avLst/>
          </a:prstGeom>
          <a:noFill/>
          <a:ln w="9525">
            <a:noFill/>
            <a:miter lim="800000"/>
            <a:headEnd/>
            <a:tailEnd/>
          </a:ln>
        </p:spPr>
      </p:pic>
      <p:sp>
        <p:nvSpPr>
          <p:cNvPr id="27665" name="Нижний колонтитул 1"/>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endParaRPr lang="ru-RU" sz="1800">
              <a:latin typeface="Arial" charset="0"/>
            </a:endParaRPr>
          </a:p>
        </p:txBody>
      </p:sp>
      <p:sp>
        <p:nvSpPr>
          <p:cNvPr id="27666" name="Номер слайда 2"/>
          <p:cNvSpPr txBox="1">
            <a:spLocks noGrp="1"/>
          </p:cNvSpPr>
          <p:nvPr/>
        </p:nvSpPr>
        <p:spPr bwMode="auto">
          <a:xfrm>
            <a:off x="6553200" y="6308725"/>
            <a:ext cx="2133600" cy="476250"/>
          </a:xfrm>
          <a:prstGeom prst="rect">
            <a:avLst/>
          </a:prstGeom>
          <a:noFill/>
          <a:ln w="9525">
            <a:noFill/>
            <a:miter lim="800000"/>
            <a:headEnd/>
            <a:tailEnd/>
          </a:ln>
        </p:spPr>
        <p:txBody>
          <a:bodyPr/>
          <a:lstStyle/>
          <a:p>
            <a:pPr algn="r"/>
            <a:endParaRPr lang="ru-RU">
              <a:latin typeface="Arial" charset="0"/>
            </a:endParaRPr>
          </a:p>
        </p:txBody>
      </p:sp>
      <p:sp>
        <p:nvSpPr>
          <p:cNvPr id="27667" name="Нижний колонтитул 1"/>
          <p:cNvSpPr>
            <a:spLocks noGrp="1"/>
          </p:cNvSpPr>
          <p:nvPr>
            <p:ph type="ftr" sz="quarter" idx="11"/>
          </p:nvPr>
        </p:nvSpPr>
        <p:spPr>
          <a:noFill/>
        </p:spPr>
        <p:txBody>
          <a:bodyPr/>
          <a:lstStyle/>
          <a:p>
            <a:r>
              <a:rPr lang="en-US"/>
              <a:t>Nucleus-2025 St.Petersburg</a:t>
            </a:r>
            <a:endParaRPr lang="ru-RU"/>
          </a:p>
        </p:txBody>
      </p:sp>
      <p:sp>
        <p:nvSpPr>
          <p:cNvPr id="27668" name="Номер слайда 2"/>
          <p:cNvSpPr>
            <a:spLocks noGrp="1"/>
          </p:cNvSpPr>
          <p:nvPr>
            <p:ph type="sldNum" sz="quarter" idx="12"/>
          </p:nvPr>
        </p:nvSpPr>
        <p:spPr>
          <a:noFill/>
        </p:spPr>
        <p:txBody>
          <a:bodyPr/>
          <a:lstStyle/>
          <a:p>
            <a:fld id="{1BCEFAA4-5637-464E-BCEA-D2F0D55478C0}" type="slidenum">
              <a:rPr lang="ru-RU" smtClean="0"/>
              <a:pPr/>
              <a:t>2</a:t>
            </a:fld>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r>
              <a:rPr lang="en-US" sz="1600"/>
              <a:t>Nucleus-2025 St.Petersburg</a:t>
            </a:r>
            <a:endParaRPr lang="ru-RU" sz="1600" dirty="0"/>
          </a:p>
        </p:txBody>
      </p:sp>
      <p:sp>
        <p:nvSpPr>
          <p:cNvPr id="3" name="Номер слайда 2"/>
          <p:cNvSpPr>
            <a:spLocks noGrp="1"/>
          </p:cNvSpPr>
          <p:nvPr>
            <p:ph type="sldNum" sz="quarter" idx="12"/>
          </p:nvPr>
        </p:nvSpPr>
        <p:spPr/>
        <p:txBody>
          <a:bodyPr/>
          <a:lstStyle/>
          <a:p>
            <a:pPr>
              <a:defRPr/>
            </a:pPr>
            <a:r>
              <a:rPr lang="en-US" dirty="0"/>
              <a:t>3</a:t>
            </a:r>
            <a:endParaRPr lang="ru-RU" dirty="0"/>
          </a:p>
        </p:txBody>
      </p:sp>
      <p:sp>
        <p:nvSpPr>
          <p:cNvPr id="28689" name="Rectangle 1"/>
          <p:cNvSpPr>
            <a:spLocks noChangeArrowheads="1"/>
          </p:cNvSpPr>
          <p:nvPr/>
        </p:nvSpPr>
        <p:spPr bwMode="auto">
          <a:xfrm>
            <a:off x="865188" y="3725863"/>
            <a:ext cx="184150" cy="554037"/>
          </a:xfrm>
          <a:prstGeom prst="rect">
            <a:avLst/>
          </a:prstGeom>
          <a:noFill/>
          <a:ln w="9525">
            <a:noFill/>
            <a:miter lim="800000"/>
            <a:headEnd/>
            <a:tailEnd/>
          </a:ln>
        </p:spPr>
        <p:txBody>
          <a:bodyPr wrap="none" anchor="ctr">
            <a:spAutoFit/>
          </a:bodyPr>
          <a:lstStyle/>
          <a:p>
            <a:pPr eaLnBrk="0" hangingPunct="0"/>
            <a:endParaRPr lang="en-US" altLang="ru-RU" sz="1200">
              <a:solidFill>
                <a:srgbClr val="0070C0"/>
              </a:solidFill>
              <a:latin typeface="Arial" charset="0"/>
              <a:cs typeface="Times New Roman" pitchFamily="18" charset="0"/>
            </a:endParaRPr>
          </a:p>
          <a:p>
            <a:pPr eaLnBrk="0" hangingPunct="0"/>
            <a:endParaRPr lang="ru-RU" altLang="ru-RU" sz="1800">
              <a:latin typeface="Arial" charset="0"/>
            </a:endParaRPr>
          </a:p>
        </p:txBody>
      </p:sp>
      <p:sp>
        <p:nvSpPr>
          <p:cNvPr id="28690" name="Rectangle 2"/>
          <p:cNvSpPr>
            <a:spLocks noChangeArrowheads="1"/>
          </p:cNvSpPr>
          <p:nvPr/>
        </p:nvSpPr>
        <p:spPr bwMode="auto">
          <a:xfrm>
            <a:off x="152400" y="14288"/>
            <a:ext cx="442913" cy="276225"/>
          </a:xfrm>
          <a:prstGeom prst="rect">
            <a:avLst/>
          </a:prstGeom>
          <a:noFill/>
          <a:ln w="9525">
            <a:noFill/>
            <a:miter lim="800000"/>
            <a:headEnd/>
            <a:tailEnd/>
          </a:ln>
        </p:spPr>
        <p:txBody>
          <a:bodyPr wrap="none" anchor="ctr">
            <a:spAutoFit/>
          </a:bodyPr>
          <a:lstStyle/>
          <a:p>
            <a:pPr eaLnBrk="0" hangingPunct="0"/>
            <a:r>
              <a:rPr lang="ru-RU" altLang="ru-RU" sz="1200">
                <a:latin typeface="Arial" charset="0"/>
                <a:cs typeface="Times New Roman" pitchFamily="18" charset="0"/>
              </a:rPr>
              <a:t>In . </a:t>
            </a:r>
            <a:endParaRPr lang="ru-RU" altLang="ru-RU" sz="1800">
              <a:latin typeface="Arial" charset="0"/>
            </a:endParaRPr>
          </a:p>
        </p:txBody>
      </p:sp>
      <p:sp>
        <p:nvSpPr>
          <p:cNvPr id="28691" name="Rectangle 4"/>
          <p:cNvSpPr>
            <a:spLocks noChangeArrowheads="1"/>
          </p:cNvSpPr>
          <p:nvPr/>
        </p:nvSpPr>
        <p:spPr bwMode="auto">
          <a:xfrm>
            <a:off x="1476375" y="333375"/>
            <a:ext cx="6983413" cy="5715000"/>
          </a:xfrm>
          <a:prstGeom prst="rect">
            <a:avLst/>
          </a:prstGeom>
          <a:noFill/>
          <a:ln w="9525">
            <a:noFill/>
            <a:miter lim="800000"/>
            <a:headEnd/>
            <a:tailEnd/>
          </a:ln>
        </p:spPr>
        <p:txBody>
          <a:bodyPr anchor="ctr">
            <a:spAutoFit/>
          </a:bodyPr>
          <a:lstStyle/>
          <a:p>
            <a:pPr algn="just" eaLnBrk="0" hangingPunct="0"/>
            <a:r>
              <a:rPr lang="ru-RU" altLang="ru-RU" sz="1600" b="1">
                <a:solidFill>
                  <a:srgbClr val="0000FF"/>
                </a:solidFill>
                <a:latin typeface="Monotype Corsiva" pitchFamily="66" charset="0"/>
              </a:rPr>
              <a:t>Based on the nonequilibrium hydrodynamic approach, double differential cross sections for the spectra of light fragments emitted in the </a:t>
            </a:r>
            <a:r>
              <a:rPr lang="ru-RU" altLang="ru-RU" sz="1600" b="1">
                <a:solidFill>
                  <a:srgbClr val="FF3300"/>
                </a:solidFill>
                <a:latin typeface="Monotype Corsiva" pitchFamily="66" charset="0"/>
              </a:rPr>
              <a:t>FRAGM (ITEP)</a:t>
            </a:r>
            <a:r>
              <a:rPr lang="ru-RU" altLang="ru-RU" sz="1600" b="1">
                <a:solidFill>
                  <a:srgbClr val="0000FF"/>
                </a:solidFill>
                <a:latin typeface="Monotype Corsiva" pitchFamily="66" charset="0"/>
              </a:rPr>
              <a:t> experiment in collisions of carbon nuclei with a beryllium target at energies of 300 and 950 MeV/nucleon are described. To describe the fragment yield, the coalescence model  was used taking into account the Goldhaber factorization. </a:t>
            </a:r>
            <a:r>
              <a:rPr lang="ru-RU" altLang="ru-RU" sz="1600" b="1">
                <a:latin typeface="Monotype Corsiva" pitchFamily="66" charset="0"/>
              </a:rPr>
              <a:t>Improvement of the agreement for describing the asymmetry of the momentum distribution of the fragment yield was achieved here using the Lifshitz-Slezov asymptotic profile function in the coalescence model</a:t>
            </a:r>
            <a:r>
              <a:rPr lang="ru-RU" altLang="ru-RU" sz="1600">
                <a:latin typeface="Monotype Corsiva" pitchFamily="66" charset="0"/>
              </a:rPr>
              <a:t> </a:t>
            </a:r>
            <a:endParaRPr lang="ru-RU" altLang="ru-RU" sz="1600" b="1">
              <a:solidFill>
                <a:srgbClr val="0000FF"/>
              </a:solidFill>
              <a:latin typeface="Monotype Corsiva" pitchFamily="66" charset="0"/>
            </a:endParaRPr>
          </a:p>
          <a:p>
            <a:pPr algn="just" eaLnBrk="0" hangingPunct="0"/>
            <a:r>
              <a:rPr lang="ru-RU" altLang="ru-RU" sz="1600" b="1">
                <a:solidFill>
                  <a:srgbClr val="0000FF"/>
                </a:solidFill>
                <a:latin typeface="Monotype Corsiva" pitchFamily="66" charset="0"/>
              </a:rPr>
              <a:t> </a:t>
            </a:r>
            <a:r>
              <a:rPr lang="ru-RU" altLang="ru-RU" sz="1600" b="1">
                <a:solidFill>
                  <a:srgbClr val="FF3300"/>
                </a:solidFill>
                <a:latin typeface="Monotype Corsiva" pitchFamily="66" charset="0"/>
              </a:rPr>
              <a:t>In the nonequilibrium hydrodynamic approach at high energies of colliding heavy ions, the Hubble law for the resulting fireball during its expansion was studied and in this approximation agreement with the results of calculations using the PHSD model  was obtained. </a:t>
            </a:r>
          </a:p>
          <a:p>
            <a:pPr algn="just"/>
            <a:r>
              <a:rPr lang="ru-RU" altLang="ru-RU" sz="1600" b="1">
                <a:solidFill>
                  <a:srgbClr val="0000FF"/>
                </a:solidFill>
                <a:latin typeface="Monotype Corsiva" pitchFamily="66" charset="0"/>
              </a:rPr>
              <a:t>Taking the Hubble law as a basis, in the next approximation within the framework of hydrodynamics, the average vorticity was found and the polarization of the emitted particles in collisions of gold nuclei at an energy of            GeV/nucleon was estimated. For the impact parameter 8 fm, the polarization turned out to be about 5%, which is in agreement with the experimental data of the STAR collaboration for </a:t>
            </a:r>
            <a:r>
              <a:rPr lang="en-US" altLang="ru-RU" sz="1600" b="1">
                <a:solidFill>
                  <a:srgbClr val="0000FF"/>
                </a:solidFill>
                <a:latin typeface="Monotype Corsiva" pitchFamily="66" charset="0"/>
              </a:rPr>
              <a:t> </a:t>
            </a:r>
            <a:r>
              <a:rPr lang="ru-RU" altLang="ru-RU" sz="1600" b="1">
                <a:solidFill>
                  <a:srgbClr val="0000FF"/>
                </a:solidFill>
                <a:latin typeface="Monotype Corsiva" pitchFamily="66" charset="0"/>
              </a:rPr>
              <a:t>hyperons and calculations using the PHSD model. This may be of interest for future experiments at the </a:t>
            </a:r>
            <a:r>
              <a:rPr lang="ru-RU" altLang="ru-RU" sz="1600" b="1">
                <a:solidFill>
                  <a:srgbClr val="FF3300"/>
                </a:solidFill>
                <a:latin typeface="Monotype Corsiva" pitchFamily="66" charset="0"/>
              </a:rPr>
              <a:t>NICA collider</a:t>
            </a:r>
            <a:r>
              <a:rPr lang="ru-RU" altLang="ru-RU" sz="1600" b="1">
                <a:solidFill>
                  <a:srgbClr val="0000FF"/>
                </a:solidFill>
                <a:latin typeface="Monotype Corsiva" pitchFamily="66" charset="0"/>
              </a:rPr>
              <a:t> </a:t>
            </a:r>
            <a:r>
              <a:rPr lang="en-US" altLang="ru-RU" sz="1600" b="1">
                <a:solidFill>
                  <a:srgbClr val="0000FF"/>
                </a:solidFill>
                <a:latin typeface="Monotype Corsiva" pitchFamily="66" charset="0"/>
              </a:rPr>
              <a:t>. </a:t>
            </a:r>
            <a:r>
              <a:rPr lang="ru-RU" altLang="ru-RU" sz="1600" b="1">
                <a:latin typeface="Monotype Corsiva" pitchFamily="66" charset="0"/>
              </a:rPr>
              <a:t>Already the first comparison with experimental data on the distribution of protons, deuterons and tritons  in </a:t>
            </a:r>
            <a:r>
              <a:rPr lang="ru-RU" altLang="ru-RU" sz="1600">
                <a:latin typeface="Monotype Corsiva" pitchFamily="66" charset="0"/>
              </a:rPr>
              <a:t> </a:t>
            </a:r>
            <a:r>
              <a:rPr lang="ru-RU" altLang="ru-RU" sz="1600" b="1">
                <a:latin typeface="Monotype Corsiva" pitchFamily="66" charset="0"/>
              </a:rPr>
              <a:t>the collision of argon nuclei at the energy of 3.2 GeV per nucleon with different nuclei in the </a:t>
            </a:r>
            <a:r>
              <a:rPr lang="ru-RU" altLang="ru-RU" sz="1600" b="1">
                <a:solidFill>
                  <a:srgbClr val="FF3300"/>
                </a:solidFill>
                <a:latin typeface="Monotype Corsiva" pitchFamily="66" charset="0"/>
              </a:rPr>
              <a:t>BM@N </a:t>
            </a:r>
            <a:r>
              <a:rPr lang="ru-RU" altLang="ru-RU" sz="1600" b="1">
                <a:latin typeface="Monotype Corsiva" pitchFamily="66" charset="0"/>
              </a:rPr>
              <a:t>experiment turned out to be successful. </a:t>
            </a:r>
            <a:r>
              <a:rPr lang="en-US" altLang="ru-RU" sz="1600" b="1">
                <a:latin typeface="Monotype Corsiva" pitchFamily="66" charset="0"/>
              </a:rPr>
              <a:t>We</a:t>
            </a:r>
            <a:r>
              <a:rPr lang="ru-RU" altLang="ru-RU" sz="1600" b="1"/>
              <a:t> </a:t>
            </a:r>
            <a:r>
              <a:rPr lang="ru-RU" altLang="ru-RU" sz="1600" b="1">
                <a:latin typeface="Monotype Corsiva" pitchFamily="66" charset="0"/>
              </a:rPr>
              <a:t>were able to successfully describe the double differential cross sections for the formation of cumulative protons</a:t>
            </a:r>
            <a:r>
              <a:rPr lang="ru-RU" altLang="ru-RU" sz="1600">
                <a:latin typeface="Monotype Corsiva" pitchFamily="66" charset="0"/>
              </a:rPr>
              <a:t> </a:t>
            </a:r>
            <a:r>
              <a:rPr lang="ru-RU" altLang="ru-RU" b="1">
                <a:latin typeface="Monotype Corsiva" pitchFamily="66" charset="0"/>
              </a:rPr>
              <a:t>and light fragments</a:t>
            </a:r>
            <a:r>
              <a:rPr lang="ru-RU" altLang="ru-RU"/>
              <a:t> </a:t>
            </a:r>
            <a:r>
              <a:rPr lang="ru-RU" altLang="ru-RU" sz="1600" b="1">
                <a:latin typeface="Monotype Corsiva" pitchFamily="66" charset="0"/>
              </a:rPr>
              <a:t>for the collision of carbon nuclei in the reaction </a:t>
            </a:r>
            <a:r>
              <a:rPr lang="ru-RU" altLang="ru-RU" sz="1600" b="1" baseline="30000">
                <a:latin typeface="Monotype Corsiva" pitchFamily="66" charset="0"/>
              </a:rPr>
              <a:t>12</a:t>
            </a:r>
            <a:r>
              <a:rPr lang="ru-RU" altLang="ru-RU" sz="1600" b="1">
                <a:latin typeface="Monotype Corsiva" pitchFamily="66" charset="0"/>
              </a:rPr>
              <a:t>C+</a:t>
            </a:r>
            <a:r>
              <a:rPr lang="ru-RU" altLang="ru-RU" sz="1600" b="1" baseline="30000">
                <a:latin typeface="Monotype Corsiva" pitchFamily="66" charset="0"/>
              </a:rPr>
              <a:t>12</a:t>
            </a:r>
            <a:r>
              <a:rPr lang="ru-RU" altLang="ru-RU" sz="1600" b="1">
                <a:latin typeface="Monotype Corsiva" pitchFamily="66" charset="0"/>
              </a:rPr>
              <a:t>C at an energy of 20 GeV per nucleon on a fixed target, obtained at the U-70 accelerator of the </a:t>
            </a:r>
            <a:r>
              <a:rPr lang="ru-RU" altLang="ru-RU" sz="1600" b="1">
                <a:solidFill>
                  <a:srgbClr val="FF3300"/>
                </a:solidFill>
                <a:latin typeface="Monotype Corsiva" pitchFamily="66" charset="0"/>
              </a:rPr>
              <a:t>IHEP (Serpukhov).</a:t>
            </a:r>
            <a:r>
              <a:rPr lang="ru-RU" altLang="ru-RU" sz="1600">
                <a:solidFill>
                  <a:srgbClr val="FF3300"/>
                </a:solidFill>
                <a:latin typeface="Monotype Corsiva" pitchFamily="66" charset="0"/>
              </a:rPr>
              <a:t> </a:t>
            </a:r>
          </a:p>
        </p:txBody>
      </p:sp>
      <p:sp>
        <p:nvSpPr>
          <p:cNvPr id="2869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28686" name="Object 14"/>
          <p:cNvGraphicFramePr>
            <a:graphicFrameLocks noChangeAspect="1"/>
          </p:cNvGraphicFramePr>
          <p:nvPr/>
        </p:nvGraphicFramePr>
        <p:xfrm>
          <a:off x="4572000" y="3573463"/>
          <a:ext cx="576263" cy="230187"/>
        </p:xfrm>
        <a:graphic>
          <a:graphicData uri="http://schemas.openxmlformats.org/presentationml/2006/ole">
            <mc:AlternateContent xmlns:mc="http://schemas.openxmlformats.org/markup-compatibility/2006">
              <mc:Choice xmlns:v="urn:schemas-microsoft-com:vml" Requires="v">
                <p:oleObj spid="_x0000_s28687" name="Equation" r:id="rId3" imgW="13716000" imgH="5486400" progId="Equation.DSMT4">
                  <p:embed/>
                </p:oleObj>
              </mc:Choice>
              <mc:Fallback>
                <p:oleObj name="Equation" r:id="rId3" imgW="13716000" imgH="5486400" progId="Equation.DSMT4">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573463"/>
                        <a:ext cx="576263" cy="230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 name="Rectangle 2"/>
          <p:cNvSpPr>
            <a:spLocks noGrp="1"/>
          </p:cNvSpPr>
          <p:nvPr>
            <p:ph type="title"/>
          </p:nvPr>
        </p:nvSpPr>
        <p:spPr>
          <a:xfrm>
            <a:off x="468313" y="549275"/>
            <a:ext cx="8229600" cy="1143000"/>
          </a:xfrm>
        </p:spPr>
        <p:txBody>
          <a:bodyPr/>
          <a:lstStyle/>
          <a:p>
            <a:r>
              <a:rPr lang="en-US" sz="3200">
                <a:solidFill>
                  <a:schemeClr val="hlink"/>
                </a:solidFill>
                <a:latin typeface="Monotype Corsiva" pitchFamily="66" charset="0"/>
              </a:rPr>
              <a:t>The </a:t>
            </a:r>
            <a:r>
              <a:rPr lang="ru-RU" sz="3200">
                <a:solidFill>
                  <a:schemeClr val="hlink"/>
                </a:solidFill>
                <a:latin typeface="Monotype Corsiva" pitchFamily="66" charset="0"/>
              </a:rPr>
              <a:t>Schrödinger equation and Hydrodynamics</a:t>
            </a:r>
            <a:r>
              <a:rPr lang="en-US"/>
              <a:t> </a:t>
            </a:r>
            <a:endParaRPr lang="ru-RU"/>
          </a:p>
        </p:txBody>
      </p:sp>
      <p:sp>
        <p:nvSpPr>
          <p:cNvPr id="1243" name="Rectangle 3"/>
          <p:cNvSpPr>
            <a:spLocks noGrp="1"/>
          </p:cNvSpPr>
          <p:nvPr>
            <p:ph type="body" idx="1"/>
          </p:nvPr>
        </p:nvSpPr>
        <p:spPr>
          <a:xfrm>
            <a:off x="684213" y="4724400"/>
            <a:ext cx="7632700" cy="2133600"/>
          </a:xfrm>
        </p:spPr>
        <p:txBody>
          <a:bodyPr/>
          <a:lstStyle/>
          <a:p>
            <a:pPr>
              <a:buFont typeface="Wingdings" pitchFamily="2" charset="2"/>
              <a:buChar char="ü"/>
            </a:pPr>
            <a:r>
              <a:rPr lang="ru-RU" sz="2800">
                <a:solidFill>
                  <a:schemeClr val="hlink"/>
                </a:solidFill>
                <a:latin typeface="Monotype Corsiva" pitchFamily="66" charset="0"/>
              </a:rPr>
              <a:t>To take into account dissipation in the process of collisions of complex systems, in addition to equations (2)-(3), a dissipative function related to the temperature of the system should be introduced into these equations</a:t>
            </a:r>
            <a:r>
              <a:rPr lang="ru-RU" sz="2800"/>
              <a:t> </a:t>
            </a:r>
          </a:p>
        </p:txBody>
      </p:sp>
      <p:sp>
        <p:nvSpPr>
          <p:cNvPr id="124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sz="1800">
              <a:latin typeface="Arial" charset="0"/>
            </a:endParaRPr>
          </a:p>
        </p:txBody>
      </p:sp>
      <p:graphicFrame>
        <p:nvGraphicFramePr>
          <p:cNvPr id="1236" name="Object 212"/>
          <p:cNvGraphicFramePr>
            <a:graphicFrameLocks noChangeAspect="1"/>
          </p:cNvGraphicFramePr>
          <p:nvPr/>
        </p:nvGraphicFramePr>
        <p:xfrm>
          <a:off x="1331913" y="1341438"/>
          <a:ext cx="2824162" cy="787400"/>
        </p:xfrm>
        <a:graphic>
          <a:graphicData uri="http://schemas.openxmlformats.org/presentationml/2006/ole">
            <mc:AlternateContent xmlns:mc="http://schemas.openxmlformats.org/markup-compatibility/2006">
              <mc:Choice xmlns:v="urn:schemas-microsoft-com:vml" Requires="v">
                <p:oleObj spid="_x0000_s1242" name="Equation" r:id="rId3" imgW="41757600" imgH="11582400" progId="Equation.DSMT4">
                  <p:embed/>
                </p:oleObj>
              </mc:Choice>
              <mc:Fallback>
                <p:oleObj name="Equation" r:id="rId3" imgW="41757600" imgH="11582400" progId="Equation.DSMT4">
                  <p:embed/>
                  <p:pic>
                    <p:nvPicPr>
                      <p:cNvPr id="0" name="Picture 2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341438"/>
                        <a:ext cx="2824162"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5" name="Rectangle 6"/>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ru-RU" sz="1800">
              <a:latin typeface="Arial" charset="0"/>
            </a:endParaRPr>
          </a:p>
        </p:txBody>
      </p:sp>
      <p:graphicFrame>
        <p:nvGraphicFramePr>
          <p:cNvPr id="1237" name="Object 213"/>
          <p:cNvGraphicFramePr>
            <a:graphicFrameLocks noChangeAspect="1"/>
          </p:cNvGraphicFramePr>
          <p:nvPr/>
        </p:nvGraphicFramePr>
        <p:xfrm>
          <a:off x="1619250" y="2276475"/>
          <a:ext cx="1584325" cy="738188"/>
        </p:xfrm>
        <a:graphic>
          <a:graphicData uri="http://schemas.openxmlformats.org/presentationml/2006/ole">
            <mc:AlternateContent xmlns:mc="http://schemas.openxmlformats.org/markup-compatibility/2006">
              <mc:Choice xmlns:v="urn:schemas-microsoft-com:vml" Requires="v">
                <p:oleObj spid="_x0000_s1243" name="Equation" r:id="rId5" imgW="23469600" imgH="10972800" progId="Equation.DSMT4">
                  <p:embed/>
                </p:oleObj>
              </mc:Choice>
              <mc:Fallback>
                <p:oleObj name="Equation" r:id="rId5" imgW="23469600" imgH="10972800" progId="Equation.DSMT4">
                  <p:embed/>
                  <p:pic>
                    <p:nvPicPr>
                      <p:cNvPr id="0" name="Picture 2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2276475"/>
                        <a:ext cx="1584325"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6" name="Rectangle 8"/>
          <p:cNvSpPr>
            <a:spLocks noChangeArrowheads="1"/>
          </p:cNvSpPr>
          <p:nvPr/>
        </p:nvSpPr>
        <p:spPr bwMode="auto">
          <a:xfrm>
            <a:off x="0" y="3128963"/>
            <a:ext cx="9144000" cy="0"/>
          </a:xfrm>
          <a:prstGeom prst="rect">
            <a:avLst/>
          </a:prstGeom>
          <a:noFill/>
          <a:ln w="9525">
            <a:noFill/>
            <a:miter lim="800000"/>
            <a:headEnd/>
            <a:tailEnd/>
          </a:ln>
        </p:spPr>
        <p:txBody>
          <a:bodyPr wrap="none" anchor="ctr">
            <a:spAutoFit/>
          </a:bodyPr>
          <a:lstStyle/>
          <a:p>
            <a:endParaRPr lang="ru-RU" sz="1800">
              <a:latin typeface="Arial" charset="0"/>
            </a:endParaRPr>
          </a:p>
        </p:txBody>
      </p:sp>
      <p:graphicFrame>
        <p:nvGraphicFramePr>
          <p:cNvPr id="1238" name="Object 214"/>
          <p:cNvGraphicFramePr>
            <a:graphicFrameLocks noChangeAspect="1"/>
          </p:cNvGraphicFramePr>
          <p:nvPr/>
        </p:nvGraphicFramePr>
        <p:xfrm>
          <a:off x="1547813" y="3141663"/>
          <a:ext cx="4648200" cy="831850"/>
        </p:xfrm>
        <a:graphic>
          <a:graphicData uri="http://schemas.openxmlformats.org/presentationml/2006/ole">
            <mc:AlternateContent xmlns:mc="http://schemas.openxmlformats.org/markup-compatibility/2006">
              <mc:Choice xmlns:v="urn:schemas-microsoft-com:vml" Requires="v">
                <p:oleObj spid="_x0000_s1244" name="Equation" r:id="rId7" imgW="80467200" imgH="14325600" progId="Equation.DSMT4">
                  <p:embed/>
                </p:oleObj>
              </mc:Choice>
              <mc:Fallback>
                <p:oleObj name="Equation" r:id="rId7" imgW="80467200" imgH="14325600" progId="Equation.DSMT4">
                  <p:embed/>
                  <p:pic>
                    <p:nvPicPr>
                      <p:cNvPr id="0" name="Picture 2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7813" y="3141663"/>
                        <a:ext cx="4648200"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7" name="Rectangle 10"/>
          <p:cNvSpPr>
            <a:spLocks noChangeArrowheads="1"/>
          </p:cNvSpPr>
          <p:nvPr/>
        </p:nvSpPr>
        <p:spPr bwMode="auto">
          <a:xfrm>
            <a:off x="0" y="3295650"/>
            <a:ext cx="9144000" cy="0"/>
          </a:xfrm>
          <a:prstGeom prst="rect">
            <a:avLst/>
          </a:prstGeom>
          <a:noFill/>
          <a:ln w="9525">
            <a:noFill/>
            <a:miter lim="800000"/>
            <a:headEnd/>
            <a:tailEnd/>
          </a:ln>
        </p:spPr>
        <p:txBody>
          <a:bodyPr wrap="none" anchor="ctr">
            <a:spAutoFit/>
          </a:bodyPr>
          <a:lstStyle/>
          <a:p>
            <a:endParaRPr lang="ru-RU" sz="1800">
              <a:latin typeface="Arial" charset="0"/>
            </a:endParaRPr>
          </a:p>
        </p:txBody>
      </p:sp>
      <p:graphicFrame>
        <p:nvGraphicFramePr>
          <p:cNvPr id="1239" name="Object 215"/>
          <p:cNvGraphicFramePr>
            <a:graphicFrameLocks noChangeAspect="1"/>
          </p:cNvGraphicFramePr>
          <p:nvPr/>
        </p:nvGraphicFramePr>
        <p:xfrm>
          <a:off x="1619250" y="4076700"/>
          <a:ext cx="711200" cy="382588"/>
        </p:xfrm>
        <a:graphic>
          <a:graphicData uri="http://schemas.openxmlformats.org/presentationml/2006/ole">
            <mc:AlternateContent xmlns:mc="http://schemas.openxmlformats.org/markup-compatibility/2006">
              <mc:Choice xmlns:v="urn:schemas-microsoft-com:vml" Requires="v">
                <p:oleObj spid="_x0000_s1245" name="Equation" r:id="rId9" imgW="11887200" imgH="6400800" progId="Equation.DSMT4">
                  <p:embed/>
                </p:oleObj>
              </mc:Choice>
              <mc:Fallback>
                <p:oleObj name="Equation" r:id="rId9" imgW="11887200" imgH="6400800" progId="Equation.DSMT4">
                  <p:embed/>
                  <p:pic>
                    <p:nvPicPr>
                      <p:cNvPr id="0" name="Picture 2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9250" y="4076700"/>
                        <a:ext cx="711200" cy="38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8" name="Rectangle 12"/>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ru-RU" sz="1800">
              <a:latin typeface="Arial" charset="0"/>
            </a:endParaRPr>
          </a:p>
        </p:txBody>
      </p:sp>
      <p:graphicFrame>
        <p:nvGraphicFramePr>
          <p:cNvPr id="1240" name="Object 216"/>
          <p:cNvGraphicFramePr>
            <a:graphicFrameLocks noChangeAspect="1"/>
          </p:cNvGraphicFramePr>
          <p:nvPr/>
        </p:nvGraphicFramePr>
        <p:xfrm>
          <a:off x="2843213" y="4076700"/>
          <a:ext cx="820737" cy="352425"/>
        </p:xfrm>
        <a:graphic>
          <a:graphicData uri="http://schemas.openxmlformats.org/presentationml/2006/ole">
            <mc:AlternateContent xmlns:mc="http://schemas.openxmlformats.org/markup-compatibility/2006">
              <mc:Choice xmlns:v="urn:schemas-microsoft-com:vml" Requires="v">
                <p:oleObj spid="_x0000_s1246" name="Equation" r:id="rId11" imgW="12801600" imgH="5486400" progId="Equation.DSMT4">
                  <p:embed/>
                </p:oleObj>
              </mc:Choice>
              <mc:Fallback>
                <p:oleObj name="Equation" r:id="rId11" imgW="12801600" imgH="5486400" progId="Equation.DSMT4">
                  <p:embed/>
                  <p:pic>
                    <p:nvPicPr>
                      <p:cNvPr id="0" name="Picture 2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43213" y="4076700"/>
                        <a:ext cx="820737"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9" name="Rectangle 14"/>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ru-RU" sz="1800">
              <a:latin typeface="Arial" charset="0"/>
            </a:endParaRPr>
          </a:p>
        </p:txBody>
      </p:sp>
      <p:graphicFrame>
        <p:nvGraphicFramePr>
          <p:cNvPr id="1241" name="Object 217"/>
          <p:cNvGraphicFramePr>
            <a:graphicFrameLocks noChangeAspect="1"/>
          </p:cNvGraphicFramePr>
          <p:nvPr/>
        </p:nvGraphicFramePr>
        <p:xfrm>
          <a:off x="4572000" y="1557338"/>
          <a:ext cx="2663825" cy="444500"/>
        </p:xfrm>
        <a:graphic>
          <a:graphicData uri="http://schemas.openxmlformats.org/presentationml/2006/ole">
            <mc:AlternateContent xmlns:mc="http://schemas.openxmlformats.org/markup-compatibility/2006">
              <mc:Choice xmlns:v="urn:schemas-microsoft-com:vml" Requires="v">
                <p:oleObj spid="_x0000_s1247" name="Equation" r:id="rId13" imgW="32918400" imgH="5486400" progId="Equation.DSMT4">
                  <p:embed/>
                </p:oleObj>
              </mc:Choice>
              <mc:Fallback>
                <p:oleObj name="Equation" r:id="rId13" imgW="32918400" imgH="5486400" progId="Equation.DSMT4">
                  <p:embed/>
                  <p:pic>
                    <p:nvPicPr>
                      <p:cNvPr id="0" name="Picture 2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0" y="1557338"/>
                        <a:ext cx="2663825"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50" name="Rectangle 25"/>
          <p:cNvSpPr>
            <a:spLocks noChangeArrowheads="1"/>
          </p:cNvSpPr>
          <p:nvPr/>
        </p:nvSpPr>
        <p:spPr bwMode="auto">
          <a:xfrm>
            <a:off x="755650" y="260350"/>
            <a:ext cx="8135938" cy="641350"/>
          </a:xfrm>
          <a:prstGeom prst="rect">
            <a:avLst/>
          </a:prstGeom>
          <a:noFill/>
          <a:ln w="9525">
            <a:noFill/>
            <a:miter lim="800000"/>
            <a:headEnd/>
            <a:tailEnd/>
          </a:ln>
        </p:spPr>
        <p:txBody>
          <a:bodyPr>
            <a:spAutoFit/>
          </a:bodyPr>
          <a:lstStyle/>
          <a:p>
            <a:r>
              <a:rPr lang="ru-RU" sz="1800" i="1">
                <a:solidFill>
                  <a:schemeClr val="folHlink"/>
                </a:solidFill>
                <a:latin typeface="Arial" charset="0"/>
              </a:rPr>
              <a:t>"… </a:t>
            </a:r>
            <a:r>
              <a:rPr lang="ru-RU" sz="1800" i="1">
                <a:solidFill>
                  <a:srgbClr val="FF0000"/>
                </a:solidFill>
                <a:latin typeface="Arial" charset="0"/>
              </a:rPr>
              <a:t>важно сконцентрировать имеющиеся ресурсы на основных  прорывных направлениях..."  В.В. Путин</a:t>
            </a:r>
            <a:r>
              <a:rPr lang="ru-RU" sz="1800">
                <a:solidFill>
                  <a:schemeClr val="folHlink"/>
                </a:solidFill>
                <a:latin typeface="Arial" charset="0"/>
              </a:rPr>
              <a:t>.</a:t>
            </a:r>
          </a:p>
        </p:txBody>
      </p:sp>
      <p:sp>
        <p:nvSpPr>
          <p:cNvPr id="2" name="Нижний колонтитул 1"/>
          <p:cNvSpPr>
            <a:spLocks noGrp="1"/>
          </p:cNvSpPr>
          <p:nvPr>
            <p:ph type="ftr" sz="quarter" idx="11"/>
          </p:nvPr>
        </p:nvSpPr>
        <p:spPr/>
        <p:txBody>
          <a:bodyPr/>
          <a:lstStyle/>
          <a:p>
            <a:pPr>
              <a:defRPr/>
            </a:pPr>
            <a:r>
              <a:rPr lang="en-US" sz="1600"/>
              <a:t>Nucleus-2025 St.Petersburg</a:t>
            </a:r>
            <a:endParaRPr lang="ru-RU" sz="1600" dirty="0"/>
          </a:p>
        </p:txBody>
      </p:sp>
      <p:sp>
        <p:nvSpPr>
          <p:cNvPr id="3" name="Номер слайда 2"/>
          <p:cNvSpPr>
            <a:spLocks noGrp="1"/>
          </p:cNvSpPr>
          <p:nvPr>
            <p:ph type="sldNum" sz="quarter" idx="12"/>
          </p:nvPr>
        </p:nvSpPr>
        <p:spPr/>
        <p:txBody>
          <a:bodyPr/>
          <a:lstStyle/>
          <a:p>
            <a:pPr>
              <a:defRPr/>
            </a:pPr>
            <a:r>
              <a:rPr lang="en-US" dirty="0"/>
              <a:t>4</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p:cNvSpPr>
          <p:nvPr>
            <p:ph type="body" idx="4294967295"/>
          </p:nvPr>
        </p:nvSpPr>
        <p:spPr>
          <a:xfrm>
            <a:off x="3124200" y="398463"/>
            <a:ext cx="5643563" cy="4708525"/>
          </a:xfrm>
        </p:spPr>
        <p:txBody>
          <a:bodyPr/>
          <a:lstStyle/>
          <a:p>
            <a:pPr>
              <a:lnSpc>
                <a:spcPct val="80000"/>
              </a:lnSpc>
              <a:buFont typeface="Wingdings" panose="05000000000000000000" pitchFamily="2" charset="2"/>
              <a:buChar char="ü"/>
              <a:defRPr/>
            </a:pPr>
            <a:r>
              <a:rPr lang="en-US" sz="1600" b="1" i="1" dirty="0" err="1">
                <a:solidFill>
                  <a:srgbClr val="0000FF"/>
                </a:solidFill>
              </a:rPr>
              <a:t>Fortov</a:t>
            </a:r>
            <a:r>
              <a:rPr lang="en-US" sz="1600" b="1" i="1" dirty="0">
                <a:solidFill>
                  <a:srgbClr val="0000FF"/>
                </a:solidFill>
              </a:rPr>
              <a:t> </a:t>
            </a:r>
            <a:r>
              <a:rPr lang="en-US" sz="1600" b="1" i="1" dirty="0" err="1">
                <a:solidFill>
                  <a:srgbClr val="0000FF"/>
                </a:solidFill>
              </a:rPr>
              <a:t>V.E,.Lomonosov</a:t>
            </a:r>
            <a:r>
              <a:rPr lang="en-US" sz="1600" b="1" i="1" dirty="0">
                <a:solidFill>
                  <a:srgbClr val="0000FF"/>
                </a:solidFill>
              </a:rPr>
              <a:t> I.V. </a:t>
            </a:r>
            <a:r>
              <a:rPr lang="en-US" sz="1600" b="1" dirty="0">
                <a:solidFill>
                  <a:srgbClr val="0000FF"/>
                </a:solidFill>
              </a:rPr>
              <a:t>// Phys. </a:t>
            </a:r>
            <a:r>
              <a:rPr lang="en-US" sz="1600" b="1" dirty="0" err="1">
                <a:solidFill>
                  <a:srgbClr val="0000FF"/>
                </a:solidFill>
              </a:rPr>
              <a:t>Usp</a:t>
            </a:r>
            <a:r>
              <a:rPr lang="en-US" sz="1600" b="1" dirty="0">
                <a:solidFill>
                  <a:srgbClr val="0000FF"/>
                </a:solidFill>
              </a:rPr>
              <a:t>.  2014</a:t>
            </a:r>
            <a:r>
              <a:rPr lang="en-US" sz="1600" b="1" i="1" dirty="0">
                <a:solidFill>
                  <a:srgbClr val="0000FF"/>
                </a:solidFill>
              </a:rPr>
              <a:t>.</a:t>
            </a:r>
            <a:r>
              <a:rPr lang="en-US" sz="1600" b="1" dirty="0">
                <a:solidFill>
                  <a:srgbClr val="0000FF"/>
                </a:solidFill>
              </a:rPr>
              <a:t> V. 57. no. 3. P.219</a:t>
            </a:r>
            <a:endParaRPr lang="en-US" sz="1600" b="1" i="1" dirty="0">
              <a:solidFill>
                <a:srgbClr val="0000FF"/>
              </a:solidFill>
            </a:endParaRPr>
          </a:p>
          <a:p>
            <a:pPr>
              <a:lnSpc>
                <a:spcPct val="80000"/>
              </a:lnSpc>
              <a:buFont typeface="Wingdings" panose="05000000000000000000" pitchFamily="2" charset="2"/>
              <a:buChar char="ü"/>
              <a:defRPr/>
            </a:pPr>
            <a:r>
              <a:rPr lang="en-US" sz="1600" b="1" i="1" dirty="0" err="1">
                <a:solidFill>
                  <a:srgbClr val="0000FF"/>
                </a:solidFill>
              </a:rPr>
              <a:t>Fortov</a:t>
            </a:r>
            <a:r>
              <a:rPr lang="en-US" sz="1600" b="1" i="1" dirty="0">
                <a:solidFill>
                  <a:srgbClr val="0000FF"/>
                </a:solidFill>
              </a:rPr>
              <a:t> V.E.,  </a:t>
            </a:r>
            <a:r>
              <a:rPr lang="en-US" sz="1600" b="1" i="1" dirty="0" err="1">
                <a:solidFill>
                  <a:srgbClr val="0000FF"/>
                </a:solidFill>
              </a:rPr>
              <a:t>Sharkov</a:t>
            </a:r>
            <a:r>
              <a:rPr lang="en-US" sz="1600" b="1" i="1" dirty="0">
                <a:solidFill>
                  <a:srgbClr val="0000FF"/>
                </a:solidFill>
              </a:rPr>
              <a:t> B. Yu., </a:t>
            </a:r>
            <a:r>
              <a:rPr lang="en-US" sz="1600" b="1" i="1" dirty="0" err="1">
                <a:solidFill>
                  <a:srgbClr val="0000FF"/>
                </a:solidFill>
              </a:rPr>
              <a:t>Stöcker</a:t>
            </a:r>
            <a:r>
              <a:rPr lang="en-US" sz="1600" b="1" i="1" dirty="0">
                <a:solidFill>
                  <a:srgbClr val="0000FF"/>
                </a:solidFill>
              </a:rPr>
              <a:t> H</a:t>
            </a:r>
            <a:r>
              <a:rPr lang="en-US" sz="1600" b="1" dirty="0">
                <a:solidFill>
                  <a:srgbClr val="0000FF"/>
                </a:solidFill>
              </a:rPr>
              <a:t>.// Phys. </a:t>
            </a:r>
            <a:r>
              <a:rPr lang="en-US" sz="1600" b="1" dirty="0" err="1">
                <a:solidFill>
                  <a:srgbClr val="0000FF"/>
                </a:solidFill>
              </a:rPr>
              <a:t>Usp</a:t>
            </a:r>
            <a:r>
              <a:rPr lang="en-US" sz="1600" b="1" dirty="0">
                <a:solidFill>
                  <a:srgbClr val="0000FF"/>
                </a:solidFill>
              </a:rPr>
              <a:t>.  2012. V. 55. no. 6. P. 582.</a:t>
            </a:r>
            <a:endParaRPr lang="en-US" sz="1600" b="1" i="1" dirty="0">
              <a:solidFill>
                <a:srgbClr val="0000FF"/>
              </a:solidFill>
            </a:endParaRPr>
          </a:p>
          <a:p>
            <a:pPr>
              <a:lnSpc>
                <a:spcPct val="80000"/>
              </a:lnSpc>
              <a:buFont typeface="Wingdings" panose="05000000000000000000" pitchFamily="2" charset="2"/>
              <a:buChar char="ü"/>
              <a:defRPr/>
            </a:pPr>
            <a:r>
              <a:rPr lang="en-US" sz="1600" b="1" i="1" dirty="0" err="1">
                <a:solidFill>
                  <a:srgbClr val="0000FF"/>
                </a:solidFill>
              </a:rPr>
              <a:t>Stöcker</a:t>
            </a:r>
            <a:r>
              <a:rPr lang="en-US" sz="1600" b="1" i="1" dirty="0">
                <a:solidFill>
                  <a:srgbClr val="0000FF"/>
                </a:solidFill>
              </a:rPr>
              <a:t> H., </a:t>
            </a:r>
            <a:r>
              <a:rPr lang="en-US" sz="1600" b="1" i="1" dirty="0">
                <a:solidFill>
                  <a:srgbClr val="FF0066"/>
                </a:solidFill>
              </a:rPr>
              <a:t>Greiner W.</a:t>
            </a:r>
            <a:r>
              <a:rPr lang="en-US" sz="1600" b="1" i="1" dirty="0">
                <a:solidFill>
                  <a:srgbClr val="0000FF"/>
                </a:solidFill>
              </a:rPr>
              <a:t> </a:t>
            </a:r>
            <a:r>
              <a:rPr lang="en-US" sz="1600" b="1" dirty="0">
                <a:solidFill>
                  <a:srgbClr val="0000FF"/>
                </a:solidFill>
              </a:rPr>
              <a:t>// Phys. Rept. 1986. V. 137. №. 5-6. P. 277. </a:t>
            </a:r>
            <a:endParaRPr lang="en-US" sz="1600" b="1" i="1" dirty="0">
              <a:solidFill>
                <a:srgbClr val="0000FF"/>
              </a:solidFill>
            </a:endParaRPr>
          </a:p>
          <a:p>
            <a:pPr>
              <a:lnSpc>
                <a:spcPct val="80000"/>
              </a:lnSpc>
              <a:buFont typeface="Wingdings" panose="05000000000000000000" pitchFamily="2" charset="2"/>
              <a:buChar char="ü"/>
              <a:defRPr/>
            </a:pPr>
            <a:r>
              <a:rPr lang="en-US" sz="1600" b="1" i="1" dirty="0" err="1">
                <a:solidFill>
                  <a:srgbClr val="0000FF"/>
                </a:solidFill>
              </a:rPr>
              <a:t>D’yachenko</a:t>
            </a:r>
            <a:r>
              <a:rPr lang="en-US" sz="1600" b="1" i="1" dirty="0">
                <a:solidFill>
                  <a:srgbClr val="0000FF"/>
                </a:solidFill>
              </a:rPr>
              <a:t> A.T., </a:t>
            </a:r>
            <a:r>
              <a:rPr lang="en-US" sz="1600" b="1" i="1" u="sng" dirty="0" err="1">
                <a:solidFill>
                  <a:srgbClr val="FF0066"/>
                </a:solidFill>
              </a:rPr>
              <a:t>Gridnev</a:t>
            </a:r>
            <a:r>
              <a:rPr lang="en-US" sz="1600" b="1" i="1" u="sng" dirty="0">
                <a:solidFill>
                  <a:srgbClr val="FF0066"/>
                </a:solidFill>
              </a:rPr>
              <a:t> K.A</a:t>
            </a:r>
            <a:r>
              <a:rPr lang="en-US" sz="1600" b="1" i="1" dirty="0">
                <a:solidFill>
                  <a:srgbClr val="0000FF"/>
                </a:solidFill>
              </a:rPr>
              <a:t>., </a:t>
            </a:r>
            <a:r>
              <a:rPr lang="en-US" sz="1600" b="1" i="1" dirty="0">
                <a:solidFill>
                  <a:srgbClr val="FF0066"/>
                </a:solidFill>
              </a:rPr>
              <a:t>Greiner W. </a:t>
            </a:r>
            <a:r>
              <a:rPr lang="en-US" sz="1600" b="1" dirty="0">
                <a:solidFill>
                  <a:srgbClr val="FF0066"/>
                </a:solidFill>
              </a:rPr>
              <a:t>//</a:t>
            </a:r>
            <a:r>
              <a:rPr lang="en-US" sz="1600" b="1" dirty="0">
                <a:solidFill>
                  <a:srgbClr val="0000FF"/>
                </a:solidFill>
              </a:rPr>
              <a:t> J. Phys. 2013. V.G40.P. 085101</a:t>
            </a:r>
            <a:endParaRPr lang="en-US" sz="1600" b="1" i="1" dirty="0">
              <a:solidFill>
                <a:srgbClr val="0000FF"/>
              </a:solidFill>
            </a:endParaRPr>
          </a:p>
          <a:p>
            <a:pPr>
              <a:lnSpc>
                <a:spcPct val="80000"/>
              </a:lnSpc>
              <a:buFont typeface="Wingdings" panose="05000000000000000000" pitchFamily="2" charset="2"/>
              <a:buChar char="ü"/>
              <a:defRPr/>
            </a:pPr>
            <a:r>
              <a:rPr lang="en-US" sz="1600" b="1" i="1" dirty="0" err="1">
                <a:solidFill>
                  <a:srgbClr val="FF0066"/>
                </a:solidFill>
              </a:rPr>
              <a:t>Korteweg</a:t>
            </a:r>
            <a:r>
              <a:rPr lang="en-US" sz="1600" b="1" i="1" dirty="0">
                <a:solidFill>
                  <a:srgbClr val="FF0066"/>
                </a:solidFill>
              </a:rPr>
              <a:t>  D.J., Vries G</a:t>
            </a:r>
            <a:r>
              <a:rPr lang="en-US" sz="1600" b="1" dirty="0">
                <a:solidFill>
                  <a:srgbClr val="0000FF"/>
                </a:solidFill>
              </a:rPr>
              <a:t>.// </a:t>
            </a:r>
            <a:r>
              <a:rPr lang="en-US" sz="1600" b="1" dirty="0">
                <a:solidFill>
                  <a:srgbClr val="FF0066"/>
                </a:solidFill>
              </a:rPr>
              <a:t>Phil. Mag</a:t>
            </a:r>
            <a:r>
              <a:rPr lang="en-US" sz="1600" b="1" i="1" dirty="0">
                <a:solidFill>
                  <a:srgbClr val="FF0066"/>
                </a:solidFill>
              </a:rPr>
              <a:t>. </a:t>
            </a:r>
            <a:r>
              <a:rPr lang="en-US" sz="1600" b="1" dirty="0">
                <a:solidFill>
                  <a:srgbClr val="FF0066"/>
                </a:solidFill>
              </a:rPr>
              <a:t>1895.</a:t>
            </a:r>
            <a:r>
              <a:rPr lang="en-US" sz="1600" b="1" dirty="0">
                <a:solidFill>
                  <a:srgbClr val="0000FF"/>
                </a:solidFill>
              </a:rPr>
              <a:t> V. 39. P. 422.</a:t>
            </a:r>
          </a:p>
          <a:p>
            <a:pPr>
              <a:lnSpc>
                <a:spcPct val="80000"/>
              </a:lnSpc>
              <a:buFont typeface="Wingdings" panose="05000000000000000000" pitchFamily="2" charset="2"/>
              <a:buChar char="ü"/>
              <a:defRPr/>
            </a:pPr>
            <a:r>
              <a:rPr lang="ru-RU" sz="1600" b="1" i="1" dirty="0" err="1">
                <a:solidFill>
                  <a:srgbClr val="0000FF"/>
                </a:solidFill>
              </a:rPr>
              <a:t>Scheid</a:t>
            </a:r>
            <a:r>
              <a:rPr lang="ru-RU" sz="1600" b="1" i="1" dirty="0">
                <a:solidFill>
                  <a:srgbClr val="0000FF"/>
                </a:solidFill>
              </a:rPr>
              <a:t> W, </a:t>
            </a:r>
            <a:r>
              <a:rPr lang="ru-RU" sz="1600" b="1" i="1" dirty="0" err="1">
                <a:solidFill>
                  <a:srgbClr val="0000FF"/>
                </a:solidFill>
              </a:rPr>
              <a:t>Muller</a:t>
            </a:r>
            <a:r>
              <a:rPr lang="ru-RU" sz="1600" b="1" i="1" dirty="0">
                <a:solidFill>
                  <a:srgbClr val="0000FF"/>
                </a:solidFill>
              </a:rPr>
              <a:t> H</a:t>
            </a:r>
            <a:r>
              <a:rPr lang="en-US" sz="1600" b="1" i="1" dirty="0">
                <a:solidFill>
                  <a:srgbClr val="0000FF"/>
                </a:solidFill>
              </a:rPr>
              <a:t>,</a:t>
            </a:r>
            <a:r>
              <a:rPr lang="ru-RU" sz="1600" b="1" i="1" dirty="0">
                <a:solidFill>
                  <a:srgbClr val="0000FF"/>
                </a:solidFill>
              </a:rPr>
              <a:t> </a:t>
            </a:r>
            <a:r>
              <a:rPr lang="ru-RU" sz="1600" b="1" i="1" dirty="0" err="1">
                <a:solidFill>
                  <a:srgbClr val="FF0066"/>
                </a:solidFill>
              </a:rPr>
              <a:t>Greiner</a:t>
            </a:r>
            <a:r>
              <a:rPr lang="ru-RU" sz="1600" b="1" i="1" dirty="0">
                <a:solidFill>
                  <a:srgbClr val="FF0066"/>
                </a:solidFill>
              </a:rPr>
              <a:t> W</a:t>
            </a:r>
            <a:r>
              <a:rPr lang="en-US" sz="1600" b="1" i="1" dirty="0">
                <a:solidFill>
                  <a:srgbClr val="FF0066"/>
                </a:solidFill>
              </a:rPr>
              <a:t>.</a:t>
            </a:r>
            <a:r>
              <a:rPr lang="ru-RU" sz="1600" b="1" i="1" dirty="0">
                <a:solidFill>
                  <a:srgbClr val="0000FF"/>
                </a:solidFill>
              </a:rPr>
              <a:t> </a:t>
            </a:r>
            <a:r>
              <a:rPr lang="ru-RU" sz="1600" b="1" dirty="0">
                <a:solidFill>
                  <a:srgbClr val="0000FF"/>
                </a:solidFill>
              </a:rPr>
              <a:t>1974 </a:t>
            </a:r>
            <a:r>
              <a:rPr lang="en-US" sz="1600" b="1" dirty="0">
                <a:solidFill>
                  <a:srgbClr val="0000FF"/>
                </a:solidFill>
              </a:rPr>
              <a:t>// </a:t>
            </a:r>
            <a:r>
              <a:rPr lang="ru-RU" sz="1600" b="1" dirty="0" err="1">
                <a:solidFill>
                  <a:srgbClr val="0000FF"/>
                </a:solidFill>
              </a:rPr>
              <a:t>Phys</a:t>
            </a:r>
            <a:r>
              <a:rPr lang="ru-RU" sz="1600" b="1" dirty="0">
                <a:solidFill>
                  <a:srgbClr val="0000FF"/>
                </a:solidFill>
              </a:rPr>
              <a:t>. </a:t>
            </a:r>
            <a:r>
              <a:rPr lang="ru-RU" sz="1600" b="1" dirty="0" err="1">
                <a:solidFill>
                  <a:srgbClr val="0000FF"/>
                </a:solidFill>
              </a:rPr>
              <a:t>Rev</a:t>
            </a:r>
            <a:r>
              <a:rPr lang="ru-RU" sz="1600" b="1" dirty="0">
                <a:solidFill>
                  <a:srgbClr val="0000FF"/>
                </a:solidFill>
              </a:rPr>
              <a:t>. </a:t>
            </a:r>
            <a:r>
              <a:rPr lang="ru-RU" sz="1600" b="1" dirty="0" err="1">
                <a:solidFill>
                  <a:srgbClr val="0000FF"/>
                </a:solidFill>
              </a:rPr>
              <a:t>Lett</a:t>
            </a:r>
            <a:r>
              <a:rPr lang="ru-RU" sz="1600" b="1" dirty="0">
                <a:solidFill>
                  <a:srgbClr val="0000FF"/>
                </a:solidFill>
              </a:rPr>
              <a:t>.</a:t>
            </a:r>
            <a:r>
              <a:rPr lang="en-US" sz="1600" b="1" dirty="0">
                <a:solidFill>
                  <a:srgbClr val="0000FF"/>
                </a:solidFill>
              </a:rPr>
              <a:t> 1974, V. </a:t>
            </a:r>
            <a:r>
              <a:rPr lang="ru-RU" sz="1600" b="1" dirty="0">
                <a:solidFill>
                  <a:srgbClr val="0000FF"/>
                </a:solidFill>
              </a:rPr>
              <a:t>32</a:t>
            </a:r>
            <a:r>
              <a:rPr lang="en-US" sz="1600" b="1" dirty="0">
                <a:solidFill>
                  <a:srgbClr val="0000FF"/>
                </a:solidFill>
              </a:rPr>
              <a:t>, P.</a:t>
            </a:r>
            <a:r>
              <a:rPr lang="ru-RU" sz="1600" b="1" dirty="0">
                <a:solidFill>
                  <a:srgbClr val="0000FF"/>
                </a:solidFill>
              </a:rPr>
              <a:t> 741</a:t>
            </a:r>
          </a:p>
          <a:p>
            <a:pPr>
              <a:lnSpc>
                <a:spcPct val="80000"/>
              </a:lnSpc>
              <a:buFont typeface="Wingdings" panose="05000000000000000000" pitchFamily="2" charset="2"/>
              <a:buChar char="ü"/>
              <a:defRPr/>
            </a:pPr>
            <a:endParaRPr lang="ru-RU" sz="1600" b="1" dirty="0">
              <a:solidFill>
                <a:srgbClr val="0000FF"/>
              </a:solidFill>
            </a:endParaRPr>
          </a:p>
          <a:p>
            <a:pPr algn="just">
              <a:lnSpc>
                <a:spcPct val="80000"/>
              </a:lnSpc>
              <a:buFont typeface="Wingdings" panose="05000000000000000000" pitchFamily="2" charset="2"/>
              <a:buChar char="ü"/>
              <a:defRPr/>
            </a:pPr>
            <a:r>
              <a:rPr lang="ru-RU" sz="1600" dirty="0">
                <a:solidFill>
                  <a:srgbClr val="0000FF"/>
                </a:solidFill>
              </a:rPr>
              <a:t> </a:t>
            </a:r>
            <a:r>
              <a:rPr lang="ru-RU" sz="1600" b="1" i="1" dirty="0" err="1">
                <a:solidFill>
                  <a:srgbClr val="0000FF"/>
                </a:solidFill>
              </a:rPr>
              <a:t>Baldin</a:t>
            </a:r>
            <a:r>
              <a:rPr lang="ru-RU" sz="1600" b="1" i="1" dirty="0">
                <a:solidFill>
                  <a:srgbClr val="0000FF"/>
                </a:solidFill>
              </a:rPr>
              <a:t> A.M. </a:t>
            </a:r>
            <a:r>
              <a:rPr lang="ru-RU" sz="1600" b="1" i="1" dirty="0" err="1">
                <a:solidFill>
                  <a:srgbClr val="0000FF"/>
                </a:solidFill>
              </a:rPr>
              <a:t>et</a:t>
            </a:r>
            <a:r>
              <a:rPr lang="ru-RU" sz="1600" b="1" i="1" dirty="0">
                <a:solidFill>
                  <a:srgbClr val="0000FF"/>
                </a:solidFill>
              </a:rPr>
              <a:t> </a:t>
            </a:r>
            <a:r>
              <a:rPr lang="ru-RU" sz="1600" b="1" i="1" dirty="0" err="1">
                <a:solidFill>
                  <a:srgbClr val="0000FF"/>
                </a:solidFill>
              </a:rPr>
              <a:t>al</a:t>
            </a:r>
            <a:r>
              <a:rPr lang="ru-RU" sz="1600" b="1" i="1" dirty="0">
                <a:solidFill>
                  <a:srgbClr val="0000FF"/>
                </a:solidFill>
              </a:rPr>
              <a:t>. </a:t>
            </a:r>
            <a:r>
              <a:rPr lang="ru-RU" sz="1600" b="1" i="1" dirty="0" err="1">
                <a:solidFill>
                  <a:srgbClr val="0000FF"/>
                </a:solidFill>
              </a:rPr>
              <a:t>Cumulative</a:t>
            </a:r>
            <a:r>
              <a:rPr lang="ru-RU" sz="1600" b="1" i="1" dirty="0">
                <a:solidFill>
                  <a:srgbClr val="0000FF"/>
                </a:solidFill>
              </a:rPr>
              <a:t> </a:t>
            </a:r>
            <a:r>
              <a:rPr lang="ru-RU" sz="1600" b="1" i="1" dirty="0" err="1">
                <a:solidFill>
                  <a:srgbClr val="0000FF"/>
                </a:solidFill>
              </a:rPr>
              <a:t>mesoproduction</a:t>
            </a:r>
            <a:r>
              <a:rPr lang="ru-RU" sz="1600" b="1" dirty="0">
                <a:solidFill>
                  <a:srgbClr val="0000FF"/>
                </a:solidFill>
              </a:rPr>
              <a:t> // </a:t>
            </a:r>
            <a:r>
              <a:rPr lang="ru-RU" sz="1600" b="1" dirty="0" err="1">
                <a:solidFill>
                  <a:srgbClr val="0000FF"/>
                </a:solidFill>
              </a:rPr>
              <a:t>Sov</a:t>
            </a:r>
            <a:r>
              <a:rPr lang="ru-RU" sz="1600" b="1" dirty="0">
                <a:solidFill>
                  <a:srgbClr val="0000FF"/>
                </a:solidFill>
              </a:rPr>
              <a:t>. J. </a:t>
            </a:r>
            <a:r>
              <a:rPr lang="ru-RU" sz="1600" b="1" dirty="0" err="1">
                <a:solidFill>
                  <a:srgbClr val="0000FF"/>
                </a:solidFill>
              </a:rPr>
              <a:t>Nucl</a:t>
            </a:r>
            <a:r>
              <a:rPr lang="ru-RU" sz="1600" b="1" dirty="0">
                <a:solidFill>
                  <a:srgbClr val="0000FF"/>
                </a:solidFill>
              </a:rPr>
              <a:t>. </a:t>
            </a:r>
            <a:r>
              <a:rPr lang="ru-RU" sz="1600" b="1" dirty="0" err="1">
                <a:solidFill>
                  <a:srgbClr val="0000FF"/>
                </a:solidFill>
              </a:rPr>
              <a:t>Phys</a:t>
            </a:r>
            <a:r>
              <a:rPr lang="ru-RU" sz="1600" b="1" dirty="0">
                <a:solidFill>
                  <a:srgbClr val="0000FF"/>
                </a:solidFill>
              </a:rPr>
              <a:t>. 1974. V. 18,no. 1. P. 41-44</a:t>
            </a:r>
            <a:r>
              <a:rPr lang="ru-RU" sz="1600" dirty="0">
                <a:solidFill>
                  <a:srgbClr val="0000FF"/>
                </a:solidFill>
              </a:rPr>
              <a:t>.</a:t>
            </a:r>
          </a:p>
          <a:p>
            <a:pPr algn="just">
              <a:lnSpc>
                <a:spcPct val="80000"/>
              </a:lnSpc>
              <a:buFont typeface="Wingdings" panose="05000000000000000000" pitchFamily="2" charset="2"/>
              <a:buChar char="ü"/>
              <a:defRPr/>
            </a:pPr>
            <a:r>
              <a:rPr lang="ru-RU" sz="1600" dirty="0">
                <a:solidFill>
                  <a:srgbClr val="0000FF"/>
                </a:solidFill>
              </a:rPr>
              <a:t> </a:t>
            </a:r>
            <a:r>
              <a:rPr lang="ru-RU" sz="1600" b="1" i="1" dirty="0" err="1">
                <a:solidFill>
                  <a:srgbClr val="0000FF"/>
                </a:solidFill>
              </a:rPr>
              <a:t>Bayukov</a:t>
            </a:r>
            <a:r>
              <a:rPr lang="ru-RU" sz="1600" b="1" i="1" dirty="0">
                <a:solidFill>
                  <a:srgbClr val="0000FF"/>
                </a:solidFill>
              </a:rPr>
              <a:t> </a:t>
            </a:r>
            <a:r>
              <a:rPr lang="ru-RU" sz="1600" b="1" i="1" dirty="0" err="1">
                <a:solidFill>
                  <a:srgbClr val="0000FF"/>
                </a:solidFill>
              </a:rPr>
              <a:t>Yu.D</a:t>
            </a:r>
            <a:r>
              <a:rPr lang="ru-RU" sz="1600" b="1" i="1" dirty="0">
                <a:solidFill>
                  <a:srgbClr val="0000FF"/>
                </a:solidFill>
              </a:rPr>
              <a:t>. </a:t>
            </a:r>
            <a:r>
              <a:rPr lang="ru-RU" sz="1600" b="1" i="1" dirty="0" err="1">
                <a:solidFill>
                  <a:srgbClr val="0000FF"/>
                </a:solidFill>
              </a:rPr>
              <a:t>et</a:t>
            </a:r>
            <a:r>
              <a:rPr lang="ru-RU" sz="1600" b="1" i="1" dirty="0">
                <a:solidFill>
                  <a:srgbClr val="0000FF"/>
                </a:solidFill>
              </a:rPr>
              <a:t> </a:t>
            </a:r>
            <a:r>
              <a:rPr lang="ru-RU" sz="1600" b="1" i="1" dirty="0" err="1">
                <a:solidFill>
                  <a:srgbClr val="0000FF"/>
                </a:solidFill>
              </a:rPr>
              <a:t>al</a:t>
            </a:r>
            <a:r>
              <a:rPr lang="ru-RU" sz="1600" b="1" i="1" dirty="0">
                <a:solidFill>
                  <a:srgbClr val="0000FF"/>
                </a:solidFill>
              </a:rPr>
              <a:t>.</a:t>
            </a:r>
            <a:r>
              <a:rPr lang="ru-RU" sz="1600" b="1" dirty="0">
                <a:solidFill>
                  <a:srgbClr val="0000FF"/>
                </a:solidFill>
              </a:rPr>
              <a:t> </a:t>
            </a:r>
            <a:r>
              <a:rPr lang="ru-RU" sz="1600" b="1" i="1" dirty="0" err="1">
                <a:solidFill>
                  <a:srgbClr val="0000FF"/>
                </a:solidFill>
              </a:rPr>
              <a:t>Scaling</a:t>
            </a:r>
            <a:r>
              <a:rPr lang="ru-RU" sz="1600" b="1" i="1" dirty="0">
                <a:solidFill>
                  <a:srgbClr val="0000FF"/>
                </a:solidFill>
              </a:rPr>
              <a:t> </a:t>
            </a:r>
            <a:r>
              <a:rPr lang="ru-RU" sz="1600" b="1" i="1" dirty="0" err="1">
                <a:solidFill>
                  <a:srgbClr val="0000FF"/>
                </a:solidFill>
              </a:rPr>
              <a:t>invariance</a:t>
            </a:r>
            <a:r>
              <a:rPr lang="ru-RU" sz="1600" b="1" i="1" dirty="0">
                <a:solidFill>
                  <a:srgbClr val="0000FF"/>
                </a:solidFill>
              </a:rPr>
              <a:t> </a:t>
            </a:r>
            <a:r>
              <a:rPr lang="ru-RU" sz="1600" b="1" i="1" dirty="0" err="1">
                <a:solidFill>
                  <a:srgbClr val="0000FF"/>
                </a:solidFill>
              </a:rPr>
              <a:t>effects</a:t>
            </a:r>
            <a:r>
              <a:rPr lang="ru-RU" sz="1600" b="1" i="1" dirty="0">
                <a:solidFill>
                  <a:srgbClr val="0000FF"/>
                </a:solidFill>
              </a:rPr>
              <a:t> </a:t>
            </a:r>
            <a:r>
              <a:rPr lang="ru-RU" sz="1600" b="1" i="1" dirty="0" err="1">
                <a:solidFill>
                  <a:srgbClr val="0000FF"/>
                </a:solidFill>
              </a:rPr>
              <a:t>in</a:t>
            </a:r>
            <a:r>
              <a:rPr lang="ru-RU" sz="1600" b="1" i="1" dirty="0">
                <a:solidFill>
                  <a:srgbClr val="0000FF"/>
                </a:solidFill>
              </a:rPr>
              <a:t> </a:t>
            </a:r>
            <a:r>
              <a:rPr lang="ru-RU" sz="1600" b="1" i="1" dirty="0" err="1">
                <a:solidFill>
                  <a:srgbClr val="0000FF"/>
                </a:solidFill>
              </a:rPr>
              <a:t>proton-nucleus</a:t>
            </a:r>
            <a:r>
              <a:rPr lang="ru-RU" sz="1600" b="1" dirty="0">
                <a:solidFill>
                  <a:srgbClr val="0000FF"/>
                </a:solidFill>
              </a:rPr>
              <a:t> </a:t>
            </a:r>
            <a:r>
              <a:rPr lang="ru-RU" sz="1600" b="1" dirty="0" err="1">
                <a:solidFill>
                  <a:srgbClr val="0000FF"/>
                </a:solidFill>
              </a:rPr>
              <a:t>backward</a:t>
            </a:r>
            <a:r>
              <a:rPr lang="ru-RU" sz="1600" b="1" dirty="0">
                <a:solidFill>
                  <a:srgbClr val="0000FF"/>
                </a:solidFill>
              </a:rPr>
              <a:t> </a:t>
            </a:r>
            <a:r>
              <a:rPr lang="ru-RU" sz="1600" b="1" dirty="0" err="1">
                <a:solidFill>
                  <a:srgbClr val="0000FF"/>
                </a:solidFill>
              </a:rPr>
              <a:t>scattering</a:t>
            </a:r>
            <a:r>
              <a:rPr lang="ru-RU" sz="1600" b="1" dirty="0">
                <a:solidFill>
                  <a:srgbClr val="0000FF"/>
                </a:solidFill>
              </a:rPr>
              <a:t> </a:t>
            </a:r>
            <a:r>
              <a:rPr lang="ru-RU" sz="1600" b="1" dirty="0" err="1">
                <a:solidFill>
                  <a:srgbClr val="0000FF"/>
                </a:solidFill>
              </a:rPr>
              <a:t>in</a:t>
            </a:r>
            <a:r>
              <a:rPr lang="ru-RU" sz="1600" b="1" dirty="0">
                <a:solidFill>
                  <a:srgbClr val="0000FF"/>
                </a:solidFill>
              </a:rPr>
              <a:t> </a:t>
            </a:r>
            <a:r>
              <a:rPr lang="ru-RU" sz="1600" b="1" dirty="0" err="1">
                <a:solidFill>
                  <a:srgbClr val="0000FF"/>
                </a:solidFill>
              </a:rPr>
              <a:t>few-GeV</a:t>
            </a:r>
            <a:r>
              <a:rPr lang="ru-RU" sz="1600" b="1" dirty="0">
                <a:solidFill>
                  <a:srgbClr val="0000FF"/>
                </a:solidFill>
              </a:rPr>
              <a:t> </a:t>
            </a:r>
            <a:r>
              <a:rPr lang="ru-RU" sz="1600" b="1" dirty="0" err="1">
                <a:solidFill>
                  <a:srgbClr val="0000FF"/>
                </a:solidFill>
              </a:rPr>
              <a:t>energy</a:t>
            </a:r>
            <a:r>
              <a:rPr lang="ru-RU" sz="1600" b="1" dirty="0">
                <a:solidFill>
                  <a:srgbClr val="0000FF"/>
                </a:solidFill>
              </a:rPr>
              <a:t> </a:t>
            </a:r>
            <a:r>
              <a:rPr lang="ru-RU" sz="1600" b="1" dirty="0" err="1">
                <a:solidFill>
                  <a:srgbClr val="0000FF"/>
                </a:solidFill>
              </a:rPr>
              <a:t>range</a:t>
            </a:r>
            <a:r>
              <a:rPr lang="ru-RU" sz="1600" b="1" dirty="0">
                <a:solidFill>
                  <a:srgbClr val="0000FF"/>
                </a:solidFill>
              </a:rPr>
              <a:t> // </a:t>
            </a:r>
            <a:r>
              <a:rPr lang="ru-RU" sz="1600" b="1" dirty="0" err="1">
                <a:solidFill>
                  <a:srgbClr val="0000FF"/>
                </a:solidFill>
              </a:rPr>
              <a:t>Sov</a:t>
            </a:r>
            <a:r>
              <a:rPr lang="ru-RU" sz="1600" b="1" dirty="0">
                <a:solidFill>
                  <a:srgbClr val="0000FF"/>
                </a:solidFill>
              </a:rPr>
              <a:t>. J. </a:t>
            </a:r>
            <a:r>
              <a:rPr lang="ru-RU" sz="1600" b="1" dirty="0" err="1">
                <a:solidFill>
                  <a:srgbClr val="0000FF"/>
                </a:solidFill>
              </a:rPr>
              <a:t>Nucl</a:t>
            </a:r>
            <a:r>
              <a:rPr lang="ru-RU" sz="1600" b="1" dirty="0">
                <a:solidFill>
                  <a:srgbClr val="0000FF"/>
                </a:solidFill>
              </a:rPr>
              <a:t>. </a:t>
            </a:r>
            <a:r>
              <a:rPr lang="ru-RU" sz="1600" b="1" dirty="0" err="1">
                <a:solidFill>
                  <a:srgbClr val="0000FF"/>
                </a:solidFill>
              </a:rPr>
              <a:t>Phys</a:t>
            </a:r>
            <a:r>
              <a:rPr lang="ru-RU" sz="1600" b="1" dirty="0">
                <a:solidFill>
                  <a:srgbClr val="0000FF"/>
                </a:solidFill>
              </a:rPr>
              <a:t>. 1974. V. 18, </a:t>
            </a:r>
            <a:r>
              <a:rPr lang="ru-RU" sz="1600" b="1" dirty="0" err="1">
                <a:solidFill>
                  <a:srgbClr val="0000FF"/>
                </a:solidFill>
              </a:rPr>
              <a:t>no</a:t>
            </a:r>
            <a:r>
              <a:rPr lang="ru-RU" sz="1600" b="1" dirty="0">
                <a:solidFill>
                  <a:srgbClr val="0000FF"/>
                </a:solidFill>
              </a:rPr>
              <a:t>. 6. P. 639-641.</a:t>
            </a:r>
          </a:p>
          <a:p>
            <a:pPr algn="just">
              <a:lnSpc>
                <a:spcPct val="80000"/>
              </a:lnSpc>
              <a:buFont typeface="Wingdings" panose="05000000000000000000" pitchFamily="2" charset="2"/>
              <a:buChar char="ü"/>
              <a:defRPr/>
            </a:pPr>
            <a:endParaRPr lang="ru-RU" sz="1600" b="1" dirty="0">
              <a:solidFill>
                <a:srgbClr val="0000FF"/>
              </a:solidFill>
            </a:endParaRPr>
          </a:p>
          <a:p>
            <a:pPr marL="609600" indent="-609600">
              <a:lnSpc>
                <a:spcPct val="80000"/>
              </a:lnSpc>
              <a:defRPr/>
            </a:pPr>
            <a:endParaRPr lang="ru-RU" sz="1600" b="1" dirty="0">
              <a:solidFill>
                <a:srgbClr val="0000FF"/>
              </a:solidFill>
            </a:endParaRPr>
          </a:p>
          <a:p>
            <a:pPr marL="609600" indent="-609600">
              <a:lnSpc>
                <a:spcPct val="80000"/>
              </a:lnSpc>
              <a:defRPr/>
            </a:pPr>
            <a:endParaRPr lang="ru-RU" sz="1600" dirty="0"/>
          </a:p>
        </p:txBody>
      </p:sp>
      <p:sp>
        <p:nvSpPr>
          <p:cNvPr id="31746" name="Rectangle 3"/>
          <p:cNvSpPr>
            <a:spLocks noChangeArrowheads="1"/>
          </p:cNvSpPr>
          <p:nvPr/>
        </p:nvSpPr>
        <p:spPr bwMode="auto">
          <a:xfrm>
            <a:off x="323850" y="2636838"/>
            <a:ext cx="3600450" cy="641350"/>
          </a:xfrm>
          <a:prstGeom prst="rect">
            <a:avLst/>
          </a:prstGeom>
          <a:noFill/>
          <a:ln w="9525">
            <a:noFill/>
            <a:miter lim="800000"/>
            <a:headEnd/>
            <a:tailEnd/>
          </a:ln>
        </p:spPr>
        <p:txBody>
          <a:bodyPr>
            <a:spAutoFit/>
          </a:bodyPr>
          <a:lstStyle/>
          <a:p>
            <a:r>
              <a:rPr lang="en-US" sz="2000" b="1">
                <a:latin typeface="Arial" charset="0"/>
              </a:rPr>
              <a:t>	</a:t>
            </a:r>
            <a:r>
              <a:rPr lang="en-US" sz="1600" b="1">
                <a:latin typeface="Arial" charset="0"/>
              </a:rPr>
              <a:t>GREINER Walter</a:t>
            </a:r>
          </a:p>
          <a:p>
            <a:r>
              <a:rPr lang="en-US" sz="1600" b="1">
                <a:latin typeface="Arial" charset="0"/>
              </a:rPr>
              <a:t>                  1935-2016</a:t>
            </a:r>
            <a:endParaRPr lang="ru-RU" sz="1600" b="1">
              <a:latin typeface="Arial" charset="0"/>
            </a:endParaRPr>
          </a:p>
        </p:txBody>
      </p:sp>
      <p:pic>
        <p:nvPicPr>
          <p:cNvPr id="31747" name="Picture 4" descr="Walter_Greiner"/>
          <p:cNvPicPr>
            <a:picLocks noChangeAspect="1" noChangeArrowheads="1"/>
          </p:cNvPicPr>
          <p:nvPr/>
        </p:nvPicPr>
        <p:blipFill>
          <a:blip r:embed="rId3"/>
          <a:srcRect/>
          <a:stretch>
            <a:fillRect/>
          </a:stretch>
        </p:blipFill>
        <p:spPr bwMode="auto">
          <a:xfrm>
            <a:off x="971550" y="188913"/>
            <a:ext cx="1979613" cy="2374900"/>
          </a:xfrm>
          <a:prstGeom prst="rect">
            <a:avLst/>
          </a:prstGeom>
          <a:noFill/>
          <a:ln w="9525">
            <a:noFill/>
            <a:miter lim="800000"/>
            <a:headEnd/>
            <a:tailEnd/>
          </a:ln>
        </p:spPr>
      </p:pic>
      <p:pic>
        <p:nvPicPr>
          <p:cNvPr id="31748" name="Picture 5"/>
          <p:cNvPicPr>
            <a:picLocks noChangeAspect="1" noChangeArrowheads="1"/>
          </p:cNvPicPr>
          <p:nvPr/>
        </p:nvPicPr>
        <p:blipFill>
          <a:blip r:embed="rId4"/>
          <a:srcRect l="5298" t="59700" r="80840" b="17953"/>
          <a:stretch>
            <a:fillRect/>
          </a:stretch>
        </p:blipFill>
        <p:spPr bwMode="auto">
          <a:xfrm>
            <a:off x="1116013" y="3284538"/>
            <a:ext cx="1897062" cy="2519362"/>
          </a:xfrm>
          <a:prstGeom prst="rect">
            <a:avLst/>
          </a:prstGeom>
          <a:noFill/>
          <a:ln w="9525">
            <a:noFill/>
            <a:miter lim="800000"/>
            <a:headEnd/>
            <a:tailEnd/>
          </a:ln>
        </p:spPr>
      </p:pic>
      <p:sp>
        <p:nvSpPr>
          <p:cNvPr id="31749" name="Rectangle 6"/>
          <p:cNvSpPr>
            <a:spLocks noChangeArrowheads="1"/>
          </p:cNvSpPr>
          <p:nvPr/>
        </p:nvSpPr>
        <p:spPr bwMode="auto">
          <a:xfrm>
            <a:off x="684213" y="6021388"/>
            <a:ext cx="4572000" cy="581025"/>
          </a:xfrm>
          <a:prstGeom prst="rect">
            <a:avLst/>
          </a:prstGeom>
          <a:noFill/>
          <a:ln w="9525">
            <a:noFill/>
            <a:miter lim="800000"/>
            <a:headEnd/>
            <a:tailEnd/>
          </a:ln>
        </p:spPr>
        <p:txBody>
          <a:bodyPr>
            <a:spAutoFit/>
          </a:bodyPr>
          <a:lstStyle/>
          <a:p>
            <a:r>
              <a:rPr lang="en-US" sz="1600" b="1">
                <a:latin typeface="Arial" charset="0"/>
              </a:rPr>
              <a:t>GRIDNEV Konstantin Alexandrovich</a:t>
            </a:r>
          </a:p>
          <a:p>
            <a:r>
              <a:rPr lang="en-US" sz="1600" b="1">
                <a:latin typeface="Arial" charset="0"/>
              </a:rPr>
              <a:t>              1938-2015</a:t>
            </a:r>
            <a:endParaRPr lang="ru-RU" sz="1600" b="1">
              <a:latin typeface="Arial" charset="0"/>
            </a:endParaRPr>
          </a:p>
        </p:txBody>
      </p:sp>
      <p:sp>
        <p:nvSpPr>
          <p:cNvPr id="31750" name="Rectangle 7"/>
          <p:cNvSpPr>
            <a:spLocks noChangeArrowheads="1"/>
          </p:cNvSpPr>
          <p:nvPr/>
        </p:nvSpPr>
        <p:spPr bwMode="auto">
          <a:xfrm>
            <a:off x="3419475" y="5157788"/>
            <a:ext cx="15754350" cy="366712"/>
          </a:xfrm>
          <a:prstGeom prst="rect">
            <a:avLst/>
          </a:prstGeom>
          <a:noFill/>
          <a:ln w="9525">
            <a:noFill/>
            <a:miter lim="800000"/>
            <a:headEnd/>
            <a:tailEnd/>
          </a:ln>
        </p:spPr>
        <p:txBody>
          <a:bodyPr anchor="ctr">
            <a:spAutoFit/>
          </a:bodyPr>
          <a:lstStyle/>
          <a:p>
            <a:pPr algn="just">
              <a:buSzPct val="100000"/>
            </a:pPr>
            <a:r>
              <a:rPr lang="en-US" sz="1800" b="1" i="1">
                <a:latin typeface="Arial" charset="0"/>
              </a:rPr>
              <a:t>L</a:t>
            </a:r>
            <a:r>
              <a:rPr lang="ru-RU" sz="1800" b="1" i="1">
                <a:latin typeface="Arial" charset="0"/>
              </a:rPr>
              <a:t>.</a:t>
            </a:r>
            <a:r>
              <a:rPr lang="en-US" sz="1800" b="1" i="1">
                <a:latin typeface="Arial" charset="0"/>
              </a:rPr>
              <a:t>D</a:t>
            </a:r>
            <a:r>
              <a:rPr lang="ru-RU" sz="1800" b="1" i="1">
                <a:latin typeface="Arial" charset="0"/>
              </a:rPr>
              <a:t>. </a:t>
            </a:r>
            <a:r>
              <a:rPr lang="en-US" sz="1800" b="1" i="1">
                <a:latin typeface="Arial" charset="0"/>
              </a:rPr>
              <a:t>Landau</a:t>
            </a:r>
            <a:r>
              <a:rPr lang="ru-RU" sz="1800" b="1" i="1">
                <a:latin typeface="Arial" charset="0"/>
              </a:rPr>
              <a:t>, </a:t>
            </a:r>
            <a:r>
              <a:rPr lang="en-US" sz="1800" b="1" i="1">
                <a:latin typeface="Arial" charset="0"/>
              </a:rPr>
              <a:t>Izv</a:t>
            </a:r>
            <a:r>
              <a:rPr lang="ru-RU" sz="1800" b="1" i="1">
                <a:latin typeface="Arial" charset="0"/>
              </a:rPr>
              <a:t>. </a:t>
            </a:r>
            <a:r>
              <a:rPr lang="en-US" sz="1800" b="1" i="1">
                <a:latin typeface="Arial" charset="0"/>
              </a:rPr>
              <a:t>Akad. Nauk Ser.Fiz. 17, 51(1953).</a:t>
            </a:r>
          </a:p>
        </p:txBody>
      </p:sp>
      <p:sp>
        <p:nvSpPr>
          <p:cNvPr id="3" name="Номер слайда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r>
              <a:rPr lang="en-US" sz="1200" dirty="0">
                <a:solidFill>
                  <a:schemeClr val="tx1">
                    <a:tint val="75000"/>
                  </a:schemeClr>
                </a:solidFill>
                <a:latin typeface="+mn-lt"/>
              </a:rPr>
              <a:t>6</a:t>
            </a:r>
            <a:endParaRPr lang="ru-RU" sz="1200" dirty="0">
              <a:solidFill>
                <a:schemeClr val="tx1">
                  <a:tint val="75000"/>
                </a:schemeClr>
              </a:solidFill>
              <a:latin typeface="+mn-lt"/>
            </a:endParaRPr>
          </a:p>
        </p:txBody>
      </p:sp>
      <p:sp>
        <p:nvSpPr>
          <p:cNvPr id="4" name="Нижний колонтитул 3"/>
          <p:cNvSpPr>
            <a:spLocks noGrp="1"/>
          </p:cNvSpPr>
          <p:nvPr>
            <p:ph type="ftr" sz="quarter" idx="11"/>
          </p:nvPr>
        </p:nvSpPr>
        <p:spPr>
          <a:xfrm>
            <a:off x="3124200" y="6140450"/>
            <a:ext cx="2895600" cy="581025"/>
          </a:xfrm>
        </p:spPr>
        <p:txBody>
          <a:bodyPr/>
          <a:lstStyle/>
          <a:p>
            <a:pPr>
              <a:defRPr/>
            </a:pPr>
            <a:r>
              <a:rPr lang="en-US"/>
              <a:t>Nucleus-2025 St.Petersburg</a:t>
            </a:r>
            <a:endParaRPr lang="ru-RU" dirty="0"/>
          </a:p>
        </p:txBody>
      </p:sp>
      <p:sp>
        <p:nvSpPr>
          <p:cNvPr id="5" name="Номер слайда 4"/>
          <p:cNvSpPr>
            <a:spLocks noGrp="1"/>
          </p:cNvSpPr>
          <p:nvPr>
            <p:ph type="sldNum" sz="quarter" idx="12"/>
          </p:nvPr>
        </p:nvSpPr>
        <p:spPr/>
        <p:txBody>
          <a:bodyPr/>
          <a:lstStyle/>
          <a:p>
            <a:pPr>
              <a:defRPr/>
            </a:pPr>
            <a:fld id="{0E492400-774D-4A40-8EF5-B37C1EEE7286}" type="slidenum">
              <a:rPr lang="ru-RU" smtClean="0"/>
              <a:pPr>
                <a:defRPr/>
              </a:pPr>
              <a:t>5</a:t>
            </a:fld>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idx="4294967295"/>
          </p:nvPr>
        </p:nvSpPr>
        <p:spPr>
          <a:xfrm>
            <a:off x="838200" y="304800"/>
            <a:ext cx="2590800" cy="1371600"/>
          </a:xfrm>
        </p:spPr>
        <p:txBody>
          <a:bodyPr/>
          <a:lstStyle/>
          <a:p>
            <a:r>
              <a:rPr lang="en-US" sz="1400"/>
              <a:t> </a:t>
            </a:r>
            <a:r>
              <a:rPr lang="en-US" sz="1600" b="1" baseline="30000"/>
              <a:t>12</a:t>
            </a:r>
            <a:r>
              <a:rPr lang="en-US" sz="1600" b="1"/>
              <a:t>C+</a:t>
            </a:r>
            <a:r>
              <a:rPr lang="en-US" sz="1600" b="1" baseline="30000"/>
              <a:t>9</a:t>
            </a:r>
            <a:r>
              <a:rPr lang="en-US" sz="1600" b="1"/>
              <a:t>Be 3.2 GeV/nucl. (protons) 3,5</a:t>
            </a:r>
            <a:r>
              <a:rPr lang="en-US" sz="1600" b="1" baseline="30000"/>
              <a:t>0</a:t>
            </a:r>
            <a:endParaRPr lang="ru-RU" sz="1600" b="1" baseline="30000"/>
          </a:p>
        </p:txBody>
      </p:sp>
      <p:pic>
        <p:nvPicPr>
          <p:cNvPr id="33794" name="Picture 3" descr="Fig2en_Col"/>
          <p:cNvPicPr>
            <a:picLocks noChangeAspect="1" noChangeArrowheads="1"/>
          </p:cNvPicPr>
          <p:nvPr/>
        </p:nvPicPr>
        <p:blipFill>
          <a:blip r:embed="rId2"/>
          <a:srcRect/>
          <a:stretch>
            <a:fillRect/>
          </a:stretch>
        </p:blipFill>
        <p:spPr bwMode="auto">
          <a:xfrm>
            <a:off x="323850" y="260350"/>
            <a:ext cx="1588" cy="1588"/>
          </a:xfrm>
          <a:prstGeom prst="rect">
            <a:avLst/>
          </a:prstGeom>
          <a:noFill/>
          <a:ln w="9525">
            <a:noFill/>
            <a:miter lim="800000"/>
            <a:headEnd/>
            <a:tailEnd/>
          </a:ln>
        </p:spPr>
      </p:pic>
      <p:pic>
        <p:nvPicPr>
          <p:cNvPr id="33795" name="Picture 4" descr="Fig3en_Col"/>
          <p:cNvPicPr>
            <a:picLocks noGrp="1" noChangeAspect="1" noChangeArrowheads="1"/>
          </p:cNvPicPr>
          <p:nvPr>
            <p:ph type="body" idx="4294967295"/>
          </p:nvPr>
        </p:nvPicPr>
        <p:blipFill>
          <a:blip r:embed="rId3"/>
          <a:srcRect/>
          <a:stretch>
            <a:fillRect/>
          </a:stretch>
        </p:blipFill>
        <p:spPr>
          <a:xfrm>
            <a:off x="4419600" y="1624013"/>
            <a:ext cx="1588" cy="1587"/>
          </a:xfrm>
        </p:spPr>
      </p:pic>
      <p:sp>
        <p:nvSpPr>
          <p:cNvPr id="33796" name="Rectangle 5"/>
          <p:cNvSpPr>
            <a:spLocks noChangeArrowheads="1"/>
          </p:cNvSpPr>
          <p:nvPr/>
        </p:nvSpPr>
        <p:spPr bwMode="auto">
          <a:xfrm>
            <a:off x="4953000" y="762000"/>
            <a:ext cx="3200400" cy="581025"/>
          </a:xfrm>
          <a:prstGeom prst="rect">
            <a:avLst/>
          </a:prstGeom>
          <a:noFill/>
          <a:ln w="9525" algn="ctr">
            <a:noFill/>
            <a:miter lim="800000"/>
            <a:headEnd/>
            <a:tailEnd/>
          </a:ln>
        </p:spPr>
        <p:txBody>
          <a:bodyPr>
            <a:spAutoFit/>
          </a:bodyPr>
          <a:lstStyle/>
          <a:p>
            <a:pPr algn="ctr"/>
            <a:r>
              <a:rPr lang="en-US" sz="1600" b="1" baseline="30000">
                <a:solidFill>
                  <a:schemeClr val="tx2"/>
                </a:solidFill>
                <a:latin typeface="Arial" charset="0"/>
              </a:rPr>
              <a:t>12</a:t>
            </a:r>
            <a:r>
              <a:rPr lang="en-US" sz="1600" b="1">
                <a:solidFill>
                  <a:schemeClr val="tx2"/>
                </a:solidFill>
                <a:latin typeface="Arial" charset="0"/>
              </a:rPr>
              <a:t>C+</a:t>
            </a:r>
            <a:r>
              <a:rPr lang="en-US" sz="1600" b="1" baseline="30000">
                <a:solidFill>
                  <a:schemeClr val="tx2"/>
                </a:solidFill>
                <a:latin typeface="Arial" charset="0"/>
              </a:rPr>
              <a:t>9</a:t>
            </a:r>
            <a:r>
              <a:rPr lang="en-US" sz="1600" b="1">
                <a:solidFill>
                  <a:schemeClr val="tx2"/>
                </a:solidFill>
                <a:latin typeface="Arial" charset="0"/>
              </a:rPr>
              <a:t>Be 3.2 GeV/nucl. (negative pions) 3,5</a:t>
            </a:r>
            <a:r>
              <a:rPr lang="en-US" sz="1600" b="1" baseline="30000">
                <a:solidFill>
                  <a:schemeClr val="tx2"/>
                </a:solidFill>
                <a:latin typeface="Arial" charset="0"/>
              </a:rPr>
              <a:t>0</a:t>
            </a:r>
            <a:endParaRPr lang="ru-RU" sz="1600" b="1" baseline="30000">
              <a:solidFill>
                <a:schemeClr val="tx2"/>
              </a:solidFill>
              <a:latin typeface="Arial" charset="0"/>
            </a:endParaRPr>
          </a:p>
        </p:txBody>
      </p:sp>
      <p:pic>
        <p:nvPicPr>
          <p:cNvPr id="120837" name="Picture 6" descr="Fig2 pres"/>
          <p:cNvPicPr>
            <a:picLocks noChangeAspect="1" noChangeArrowheads="1"/>
          </p:cNvPicPr>
          <p:nvPr/>
        </p:nvPicPr>
        <p:blipFill>
          <a:blip r:embed="rId4"/>
          <a:srcRect/>
          <a:stretch>
            <a:fillRect/>
          </a:stretch>
        </p:blipFill>
        <p:spPr bwMode="auto">
          <a:xfrm>
            <a:off x="755650" y="1700213"/>
            <a:ext cx="3709988" cy="2867025"/>
          </a:xfrm>
          <a:prstGeom prst="rect">
            <a:avLst/>
          </a:prstGeom>
          <a:noFill/>
          <a:ln w="9525">
            <a:noFill/>
            <a:miter lim="800000"/>
            <a:headEnd/>
            <a:tailEnd/>
          </a:ln>
          <a:effectLst>
            <a:outerShdw blurRad="254000" dist="38100" dir="5400000" sx="102000" sy="102000" algn="ctr" rotWithShape="0">
              <a:srgbClr val="000000">
                <a:alpha val="43137"/>
              </a:srgbClr>
            </a:outerShdw>
          </a:effectLst>
        </p:spPr>
      </p:pic>
      <p:pic>
        <p:nvPicPr>
          <p:cNvPr id="120838" name="Picture 7" descr="Fig3pres"/>
          <p:cNvPicPr>
            <a:picLocks noChangeAspect="1" noChangeArrowheads="1"/>
          </p:cNvPicPr>
          <p:nvPr/>
        </p:nvPicPr>
        <p:blipFill>
          <a:blip r:embed="rId5"/>
          <a:srcRect/>
          <a:stretch>
            <a:fillRect/>
          </a:stretch>
        </p:blipFill>
        <p:spPr bwMode="auto">
          <a:xfrm>
            <a:off x="4787900" y="1714500"/>
            <a:ext cx="3711575" cy="2867025"/>
          </a:xfrm>
          <a:prstGeom prst="rect">
            <a:avLst/>
          </a:prstGeom>
          <a:noFill/>
          <a:ln w="9525">
            <a:noFill/>
            <a:miter lim="800000"/>
            <a:headEnd/>
            <a:tailEnd/>
          </a:ln>
          <a:effectLst>
            <a:outerShdw blurRad="254000" dist="38100" dir="5400000" sx="102000" sy="102000" algn="ctr" rotWithShape="0">
              <a:srgbClr val="000000">
                <a:alpha val="43137"/>
              </a:srgbClr>
            </a:outerShdw>
          </a:effectLst>
        </p:spPr>
      </p:pic>
      <p:sp>
        <p:nvSpPr>
          <p:cNvPr id="33799" name="Rectangle 7"/>
          <p:cNvSpPr>
            <a:spLocks noChangeArrowheads="1"/>
          </p:cNvSpPr>
          <p:nvPr/>
        </p:nvSpPr>
        <p:spPr bwMode="auto">
          <a:xfrm>
            <a:off x="-1331913" y="4941888"/>
            <a:ext cx="12574588" cy="336550"/>
          </a:xfrm>
          <a:prstGeom prst="rect">
            <a:avLst/>
          </a:prstGeom>
          <a:noFill/>
          <a:ln w="9525">
            <a:noFill/>
            <a:miter lim="800000"/>
            <a:headEnd/>
            <a:tailEnd/>
          </a:ln>
        </p:spPr>
        <p:txBody>
          <a:bodyPr anchor="ctr">
            <a:spAutoFit/>
          </a:bodyPr>
          <a:lstStyle/>
          <a:p>
            <a:pPr algn="ctr"/>
            <a:r>
              <a:rPr lang="ru-RU" sz="1600">
                <a:latin typeface="Arial" charset="0"/>
              </a:rPr>
              <a:t>Б.М. Абрамов, М. Базнат, Ю.А. Бородин, …, В.В. Куликов, и др., ЯФ </a:t>
            </a:r>
            <a:r>
              <a:rPr lang="ru-RU" sz="1600" b="1">
                <a:latin typeface="Arial" charset="0"/>
              </a:rPr>
              <a:t>84</a:t>
            </a:r>
            <a:r>
              <a:rPr lang="ru-RU" sz="1600">
                <a:latin typeface="Arial" charset="0"/>
              </a:rPr>
              <a:t>, 331 (2021)</a:t>
            </a:r>
            <a:endParaRPr lang="ru-RU" sz="1800">
              <a:latin typeface="Arial" charset="0"/>
            </a:endParaRPr>
          </a:p>
        </p:txBody>
      </p:sp>
      <p:sp>
        <p:nvSpPr>
          <p:cNvPr id="33800" name="Rectangle 8"/>
          <p:cNvSpPr>
            <a:spLocks noChangeArrowheads="1"/>
          </p:cNvSpPr>
          <p:nvPr/>
        </p:nvSpPr>
        <p:spPr bwMode="auto">
          <a:xfrm>
            <a:off x="1116013" y="5492750"/>
            <a:ext cx="1943100" cy="1430338"/>
          </a:xfrm>
          <a:prstGeom prst="rect">
            <a:avLst/>
          </a:prstGeom>
          <a:noFill/>
          <a:ln w="9525">
            <a:noFill/>
            <a:miter lim="800000"/>
            <a:headEnd/>
            <a:tailEnd/>
          </a:ln>
        </p:spPr>
        <p:txBody>
          <a:bodyPr anchor="ctr">
            <a:spAutoFit/>
          </a:bodyPr>
          <a:lstStyle/>
          <a:p>
            <a:pPr algn="just">
              <a:buSzPct val="100000"/>
            </a:pPr>
            <a:r>
              <a:rPr lang="ru-RU" b="1">
                <a:solidFill>
                  <a:schemeClr val="accent2"/>
                </a:solidFill>
                <a:latin typeface="Arial" charset="0"/>
              </a:rPr>
              <a:t>1</a:t>
            </a:r>
            <a:r>
              <a:rPr lang="en-US" b="1">
                <a:solidFill>
                  <a:schemeClr val="accent2"/>
                </a:solidFill>
                <a:latin typeface="Arial" charset="0"/>
              </a:rPr>
              <a:t>,2 Our approach</a:t>
            </a:r>
            <a:r>
              <a:rPr lang="en-US" b="1">
                <a:latin typeface="Arial" charset="0"/>
              </a:rPr>
              <a:t> </a:t>
            </a:r>
          </a:p>
          <a:p>
            <a:pPr algn="just">
              <a:buSzPct val="100000"/>
            </a:pPr>
            <a:r>
              <a:rPr lang="en-US" b="1">
                <a:solidFill>
                  <a:schemeClr val="hlink"/>
                </a:solidFill>
                <a:latin typeface="Arial" charset="0"/>
              </a:rPr>
              <a:t>3 Sobolevsky</a:t>
            </a:r>
          </a:p>
          <a:p>
            <a:pPr algn="just">
              <a:buSzPct val="100000"/>
            </a:pPr>
            <a:r>
              <a:rPr lang="en-US" b="1">
                <a:solidFill>
                  <a:srgbClr val="006600"/>
                </a:solidFill>
                <a:latin typeface="Arial" charset="0"/>
              </a:rPr>
              <a:t>4</a:t>
            </a:r>
            <a:r>
              <a:rPr lang="ru-RU" b="1">
                <a:solidFill>
                  <a:srgbClr val="006600"/>
                </a:solidFill>
                <a:latin typeface="Arial" charset="0"/>
              </a:rPr>
              <a:t> </a:t>
            </a:r>
            <a:r>
              <a:rPr lang="en-US" b="1">
                <a:solidFill>
                  <a:srgbClr val="006600"/>
                </a:solidFill>
                <a:latin typeface="Arial" charset="0"/>
              </a:rPr>
              <a:t>Mashnik</a:t>
            </a:r>
          </a:p>
          <a:p>
            <a:pPr algn="just">
              <a:buSzPct val="100000"/>
            </a:pPr>
            <a:r>
              <a:rPr lang="en-US" b="1">
                <a:latin typeface="Arial" charset="0"/>
              </a:rPr>
              <a:t>5 GEANT4</a:t>
            </a:r>
          </a:p>
          <a:p>
            <a:pPr algn="just">
              <a:buSzPct val="100000"/>
            </a:pPr>
            <a:r>
              <a:rPr lang="en-US" b="1">
                <a:solidFill>
                  <a:schemeClr val="hlink"/>
                </a:solidFill>
                <a:latin typeface="Arial" charset="0"/>
              </a:rPr>
              <a:t>6 HSD</a:t>
            </a:r>
          </a:p>
          <a:p>
            <a:pPr algn="just">
              <a:buSzPct val="100000"/>
            </a:pPr>
            <a:r>
              <a:rPr lang="ru-RU" sz="1800" b="1">
                <a:latin typeface="Arial" charset="0"/>
              </a:rPr>
              <a:t>   </a:t>
            </a:r>
            <a:endParaRPr lang="en-US" sz="1800" b="1">
              <a:latin typeface="Arial" charset="0"/>
            </a:endParaRPr>
          </a:p>
        </p:txBody>
      </p:sp>
      <p:sp>
        <p:nvSpPr>
          <p:cNvPr id="3" name="Номер слайда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r>
              <a:rPr lang="en-US" sz="1200" dirty="0">
                <a:solidFill>
                  <a:schemeClr val="tx1">
                    <a:tint val="75000"/>
                  </a:schemeClr>
                </a:solidFill>
                <a:latin typeface="+mn-lt"/>
              </a:rPr>
              <a:t>19</a:t>
            </a:r>
            <a:endParaRPr lang="ru-RU" sz="1200" dirty="0">
              <a:solidFill>
                <a:schemeClr val="tx1">
                  <a:tint val="75000"/>
                </a:schemeClr>
              </a:solidFill>
              <a:latin typeface="+mn-lt"/>
            </a:endParaRPr>
          </a:p>
        </p:txBody>
      </p:sp>
      <p:sp>
        <p:nvSpPr>
          <p:cNvPr id="4" name="Нижний колонтитул 3"/>
          <p:cNvSpPr>
            <a:spLocks noGrp="1"/>
          </p:cNvSpPr>
          <p:nvPr>
            <p:ph type="ftr" sz="quarter" idx="11"/>
          </p:nvPr>
        </p:nvSpPr>
        <p:spPr/>
        <p:txBody>
          <a:bodyPr/>
          <a:lstStyle/>
          <a:p>
            <a:pPr>
              <a:defRPr/>
            </a:pPr>
            <a:r>
              <a:rPr lang="en-US"/>
              <a:t>Nucleus-2025 St.Petersburg</a:t>
            </a:r>
            <a:endParaRPr lang="ru-RU"/>
          </a:p>
        </p:txBody>
      </p:sp>
      <p:sp>
        <p:nvSpPr>
          <p:cNvPr id="5" name="Номер слайда 4"/>
          <p:cNvSpPr>
            <a:spLocks noGrp="1"/>
          </p:cNvSpPr>
          <p:nvPr>
            <p:ph type="sldNum" sz="quarter" idx="12"/>
          </p:nvPr>
        </p:nvSpPr>
        <p:spPr/>
        <p:txBody>
          <a:bodyPr/>
          <a:lstStyle/>
          <a:p>
            <a:pPr>
              <a:defRPr/>
            </a:pPr>
            <a:fld id="{42BBDC8A-CA6F-475A-914B-88F83A0EDBB6}" type="slidenum">
              <a:rPr lang="ru-RU" smtClean="0"/>
              <a:pPr>
                <a:defRPr/>
              </a:pPr>
              <a:t>6</a:t>
            </a:fld>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85863" y="6665913"/>
            <a:ext cx="7772400" cy="8240712"/>
          </a:xfrm>
        </p:spPr>
        <p:txBody>
          <a:bodyPr/>
          <a:lstStyle/>
          <a:p>
            <a:pPr>
              <a:defRPr/>
            </a:pPr>
            <a:endParaRPr lang="ru-RU" dirty="0"/>
          </a:p>
        </p:txBody>
      </p:sp>
      <p:sp>
        <p:nvSpPr>
          <p:cNvPr id="4" name="Нижний колонтитул 3"/>
          <p:cNvSpPr>
            <a:spLocks noGrp="1"/>
          </p:cNvSpPr>
          <p:nvPr>
            <p:ph type="ftr" sz="quarter" idx="11"/>
          </p:nvPr>
        </p:nvSpPr>
        <p:spPr/>
        <p:txBody>
          <a:bodyPr/>
          <a:lstStyle/>
          <a:p>
            <a:pPr>
              <a:defRPr/>
            </a:pPr>
            <a:r>
              <a:rPr lang="en-US"/>
              <a:t>Nucleus-2025 St.Petersburg</a:t>
            </a:r>
            <a:endParaRPr lang="ru-RU" dirty="0"/>
          </a:p>
        </p:txBody>
      </p:sp>
      <p:sp>
        <p:nvSpPr>
          <p:cNvPr id="5" name="Номер слайда 4"/>
          <p:cNvSpPr>
            <a:spLocks noGrp="1"/>
          </p:cNvSpPr>
          <p:nvPr>
            <p:ph type="sldNum" sz="quarter" idx="12"/>
          </p:nvPr>
        </p:nvSpPr>
        <p:spPr/>
        <p:txBody>
          <a:bodyPr/>
          <a:lstStyle/>
          <a:p>
            <a:pPr>
              <a:defRPr/>
            </a:pPr>
            <a:r>
              <a:rPr lang="en-US" dirty="0"/>
              <a:t>5</a:t>
            </a:r>
            <a:endParaRPr lang="ru-RU" dirty="0"/>
          </a:p>
        </p:txBody>
      </p:sp>
      <p:sp>
        <p:nvSpPr>
          <p:cNvPr id="1878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sz="1800">
              <a:latin typeface="Arial" charset="0"/>
            </a:endParaRPr>
          </a:p>
        </p:txBody>
      </p:sp>
      <p:sp>
        <p:nvSpPr>
          <p:cNvPr id="1878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sz="1800">
              <a:latin typeface="Arial" charset="0"/>
            </a:endParaRPr>
          </a:p>
        </p:txBody>
      </p:sp>
      <p:sp>
        <p:nvSpPr>
          <p:cNvPr id="18787" name="Rectangle 10"/>
          <p:cNvSpPr>
            <a:spLocks noChangeArrowheads="1"/>
          </p:cNvSpPr>
          <p:nvPr/>
        </p:nvSpPr>
        <p:spPr bwMode="auto">
          <a:xfrm>
            <a:off x="12679363" y="3371850"/>
            <a:ext cx="2087562" cy="112713"/>
          </a:xfrm>
          <a:prstGeom prst="rect">
            <a:avLst/>
          </a:prstGeom>
          <a:noFill/>
          <a:ln w="9525">
            <a:noFill/>
            <a:miter lim="800000"/>
            <a:headEnd/>
            <a:tailEnd/>
          </a:ln>
        </p:spPr>
        <p:txBody>
          <a:bodyPr anchor="ctr">
            <a:spAutoFit/>
          </a:bodyPr>
          <a:lstStyle/>
          <a:p>
            <a:endParaRPr lang="ru-RU" sz="1800">
              <a:latin typeface="Arial" charset="0"/>
            </a:endParaRPr>
          </a:p>
        </p:txBody>
      </p:sp>
      <p:sp>
        <p:nvSpPr>
          <p:cNvPr id="18788"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sz="1800">
              <a:latin typeface="Arial" charset="0"/>
            </a:endParaRPr>
          </a:p>
        </p:txBody>
      </p:sp>
      <p:graphicFrame>
        <p:nvGraphicFramePr>
          <p:cNvPr id="18765" name="Object 333"/>
          <p:cNvGraphicFramePr>
            <a:graphicFrameLocks noChangeAspect="1"/>
          </p:cNvGraphicFramePr>
          <p:nvPr/>
        </p:nvGraphicFramePr>
        <p:xfrm>
          <a:off x="3059113" y="4581525"/>
          <a:ext cx="1295400" cy="549275"/>
        </p:xfrm>
        <a:graphic>
          <a:graphicData uri="http://schemas.openxmlformats.org/presentationml/2006/ole">
            <mc:AlternateContent xmlns:mc="http://schemas.openxmlformats.org/markup-compatibility/2006">
              <mc:Choice xmlns:v="urn:schemas-microsoft-com:vml" Requires="v">
                <p:oleObj spid="_x0000_s18782" name="Equation" r:id="rId4" imgW="21640800" imgH="9144000" progId="Equation.DSMT4">
                  <p:embed/>
                </p:oleObj>
              </mc:Choice>
              <mc:Fallback>
                <p:oleObj name="Equation" r:id="rId4" imgW="21640800" imgH="9144000" progId="Equation.DSMT4">
                  <p:embed/>
                  <p:pic>
                    <p:nvPicPr>
                      <p:cNvPr id="0" name="Picture 3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4581525"/>
                        <a:ext cx="1295400"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789" name="Прямоугольник 22"/>
          <p:cNvSpPr>
            <a:spLocks noChangeArrowheads="1"/>
          </p:cNvSpPr>
          <p:nvPr/>
        </p:nvSpPr>
        <p:spPr bwMode="auto">
          <a:xfrm>
            <a:off x="536575" y="-63500"/>
            <a:ext cx="8351838" cy="641350"/>
          </a:xfrm>
          <a:prstGeom prst="rect">
            <a:avLst/>
          </a:prstGeom>
          <a:noFill/>
          <a:ln w="9525">
            <a:noFill/>
            <a:miter lim="800000"/>
            <a:headEnd/>
            <a:tailEnd/>
          </a:ln>
        </p:spPr>
        <p:txBody>
          <a:bodyPr>
            <a:spAutoFit/>
          </a:bodyPr>
          <a:lstStyle/>
          <a:p>
            <a:pPr algn="ctr">
              <a:lnSpc>
                <a:spcPct val="200000"/>
              </a:lnSpc>
              <a:tabLst>
                <a:tab pos="228600" algn="l"/>
              </a:tabLst>
            </a:pPr>
            <a:r>
              <a:rPr lang="en-US" sz="1800" b="1">
                <a:solidFill>
                  <a:srgbClr val="FF3300"/>
                </a:solidFill>
                <a:latin typeface="Monotype Corsiva" pitchFamily="66" charset="0"/>
              </a:rPr>
              <a:t>EQUATIONS OF QUANTUM RELATIVISTIC HYDRODYNAMICS</a:t>
            </a:r>
            <a:r>
              <a:rPr lang="ru-RU" sz="1800">
                <a:solidFill>
                  <a:srgbClr val="FF3300"/>
                </a:solidFill>
                <a:latin typeface="Monotype Corsiva" pitchFamily="66" charset="0"/>
              </a:rPr>
              <a:t> </a:t>
            </a:r>
          </a:p>
        </p:txBody>
      </p:sp>
      <p:sp>
        <p:nvSpPr>
          <p:cNvPr id="18790" name="Rectangle 125"/>
          <p:cNvSpPr>
            <a:spLocks noChangeArrowheads="1"/>
          </p:cNvSpPr>
          <p:nvPr/>
        </p:nvSpPr>
        <p:spPr bwMode="auto">
          <a:xfrm>
            <a:off x="0" y="3176588"/>
            <a:ext cx="9144000" cy="0"/>
          </a:xfrm>
          <a:prstGeom prst="rect">
            <a:avLst/>
          </a:prstGeom>
          <a:noFill/>
          <a:ln w="9525">
            <a:noFill/>
            <a:miter lim="800000"/>
            <a:headEnd/>
            <a:tailEnd/>
          </a:ln>
        </p:spPr>
        <p:txBody>
          <a:bodyPr wrap="none" anchor="ctr">
            <a:spAutoFit/>
          </a:bodyPr>
          <a:lstStyle/>
          <a:p>
            <a:endParaRPr lang="ru-RU"/>
          </a:p>
        </p:txBody>
      </p:sp>
      <p:graphicFrame>
        <p:nvGraphicFramePr>
          <p:cNvPr id="18766" name="Object 334"/>
          <p:cNvGraphicFramePr>
            <a:graphicFrameLocks noChangeAspect="1"/>
          </p:cNvGraphicFramePr>
          <p:nvPr/>
        </p:nvGraphicFramePr>
        <p:xfrm>
          <a:off x="2627313" y="1844675"/>
          <a:ext cx="3240087" cy="593725"/>
        </p:xfrm>
        <a:graphic>
          <a:graphicData uri="http://schemas.openxmlformats.org/presentationml/2006/ole">
            <mc:AlternateContent xmlns:mc="http://schemas.openxmlformats.org/markup-compatibility/2006">
              <mc:Choice xmlns:v="urn:schemas-microsoft-com:vml" Requires="v">
                <p:oleObj spid="_x0000_s18783" name="Equation" r:id="rId6" imgW="67056000" imgH="12192000" progId="Equation.DSMT4">
                  <p:embed/>
                </p:oleObj>
              </mc:Choice>
              <mc:Fallback>
                <p:oleObj name="Equation" r:id="rId6" imgW="67056000" imgH="12192000" progId="Equation.DSMT4">
                  <p:embed/>
                  <p:pic>
                    <p:nvPicPr>
                      <p:cNvPr id="0" name="Picture 3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313" y="1844675"/>
                        <a:ext cx="3240087" cy="59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791" name="Rectangle 126"/>
          <p:cNvSpPr>
            <a:spLocks noChangeArrowheads="1"/>
          </p:cNvSpPr>
          <p:nvPr/>
        </p:nvSpPr>
        <p:spPr bwMode="auto">
          <a:xfrm>
            <a:off x="900113" y="476250"/>
            <a:ext cx="7200900" cy="1368425"/>
          </a:xfrm>
          <a:prstGeom prst="rect">
            <a:avLst/>
          </a:prstGeom>
          <a:noFill/>
          <a:ln w="9525">
            <a:noFill/>
            <a:miter lim="800000"/>
            <a:headEnd/>
            <a:tailEnd/>
          </a:ln>
        </p:spPr>
        <p:txBody>
          <a:bodyPr anchor="ctr">
            <a:spAutoFit/>
          </a:bodyPr>
          <a:lstStyle/>
          <a:p>
            <a:r>
              <a:rPr lang="en-US" b="1">
                <a:solidFill>
                  <a:schemeClr val="hlink"/>
                </a:solidFill>
                <a:latin typeface="Arial" charset="0"/>
              </a:rPr>
              <a:t>The equations of relativistic hydrodynamics can be related to the effective Klein-Fock-Gordon equation</a:t>
            </a:r>
            <a:r>
              <a:rPr lang="en-US" b="1">
                <a:latin typeface="Arial" charset="0"/>
              </a:rPr>
              <a:t>.</a:t>
            </a:r>
            <a:r>
              <a:rPr lang="ru-RU" b="1">
                <a:latin typeface="Arial" charset="0"/>
              </a:rPr>
              <a:t> </a:t>
            </a:r>
          </a:p>
          <a:p>
            <a:r>
              <a:rPr lang="en-US" b="1">
                <a:latin typeface="Arial" charset="0"/>
              </a:rPr>
              <a:t>It contains the effective mean field </a:t>
            </a:r>
            <a:r>
              <a:rPr lang="ru-RU" b="1">
                <a:latin typeface="Arial" charset="0"/>
              </a:rPr>
              <a:t>                                                      , </a:t>
            </a:r>
            <a:r>
              <a:rPr lang="en-US" b="1">
                <a:latin typeface="Arial" charset="0"/>
              </a:rPr>
              <a:t> where</a:t>
            </a:r>
            <a:r>
              <a:rPr lang="ru-RU" b="1">
                <a:latin typeface="Arial" charset="0"/>
              </a:rPr>
              <a:t>    </a:t>
            </a:r>
            <a:r>
              <a:rPr lang="en-US" b="1">
                <a:latin typeface="Arial" charset="0"/>
              </a:rPr>
              <a:t> </a:t>
            </a:r>
            <a:r>
              <a:rPr lang="ru-RU" b="1">
                <a:latin typeface="Arial" charset="0"/>
              </a:rPr>
              <a:t>       </a:t>
            </a:r>
            <a:r>
              <a:rPr lang="en-US" b="1">
                <a:latin typeface="Arial" charset="0"/>
              </a:rPr>
              <a:t>is the effective density-dependent mean nucleon potential,</a:t>
            </a:r>
            <a:r>
              <a:rPr lang="ru-RU" b="1">
                <a:latin typeface="Arial" charset="0"/>
              </a:rPr>
              <a:t>      </a:t>
            </a:r>
            <a:r>
              <a:rPr lang="en-US" b="1">
                <a:latin typeface="Arial" charset="0"/>
              </a:rPr>
              <a:t>is the nucleon mass, </a:t>
            </a:r>
            <a:r>
              <a:rPr lang="ru-RU" b="1">
                <a:latin typeface="Arial" charset="0"/>
              </a:rPr>
              <a:t> </a:t>
            </a:r>
            <a:r>
              <a:rPr lang="ru-RU" b="1" i="1">
                <a:latin typeface="Arial" charset="0"/>
              </a:rPr>
              <a:t>с </a:t>
            </a:r>
            <a:r>
              <a:rPr lang="ru-RU" b="1">
                <a:latin typeface="Arial" charset="0"/>
              </a:rPr>
              <a:t>  </a:t>
            </a:r>
            <a:r>
              <a:rPr lang="en-US" b="1">
                <a:latin typeface="Arial" charset="0"/>
              </a:rPr>
              <a:t>is the speed of light, </a:t>
            </a:r>
            <a:r>
              <a:rPr lang="ru-RU" b="1">
                <a:latin typeface="Arial" charset="0"/>
              </a:rPr>
              <a:t>   </a:t>
            </a:r>
            <a:r>
              <a:rPr lang="en-US" b="1">
                <a:latin typeface="Arial" charset="0"/>
              </a:rPr>
              <a:t>is the Planck constant, and also the dissipative term </a:t>
            </a:r>
            <a:r>
              <a:rPr lang="ru-RU" b="1">
                <a:latin typeface="Arial" charset="0"/>
              </a:rPr>
              <a:t>         </a:t>
            </a:r>
            <a:r>
              <a:rPr lang="en-US" b="1">
                <a:latin typeface="Arial" charset="0"/>
              </a:rPr>
              <a:t>, where</a:t>
            </a:r>
            <a:r>
              <a:rPr lang="ru-RU" b="1">
                <a:latin typeface="Arial" charset="0"/>
              </a:rPr>
              <a:t>   </a:t>
            </a:r>
            <a:r>
              <a:rPr lang="en-US" b="1">
                <a:latin typeface="Arial" charset="0"/>
              </a:rPr>
              <a:t>is the thermal energy density, </a:t>
            </a:r>
            <a:r>
              <a:rPr lang="ru-RU" b="1">
                <a:latin typeface="Arial" charset="0"/>
              </a:rPr>
              <a:t>                        </a:t>
            </a:r>
            <a:r>
              <a:rPr lang="en-US" b="1">
                <a:latin typeface="Arial" charset="0"/>
              </a:rPr>
              <a:t>is the adiabatic index .</a:t>
            </a:r>
            <a:r>
              <a:rPr lang="ru-RU" b="1">
                <a:latin typeface="Arial" charset="0"/>
              </a:rPr>
              <a:t> </a:t>
            </a:r>
          </a:p>
        </p:txBody>
      </p:sp>
      <p:sp>
        <p:nvSpPr>
          <p:cNvPr id="18792" name="Rectangle 18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8793" name="Rectangle 18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8794" name="Rectangle 18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8767" name="Object 335"/>
          <p:cNvGraphicFramePr>
            <a:graphicFrameLocks noChangeAspect="1"/>
          </p:cNvGraphicFramePr>
          <p:nvPr/>
        </p:nvGraphicFramePr>
        <p:xfrm>
          <a:off x="7019925" y="981075"/>
          <a:ext cx="609600" cy="200025"/>
        </p:xfrm>
        <a:graphic>
          <a:graphicData uri="http://schemas.openxmlformats.org/presentationml/2006/ole">
            <mc:AlternateContent xmlns:mc="http://schemas.openxmlformats.org/markup-compatibility/2006">
              <mc:Choice xmlns:v="urn:schemas-microsoft-com:vml" Requires="v">
                <p:oleObj spid="_x0000_s18784" name="Equation" r:id="rId8" imgW="14630400" imgH="4876800" progId="Equation.DSMT4">
                  <p:embed/>
                </p:oleObj>
              </mc:Choice>
              <mc:Fallback>
                <p:oleObj name="Equation" r:id="rId8" imgW="14630400" imgH="4876800" progId="Equation.DSMT4">
                  <p:embed/>
                  <p:pic>
                    <p:nvPicPr>
                      <p:cNvPr id="0" name="Picture 3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9925" y="981075"/>
                        <a:ext cx="609600" cy="20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795" name="Rectangle 19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8796" name="Rectangle 19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8797" name="Rectangle 19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8798" name="Rectangle 19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8799" name="Rectangle 19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8768" name="Object 336"/>
          <p:cNvGraphicFramePr>
            <a:graphicFrameLocks noChangeAspect="1"/>
          </p:cNvGraphicFramePr>
          <p:nvPr/>
        </p:nvGraphicFramePr>
        <p:xfrm>
          <a:off x="5795963" y="1196975"/>
          <a:ext cx="161925" cy="142875"/>
        </p:xfrm>
        <a:graphic>
          <a:graphicData uri="http://schemas.openxmlformats.org/presentationml/2006/ole">
            <mc:AlternateContent xmlns:mc="http://schemas.openxmlformats.org/markup-compatibility/2006">
              <mc:Choice xmlns:v="urn:schemas-microsoft-com:vml" Requires="v">
                <p:oleObj spid="_x0000_s18785" name="Equation" r:id="rId10" imgW="3962400" imgH="3352800" progId="Equation.DSMT4">
                  <p:embed/>
                </p:oleObj>
              </mc:Choice>
              <mc:Fallback>
                <p:oleObj name="Equation" r:id="rId10" imgW="3962400" imgH="3352800" progId="Equation.DSMT4">
                  <p:embed/>
                  <p:pic>
                    <p:nvPicPr>
                      <p:cNvPr id="0" name="Picture 3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5963" y="1196975"/>
                        <a:ext cx="161925" cy="142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769" name="Object 337"/>
          <p:cNvGraphicFramePr>
            <a:graphicFrameLocks noChangeAspect="1"/>
          </p:cNvGraphicFramePr>
          <p:nvPr/>
        </p:nvGraphicFramePr>
        <p:xfrm>
          <a:off x="2700338" y="1412875"/>
          <a:ext cx="123825" cy="161925"/>
        </p:xfrm>
        <a:graphic>
          <a:graphicData uri="http://schemas.openxmlformats.org/presentationml/2006/ole">
            <mc:AlternateContent xmlns:mc="http://schemas.openxmlformats.org/markup-compatibility/2006">
              <mc:Choice xmlns:v="urn:schemas-microsoft-com:vml" Requires="v">
                <p:oleObj spid="_x0000_s18786" name="Equation" r:id="rId12" imgW="3048000" imgH="3962400" progId="Equation.DSMT4">
                  <p:embed/>
                </p:oleObj>
              </mc:Choice>
              <mc:Fallback>
                <p:oleObj name="Equation" r:id="rId12" imgW="3048000" imgH="3962400" progId="Equation.DSMT4">
                  <p:embed/>
                  <p:pic>
                    <p:nvPicPr>
                      <p:cNvPr id="0" name="Picture 33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00338" y="1412875"/>
                        <a:ext cx="12382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800" name="Rectangle 20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8770" name="Object 338"/>
          <p:cNvGraphicFramePr>
            <a:graphicFrameLocks noChangeAspect="1"/>
          </p:cNvGraphicFramePr>
          <p:nvPr/>
        </p:nvGraphicFramePr>
        <p:xfrm>
          <a:off x="0" y="0"/>
          <a:ext cx="123825" cy="161925"/>
        </p:xfrm>
        <a:graphic>
          <a:graphicData uri="http://schemas.openxmlformats.org/presentationml/2006/ole">
            <mc:AlternateContent xmlns:mc="http://schemas.openxmlformats.org/markup-compatibility/2006">
              <mc:Choice xmlns:v="urn:schemas-microsoft-com:vml" Requires="v">
                <p:oleObj spid="_x0000_s18787" name="Equation" r:id="rId14" imgW="3048000" imgH="3962400" progId="Equation.DSMT4">
                  <p:embed/>
                </p:oleObj>
              </mc:Choice>
              <mc:Fallback>
                <p:oleObj name="Equation" r:id="rId14" imgW="3048000" imgH="3962400" progId="Equation.DSMT4">
                  <p:embed/>
                  <p:pic>
                    <p:nvPicPr>
                      <p:cNvPr id="0" name="Picture 33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382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801" name="Rectangle 20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8771" name="Object 339"/>
          <p:cNvGraphicFramePr>
            <a:graphicFrameLocks noChangeAspect="1"/>
          </p:cNvGraphicFramePr>
          <p:nvPr/>
        </p:nvGraphicFramePr>
        <p:xfrm>
          <a:off x="7380288" y="1268413"/>
          <a:ext cx="495300" cy="419100"/>
        </p:xfrm>
        <a:graphic>
          <a:graphicData uri="http://schemas.openxmlformats.org/presentationml/2006/ole">
            <mc:AlternateContent xmlns:mc="http://schemas.openxmlformats.org/markup-compatibility/2006">
              <mc:Choice xmlns:v="urn:schemas-microsoft-com:vml" Requires="v">
                <p:oleObj spid="_x0000_s18788" name="Equation" r:id="rId15" imgW="11887200" imgH="10058400" progId="Equation.DSMT4">
                  <p:embed/>
                </p:oleObj>
              </mc:Choice>
              <mc:Fallback>
                <p:oleObj name="Equation" r:id="rId15" imgW="11887200" imgH="10058400" progId="Equation.DSMT4">
                  <p:embed/>
                  <p:pic>
                    <p:nvPicPr>
                      <p:cNvPr id="0" name="Picture 33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80288" y="1268413"/>
                        <a:ext cx="4953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802" name="Rectangle 20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8772" name="Object 340"/>
          <p:cNvGraphicFramePr>
            <a:graphicFrameLocks noChangeAspect="1"/>
          </p:cNvGraphicFramePr>
          <p:nvPr/>
        </p:nvGraphicFramePr>
        <p:xfrm>
          <a:off x="1547813" y="1557338"/>
          <a:ext cx="123825" cy="180975"/>
        </p:xfrm>
        <a:graphic>
          <a:graphicData uri="http://schemas.openxmlformats.org/presentationml/2006/ole">
            <mc:AlternateContent xmlns:mc="http://schemas.openxmlformats.org/markup-compatibility/2006">
              <mc:Choice xmlns:v="urn:schemas-microsoft-com:vml" Requires="v">
                <p:oleObj spid="_x0000_s18789" name="Equation" r:id="rId17" imgW="3048000" imgH="4267200" progId="Equation.DSMT4">
                  <p:embed/>
                </p:oleObj>
              </mc:Choice>
              <mc:Fallback>
                <p:oleObj name="Equation" r:id="rId17" imgW="3048000" imgH="4267200" progId="Equation.DSMT4">
                  <p:embed/>
                  <p:pic>
                    <p:nvPicPr>
                      <p:cNvPr id="0" name="Picture 34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47813" y="1557338"/>
                        <a:ext cx="123825"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803" name="Rectangle 20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8773" name="Object 341"/>
          <p:cNvGraphicFramePr>
            <a:graphicFrameLocks noChangeAspect="1"/>
          </p:cNvGraphicFramePr>
          <p:nvPr/>
        </p:nvGraphicFramePr>
        <p:xfrm>
          <a:off x="4284663" y="1484313"/>
          <a:ext cx="1057275" cy="390525"/>
        </p:xfrm>
        <a:graphic>
          <a:graphicData uri="http://schemas.openxmlformats.org/presentationml/2006/ole">
            <mc:AlternateContent xmlns:mc="http://schemas.openxmlformats.org/markup-compatibility/2006">
              <mc:Choice xmlns:v="urn:schemas-microsoft-com:vml" Requires="v">
                <p:oleObj spid="_x0000_s18790" name="Equation" r:id="rId19" imgW="25298400" imgH="9448800" progId="Equation.DSMT4">
                  <p:embed/>
                </p:oleObj>
              </mc:Choice>
              <mc:Fallback>
                <p:oleObj name="Equation" r:id="rId19" imgW="25298400" imgH="9448800" progId="Equation.DSMT4">
                  <p:embed/>
                  <p:pic>
                    <p:nvPicPr>
                      <p:cNvPr id="0" name="Picture 34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84663" y="1484313"/>
                        <a:ext cx="105727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804" name="Rectangle 2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8774" name="Object 342"/>
          <p:cNvGraphicFramePr>
            <a:graphicFrameLocks noChangeAspect="1"/>
          </p:cNvGraphicFramePr>
          <p:nvPr/>
        </p:nvGraphicFramePr>
        <p:xfrm>
          <a:off x="3924300" y="908050"/>
          <a:ext cx="2352675" cy="304800"/>
        </p:xfrm>
        <a:graphic>
          <a:graphicData uri="http://schemas.openxmlformats.org/presentationml/2006/ole">
            <mc:AlternateContent xmlns:mc="http://schemas.openxmlformats.org/markup-compatibility/2006">
              <mc:Choice xmlns:v="urn:schemas-microsoft-com:vml" Requires="v">
                <p:oleObj spid="_x0000_s18791" name="Equation" r:id="rId21" imgW="56997600" imgH="7315200" progId="Equation.DSMT4">
                  <p:embed/>
                </p:oleObj>
              </mc:Choice>
              <mc:Fallback>
                <p:oleObj name="Equation" r:id="rId21" imgW="56997600" imgH="7315200" progId="Equation.DSMT4">
                  <p:embed/>
                  <p:pic>
                    <p:nvPicPr>
                      <p:cNvPr id="0" name="Picture 34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24300" y="908050"/>
                        <a:ext cx="2352675"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805" name="Rectangle 213"/>
          <p:cNvSpPr>
            <a:spLocks noChangeArrowheads="1"/>
          </p:cNvSpPr>
          <p:nvPr/>
        </p:nvSpPr>
        <p:spPr bwMode="auto">
          <a:xfrm>
            <a:off x="971550" y="2300288"/>
            <a:ext cx="7416800" cy="942975"/>
          </a:xfrm>
          <a:prstGeom prst="rect">
            <a:avLst/>
          </a:prstGeom>
          <a:noFill/>
          <a:ln w="9525">
            <a:noFill/>
            <a:miter lim="800000"/>
            <a:headEnd/>
            <a:tailEnd/>
          </a:ln>
        </p:spPr>
        <p:txBody>
          <a:bodyPr anchor="ctr">
            <a:spAutoFit/>
          </a:bodyPr>
          <a:lstStyle/>
          <a:p>
            <a:pPr algn="just"/>
            <a:r>
              <a:rPr lang="en-US" b="1">
                <a:latin typeface="Times New Roman" pitchFamily="18" charset="0"/>
                <a:cs typeface="Times New Roman" pitchFamily="18" charset="0"/>
              </a:rPr>
              <a:t>In addition to the Klein-Gordon equation (1) with the dissipative term, or the equations of hydrodynamics (the continuity equation and the Euler equation), an equation for the thermal term should be added </a:t>
            </a:r>
            <a:endParaRPr lang="ru-RU" b="1">
              <a:latin typeface="Arial" charset="0"/>
            </a:endParaRPr>
          </a:p>
          <a:p>
            <a:pPr eaLnBrk="0" hangingPunct="0"/>
            <a:endParaRPr lang="ru-RU" b="1">
              <a:latin typeface="Arial" charset="0"/>
            </a:endParaRPr>
          </a:p>
        </p:txBody>
      </p:sp>
      <p:sp>
        <p:nvSpPr>
          <p:cNvPr id="18806" name="Rectangle 214"/>
          <p:cNvSpPr>
            <a:spLocks noChangeArrowheads="1"/>
          </p:cNvSpPr>
          <p:nvPr/>
        </p:nvSpPr>
        <p:spPr bwMode="auto">
          <a:xfrm>
            <a:off x="-1116013" y="3789363"/>
            <a:ext cx="311150" cy="274637"/>
          </a:xfrm>
          <a:prstGeom prst="rect">
            <a:avLst/>
          </a:prstGeom>
          <a:noFill/>
          <a:ln w="9525">
            <a:noFill/>
            <a:miter lim="800000"/>
            <a:headEnd/>
            <a:tailEnd/>
          </a:ln>
        </p:spPr>
        <p:txBody>
          <a:bodyPr wrap="none" anchor="ctr">
            <a:spAutoFit/>
          </a:bodyPr>
          <a:lstStyle/>
          <a:p>
            <a:r>
              <a:rPr lang="en-US" sz="1200">
                <a:latin typeface="Times New Roman" pitchFamily="18" charset="0"/>
                <a:cs typeface="Times New Roman" pitchFamily="18" charset="0"/>
              </a:rPr>
              <a:t>, (</a:t>
            </a:r>
            <a:endParaRPr lang="en-US" sz="1600">
              <a:latin typeface="Arial" charset="0"/>
            </a:endParaRPr>
          </a:p>
        </p:txBody>
      </p:sp>
      <p:sp>
        <p:nvSpPr>
          <p:cNvPr id="18807" name="Rectangle 216"/>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ru-RU"/>
          </a:p>
        </p:txBody>
      </p:sp>
      <p:graphicFrame>
        <p:nvGraphicFramePr>
          <p:cNvPr id="18775" name="Object 343"/>
          <p:cNvGraphicFramePr>
            <a:graphicFrameLocks noChangeAspect="1"/>
          </p:cNvGraphicFramePr>
          <p:nvPr/>
        </p:nvGraphicFramePr>
        <p:xfrm>
          <a:off x="900113" y="3032125"/>
          <a:ext cx="1727200" cy="501650"/>
        </p:xfrm>
        <a:graphic>
          <a:graphicData uri="http://schemas.openxmlformats.org/presentationml/2006/ole">
            <mc:AlternateContent xmlns:mc="http://schemas.openxmlformats.org/markup-compatibility/2006">
              <mc:Choice xmlns:v="urn:schemas-microsoft-com:vml" Requires="v">
                <p:oleObj spid="_x0000_s18792" name="Equation" r:id="rId23" imgW="35356800" imgH="10363200" progId="Equation.DSMT4">
                  <p:embed/>
                </p:oleObj>
              </mc:Choice>
              <mc:Fallback>
                <p:oleObj name="Equation" r:id="rId23" imgW="35356800" imgH="10363200" progId="Equation.DSMT4">
                  <p:embed/>
                  <p:pic>
                    <p:nvPicPr>
                      <p:cNvPr id="0" name="Picture 34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00113" y="3032125"/>
                        <a:ext cx="1727200"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808" name="Rectangle 218"/>
          <p:cNvSpPr>
            <a:spLocks noChangeArrowheads="1"/>
          </p:cNvSpPr>
          <p:nvPr/>
        </p:nvSpPr>
        <p:spPr bwMode="auto">
          <a:xfrm>
            <a:off x="4803775" y="2973388"/>
            <a:ext cx="184150" cy="336550"/>
          </a:xfrm>
          <a:prstGeom prst="rect">
            <a:avLst/>
          </a:prstGeom>
          <a:noFill/>
          <a:ln w="9525">
            <a:noFill/>
            <a:miter lim="800000"/>
            <a:headEnd/>
            <a:tailEnd/>
          </a:ln>
        </p:spPr>
        <p:txBody>
          <a:bodyPr wrap="none" anchor="ctr">
            <a:spAutoFit/>
          </a:bodyPr>
          <a:lstStyle/>
          <a:p>
            <a:pPr algn="ctr"/>
            <a:endParaRPr lang="ru-RU" sz="1600">
              <a:latin typeface="Arial" charset="0"/>
            </a:endParaRPr>
          </a:p>
        </p:txBody>
      </p:sp>
      <p:graphicFrame>
        <p:nvGraphicFramePr>
          <p:cNvPr id="18776" name="Object 344"/>
          <p:cNvGraphicFramePr>
            <a:graphicFrameLocks noChangeAspect="1"/>
          </p:cNvGraphicFramePr>
          <p:nvPr/>
        </p:nvGraphicFramePr>
        <p:xfrm>
          <a:off x="2700338" y="2924175"/>
          <a:ext cx="1579562" cy="585788"/>
        </p:xfrm>
        <a:graphic>
          <a:graphicData uri="http://schemas.openxmlformats.org/presentationml/2006/ole">
            <mc:AlternateContent xmlns:mc="http://schemas.openxmlformats.org/markup-compatibility/2006">
              <mc:Choice xmlns:v="urn:schemas-microsoft-com:vml" Requires="v">
                <p:oleObj spid="_x0000_s18793" name="Equation" r:id="rId25" imgW="32918400" imgH="12192000" progId="Equation.DSMT4">
                  <p:embed/>
                </p:oleObj>
              </mc:Choice>
              <mc:Fallback>
                <p:oleObj name="Equation" r:id="rId25" imgW="32918400" imgH="12192000" progId="Equation.DSMT4">
                  <p:embed/>
                  <p:pic>
                    <p:nvPicPr>
                      <p:cNvPr id="0" name="Picture 34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700338" y="2924175"/>
                        <a:ext cx="1579562" cy="585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809" name="Rectangle 2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8777" name="Object 345"/>
          <p:cNvGraphicFramePr>
            <a:graphicFrameLocks noChangeAspect="1"/>
          </p:cNvGraphicFramePr>
          <p:nvPr/>
        </p:nvGraphicFramePr>
        <p:xfrm>
          <a:off x="4500563" y="3036888"/>
          <a:ext cx="1295400" cy="333375"/>
        </p:xfrm>
        <a:graphic>
          <a:graphicData uri="http://schemas.openxmlformats.org/presentationml/2006/ole">
            <mc:AlternateContent xmlns:mc="http://schemas.openxmlformats.org/markup-compatibility/2006">
              <mc:Choice xmlns:v="urn:schemas-microsoft-com:vml" Requires="v">
                <p:oleObj spid="_x0000_s18794" name="Equation" r:id="rId27" imgW="21336000" imgH="5486400" progId="Equation.DSMT4">
                  <p:embed/>
                </p:oleObj>
              </mc:Choice>
              <mc:Fallback>
                <p:oleObj name="Equation" r:id="rId27" imgW="21336000" imgH="5486400" progId="Equation.DSMT4">
                  <p:embed/>
                  <p:pic>
                    <p:nvPicPr>
                      <p:cNvPr id="0" name="Picture 34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500563" y="3036888"/>
                        <a:ext cx="1295400"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810" name="Rectangle 222"/>
          <p:cNvSpPr>
            <a:spLocks noChangeArrowheads="1"/>
          </p:cNvSpPr>
          <p:nvPr/>
        </p:nvSpPr>
        <p:spPr bwMode="auto">
          <a:xfrm>
            <a:off x="0" y="3148013"/>
            <a:ext cx="9144000" cy="0"/>
          </a:xfrm>
          <a:prstGeom prst="rect">
            <a:avLst/>
          </a:prstGeom>
          <a:noFill/>
          <a:ln w="9525">
            <a:noFill/>
            <a:miter lim="800000"/>
            <a:headEnd/>
            <a:tailEnd/>
          </a:ln>
        </p:spPr>
        <p:txBody>
          <a:bodyPr wrap="none" anchor="ctr">
            <a:spAutoFit/>
          </a:bodyPr>
          <a:lstStyle/>
          <a:p>
            <a:endParaRPr lang="ru-RU"/>
          </a:p>
        </p:txBody>
      </p:sp>
      <p:graphicFrame>
        <p:nvGraphicFramePr>
          <p:cNvPr id="18778" name="Object 346"/>
          <p:cNvGraphicFramePr>
            <a:graphicFrameLocks noChangeAspect="1"/>
          </p:cNvGraphicFramePr>
          <p:nvPr/>
        </p:nvGraphicFramePr>
        <p:xfrm>
          <a:off x="6011863" y="2924175"/>
          <a:ext cx="904875" cy="561975"/>
        </p:xfrm>
        <a:graphic>
          <a:graphicData uri="http://schemas.openxmlformats.org/presentationml/2006/ole">
            <mc:AlternateContent xmlns:mc="http://schemas.openxmlformats.org/markup-compatibility/2006">
              <mc:Choice xmlns:v="urn:schemas-microsoft-com:vml" Requires="v">
                <p:oleObj spid="_x0000_s18795" name="Equation" r:id="rId29" imgW="21640800" imgH="13411200" progId="Equation.DSMT4">
                  <p:embed/>
                </p:oleObj>
              </mc:Choice>
              <mc:Fallback>
                <p:oleObj name="Equation" r:id="rId29" imgW="21640800" imgH="13411200" progId="Equation.DSMT4">
                  <p:embed/>
                  <p:pic>
                    <p:nvPicPr>
                      <p:cNvPr id="0" name="Picture 34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011863" y="2924175"/>
                        <a:ext cx="904875"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811" name="Rectangle 22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18779" name="Object 347"/>
          <p:cNvGraphicFramePr>
            <a:graphicFrameLocks noChangeAspect="1"/>
          </p:cNvGraphicFramePr>
          <p:nvPr/>
        </p:nvGraphicFramePr>
        <p:xfrm>
          <a:off x="6948488" y="2997200"/>
          <a:ext cx="866775" cy="419100"/>
        </p:xfrm>
        <a:graphic>
          <a:graphicData uri="http://schemas.openxmlformats.org/presentationml/2006/ole">
            <mc:AlternateContent xmlns:mc="http://schemas.openxmlformats.org/markup-compatibility/2006">
              <mc:Choice xmlns:v="urn:schemas-microsoft-com:vml" Requires="v">
                <p:oleObj spid="_x0000_s18796" name="Equation" r:id="rId31" imgW="20726400" imgH="10058400" progId="Equation.DSMT4">
                  <p:embed/>
                </p:oleObj>
              </mc:Choice>
              <mc:Fallback>
                <p:oleObj name="Equation" r:id="rId31" imgW="20726400" imgH="10058400" progId="Equation.DSMT4">
                  <p:embed/>
                  <p:pic>
                    <p:nvPicPr>
                      <p:cNvPr id="0" name="Picture 34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948488" y="2997200"/>
                        <a:ext cx="8667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812" name="Rectangle 226"/>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ru-RU"/>
          </a:p>
        </p:txBody>
      </p:sp>
      <p:graphicFrame>
        <p:nvGraphicFramePr>
          <p:cNvPr id="18780" name="Object 348"/>
          <p:cNvGraphicFramePr>
            <a:graphicFrameLocks noChangeAspect="1"/>
          </p:cNvGraphicFramePr>
          <p:nvPr/>
        </p:nvGraphicFramePr>
        <p:xfrm>
          <a:off x="8027988" y="2997200"/>
          <a:ext cx="800100" cy="390525"/>
        </p:xfrm>
        <a:graphic>
          <a:graphicData uri="http://schemas.openxmlformats.org/presentationml/2006/ole">
            <mc:AlternateContent xmlns:mc="http://schemas.openxmlformats.org/markup-compatibility/2006">
              <mc:Choice xmlns:v="urn:schemas-microsoft-com:vml" Requires="v">
                <p:oleObj spid="_x0000_s18797" name="Equation" r:id="rId33" imgW="19202400" imgH="9448800" progId="Equation.DSMT4">
                  <p:embed/>
                </p:oleObj>
              </mc:Choice>
              <mc:Fallback>
                <p:oleObj name="Equation" r:id="rId33" imgW="19202400" imgH="9448800" progId="Equation.DSMT4">
                  <p:embed/>
                  <p:pic>
                    <p:nvPicPr>
                      <p:cNvPr id="0" name="Picture 348"/>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027988" y="2997200"/>
                        <a:ext cx="800100"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813" name="Rectangle 227"/>
          <p:cNvSpPr>
            <a:spLocks noChangeArrowheads="1"/>
          </p:cNvSpPr>
          <p:nvPr/>
        </p:nvSpPr>
        <p:spPr bwMode="auto">
          <a:xfrm>
            <a:off x="971550" y="4005263"/>
            <a:ext cx="7632700" cy="517525"/>
          </a:xfrm>
          <a:prstGeom prst="rect">
            <a:avLst/>
          </a:prstGeom>
          <a:noFill/>
          <a:ln w="9525">
            <a:noFill/>
            <a:miter lim="800000"/>
            <a:headEnd/>
            <a:tailEnd/>
          </a:ln>
        </p:spPr>
        <p:txBody>
          <a:bodyPr anchor="ctr">
            <a:spAutoFit/>
          </a:bodyPr>
          <a:lstStyle/>
          <a:p>
            <a:r>
              <a:rPr lang="en-US" b="1">
                <a:latin typeface="Arial" charset="0"/>
              </a:rPr>
              <a:t>From equation (1) follow the equations of relativistic quantum hydrodynamics, containing the Madelung quantum potential</a:t>
            </a:r>
          </a:p>
        </p:txBody>
      </p:sp>
      <p:sp>
        <p:nvSpPr>
          <p:cNvPr id="18814" name="Rectangle 231"/>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endParaRPr lang="ru-RU"/>
          </a:p>
        </p:txBody>
      </p:sp>
      <p:graphicFrame>
        <p:nvGraphicFramePr>
          <p:cNvPr id="18781" name="Object 349"/>
          <p:cNvGraphicFramePr>
            <a:graphicFrameLocks noChangeAspect="1"/>
          </p:cNvGraphicFramePr>
          <p:nvPr/>
        </p:nvGraphicFramePr>
        <p:xfrm>
          <a:off x="1042988" y="5354638"/>
          <a:ext cx="6697662" cy="744537"/>
        </p:xfrm>
        <a:graphic>
          <a:graphicData uri="http://schemas.openxmlformats.org/presentationml/2006/ole">
            <mc:AlternateContent xmlns:mc="http://schemas.openxmlformats.org/markup-compatibility/2006">
              <mc:Choice xmlns:v="urn:schemas-microsoft-com:vml" Requires="v">
                <p:oleObj spid="_x0000_s18798" name="Equation" r:id="rId35" imgW="115214400" imgH="12801600" progId="Equation.DSMT4">
                  <p:embed/>
                </p:oleObj>
              </mc:Choice>
              <mc:Fallback>
                <p:oleObj name="Equation" r:id="rId35" imgW="115214400" imgH="12801600" progId="Equation.DSMT4">
                  <p:embed/>
                  <p:pic>
                    <p:nvPicPr>
                      <p:cNvPr id="0" name="Picture 349"/>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042988" y="5354638"/>
                        <a:ext cx="6697662" cy="744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20" name="Rectangle 2"/>
          <p:cNvSpPr>
            <a:spLocks noGrp="1"/>
          </p:cNvSpPr>
          <p:nvPr>
            <p:ph type="title"/>
          </p:nvPr>
        </p:nvSpPr>
        <p:spPr>
          <a:xfrm>
            <a:off x="468313" y="260350"/>
            <a:ext cx="8229600" cy="1143000"/>
          </a:xfrm>
        </p:spPr>
        <p:txBody>
          <a:bodyPr/>
          <a:lstStyle/>
          <a:p>
            <a:r>
              <a:rPr lang="en-US" sz="1600" b="1">
                <a:solidFill>
                  <a:srgbClr val="FF3300"/>
                </a:solidFill>
                <a:latin typeface="Monotype Corsiva" pitchFamily="66" charset="0"/>
              </a:rPr>
              <a:t>HYDRODYNAMIC  MODEL OF FRAGMENTATION</a:t>
            </a:r>
            <a:endParaRPr lang="ru-RU" sz="1600" b="1">
              <a:solidFill>
                <a:srgbClr val="FF3300"/>
              </a:solidFill>
              <a:latin typeface="Monotype Corsiva" pitchFamily="66" charset="0"/>
            </a:endParaRPr>
          </a:p>
        </p:txBody>
      </p:sp>
      <p:sp>
        <p:nvSpPr>
          <p:cNvPr id="79021" name="Rectangle 3"/>
          <p:cNvSpPr>
            <a:spLocks noGrp="1"/>
          </p:cNvSpPr>
          <p:nvPr>
            <p:ph type="body" idx="1"/>
          </p:nvPr>
        </p:nvSpPr>
        <p:spPr>
          <a:xfrm>
            <a:off x="755650" y="1341438"/>
            <a:ext cx="8229600" cy="4929187"/>
          </a:xfrm>
        </p:spPr>
        <p:txBody>
          <a:bodyPr/>
          <a:lstStyle/>
          <a:p>
            <a:pPr algn="just">
              <a:lnSpc>
                <a:spcPct val="90000"/>
              </a:lnSpc>
            </a:pPr>
            <a:r>
              <a:rPr lang="en-US" sz="1400" b="1">
                <a:solidFill>
                  <a:srgbClr val="FF3300"/>
                </a:solidFill>
              </a:rPr>
              <a:t>L.D. Landau</a:t>
            </a:r>
            <a:r>
              <a:rPr lang="en-US" sz="1400" b="1">
                <a:solidFill>
                  <a:schemeClr val="hlink"/>
                </a:solidFill>
              </a:rPr>
              <a:t> drew attention to </a:t>
            </a:r>
            <a:r>
              <a:rPr lang="en-US" sz="1400" b="1">
                <a:solidFill>
                  <a:srgbClr val="FF3300"/>
                </a:solidFill>
              </a:rPr>
              <a:t>the propagation of a shock wave as the only possibility of realizing the first stage of the process of collisions of protons and nuclei with nuclei</a:t>
            </a:r>
            <a:r>
              <a:rPr lang="en-US" sz="1400" b="1">
                <a:solidFill>
                  <a:schemeClr val="hlink"/>
                </a:solidFill>
              </a:rPr>
              <a:t>, and proposed a one-dimensional solution of the hydrodynamic equations for the subsequent adiabatic stage of expansion of the system during the collision of high-energy protons. In our hydrodynamic approach, after the passage of a shock wave with a changing front, </a:t>
            </a:r>
            <a:r>
              <a:rPr lang="en-US" sz="1400" b="1">
                <a:solidFill>
                  <a:srgbClr val="FF3300"/>
                </a:solidFill>
              </a:rPr>
              <a:t>a hot spot is formed – a source of high-energy particles</a:t>
            </a:r>
            <a:r>
              <a:rPr lang="en-US" sz="1400">
                <a:solidFill>
                  <a:schemeClr val="hlink"/>
                </a:solidFill>
              </a:rPr>
              <a:t>. </a:t>
            </a:r>
            <a:r>
              <a:rPr lang="en-US" sz="1400" b="1">
                <a:solidFill>
                  <a:schemeClr val="hlink"/>
                </a:solidFill>
              </a:rPr>
              <a:t>In the approximation  </a:t>
            </a:r>
            <a:r>
              <a:rPr lang="ru-RU" sz="1400" b="1">
                <a:solidFill>
                  <a:schemeClr val="hlink"/>
                </a:solidFill>
              </a:rPr>
              <a:t>             </a:t>
            </a:r>
            <a:r>
              <a:rPr lang="en-US" sz="1400" b="1">
                <a:solidFill>
                  <a:schemeClr val="hlink"/>
                </a:solidFill>
              </a:rPr>
              <a:t>and pressure</a:t>
            </a:r>
            <a:r>
              <a:rPr lang="ru-RU" sz="2800" b="1"/>
              <a:t> </a:t>
            </a:r>
          </a:p>
        </p:txBody>
      </p:sp>
      <p:sp>
        <p:nvSpPr>
          <p:cNvPr id="7902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79006" name="Object 158"/>
          <p:cNvGraphicFramePr>
            <a:graphicFrameLocks noChangeAspect="1"/>
          </p:cNvGraphicFramePr>
          <p:nvPr/>
        </p:nvGraphicFramePr>
        <p:xfrm>
          <a:off x="2339975" y="2492375"/>
          <a:ext cx="504825" cy="200025"/>
        </p:xfrm>
        <a:graphic>
          <a:graphicData uri="http://schemas.openxmlformats.org/presentationml/2006/ole">
            <mc:AlternateContent xmlns:mc="http://schemas.openxmlformats.org/markup-compatibility/2006">
              <mc:Choice xmlns:v="urn:schemas-microsoft-com:vml" Requires="v">
                <p:oleObj spid="_x0000_s79020" name="Equation" r:id="rId3" imgW="12192000" imgH="4876800" progId="Equation.DSMT4">
                  <p:embed/>
                </p:oleObj>
              </mc:Choice>
              <mc:Fallback>
                <p:oleObj name="Equation" r:id="rId3" imgW="12192000" imgH="4876800" progId="Equation.DSMT4">
                  <p:embed/>
                  <p:pic>
                    <p:nvPicPr>
                      <p:cNvPr id="0" name="Picture 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2492375"/>
                        <a:ext cx="504825" cy="20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02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79007" name="Object 159"/>
          <p:cNvGraphicFramePr>
            <a:graphicFrameLocks noChangeAspect="1"/>
          </p:cNvGraphicFramePr>
          <p:nvPr/>
        </p:nvGraphicFramePr>
        <p:xfrm>
          <a:off x="3995738" y="2492375"/>
          <a:ext cx="561975" cy="200025"/>
        </p:xfrm>
        <a:graphic>
          <a:graphicData uri="http://schemas.openxmlformats.org/presentationml/2006/ole">
            <mc:AlternateContent xmlns:mc="http://schemas.openxmlformats.org/markup-compatibility/2006">
              <mc:Choice xmlns:v="urn:schemas-microsoft-com:vml" Requires="v">
                <p:oleObj spid="_x0000_s79021" name="Equation" r:id="rId5" imgW="13411200" imgH="4876800" progId="Equation.DSMT4">
                  <p:embed/>
                </p:oleObj>
              </mc:Choice>
              <mc:Fallback>
                <p:oleObj name="Equation" r:id="rId5" imgW="13411200" imgH="4876800" progId="Equation.DSMT4">
                  <p:embed/>
                  <p:pic>
                    <p:nvPicPr>
                      <p:cNvPr id="0" name="Picture 1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738" y="2492375"/>
                        <a:ext cx="561975" cy="20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024" name="Rectangle 9"/>
          <p:cNvSpPr>
            <a:spLocks noChangeArrowheads="1"/>
          </p:cNvSpPr>
          <p:nvPr/>
        </p:nvSpPr>
        <p:spPr bwMode="auto">
          <a:xfrm>
            <a:off x="4787900" y="2492375"/>
            <a:ext cx="2519363" cy="274638"/>
          </a:xfrm>
          <a:prstGeom prst="rect">
            <a:avLst/>
          </a:prstGeom>
          <a:noFill/>
          <a:ln w="9525">
            <a:noFill/>
            <a:miter lim="800000"/>
            <a:headEnd/>
            <a:tailEnd/>
          </a:ln>
        </p:spPr>
        <p:txBody>
          <a:bodyPr anchor="ctr">
            <a:spAutoFit/>
          </a:bodyPr>
          <a:lstStyle/>
          <a:p>
            <a:r>
              <a:rPr lang="en-US" sz="1200" b="1">
                <a:solidFill>
                  <a:srgbClr val="FF3300"/>
                </a:solidFill>
                <a:cs typeface="Times New Roman" pitchFamily="18" charset="0"/>
              </a:rPr>
              <a:t>for the Hubble law for 4 velocities </a:t>
            </a:r>
            <a:endParaRPr lang="en-US" sz="1200" b="1">
              <a:solidFill>
                <a:srgbClr val="FF3300"/>
              </a:solidFill>
            </a:endParaRPr>
          </a:p>
        </p:txBody>
      </p:sp>
      <p:graphicFrame>
        <p:nvGraphicFramePr>
          <p:cNvPr id="79008" name="Object 160"/>
          <p:cNvGraphicFramePr>
            <a:graphicFrameLocks noChangeAspect="1"/>
          </p:cNvGraphicFramePr>
          <p:nvPr/>
        </p:nvGraphicFramePr>
        <p:xfrm>
          <a:off x="7164388" y="2420938"/>
          <a:ext cx="1714500" cy="495300"/>
        </p:xfrm>
        <a:graphic>
          <a:graphicData uri="http://schemas.openxmlformats.org/presentationml/2006/ole">
            <mc:AlternateContent xmlns:mc="http://schemas.openxmlformats.org/markup-compatibility/2006">
              <mc:Choice xmlns:v="urn:schemas-microsoft-com:vml" Requires="v">
                <p:oleObj spid="_x0000_s79022" name="Equation" r:id="rId7" imgW="41148000" imgH="11887200" progId="Equation.DSMT4">
                  <p:embed/>
                </p:oleObj>
              </mc:Choice>
              <mc:Fallback>
                <p:oleObj name="Equation" r:id="rId7" imgW="41148000" imgH="11887200" progId="Equation.DSMT4">
                  <p:embed/>
                  <p:pic>
                    <p:nvPicPr>
                      <p:cNvPr id="0" name="Picture 16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4388" y="2420938"/>
                        <a:ext cx="17145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025" name="Rectangle 10"/>
          <p:cNvSpPr>
            <a:spLocks noChangeArrowheads="1"/>
          </p:cNvSpPr>
          <p:nvPr/>
        </p:nvSpPr>
        <p:spPr bwMode="auto">
          <a:xfrm>
            <a:off x="3340100" y="3676650"/>
            <a:ext cx="269875" cy="274638"/>
          </a:xfrm>
          <a:prstGeom prst="rect">
            <a:avLst/>
          </a:prstGeom>
          <a:noFill/>
          <a:ln w="9525">
            <a:noFill/>
            <a:miter lim="800000"/>
            <a:headEnd/>
            <a:tailEnd/>
          </a:ln>
        </p:spPr>
        <p:txBody>
          <a:bodyPr wrap="none" anchor="ctr">
            <a:spAutoFit/>
          </a:bodyPr>
          <a:lstStyle/>
          <a:p>
            <a:r>
              <a:rPr lang="en-US" sz="1200">
                <a:latin typeface="Arial" charset="0"/>
                <a:cs typeface="Times New Roman" pitchFamily="18" charset="0"/>
              </a:rPr>
              <a:t>, </a:t>
            </a:r>
            <a:endParaRPr lang="en-US" sz="1600">
              <a:latin typeface="Arial" charset="0"/>
            </a:endParaRPr>
          </a:p>
        </p:txBody>
      </p:sp>
      <p:sp>
        <p:nvSpPr>
          <p:cNvPr id="79026" name="Rectangle 12"/>
          <p:cNvSpPr>
            <a:spLocks noChangeArrowheads="1"/>
          </p:cNvSpPr>
          <p:nvPr/>
        </p:nvSpPr>
        <p:spPr bwMode="auto">
          <a:xfrm>
            <a:off x="1116013" y="2708275"/>
            <a:ext cx="639762" cy="274638"/>
          </a:xfrm>
          <a:prstGeom prst="rect">
            <a:avLst/>
          </a:prstGeom>
          <a:noFill/>
          <a:ln w="9525">
            <a:noFill/>
            <a:miter lim="800000"/>
            <a:headEnd/>
            <a:tailEnd/>
          </a:ln>
        </p:spPr>
        <p:txBody>
          <a:bodyPr anchor="ctr">
            <a:spAutoFit/>
          </a:bodyPr>
          <a:lstStyle/>
          <a:p>
            <a:r>
              <a:rPr lang="en-US" sz="1200" b="1">
                <a:solidFill>
                  <a:srgbClr val="0000FF"/>
                </a:solidFill>
                <a:latin typeface="Arial" charset="0"/>
                <a:cs typeface="Times New Roman" pitchFamily="18" charset="0"/>
              </a:rPr>
              <a:t>where </a:t>
            </a:r>
            <a:endParaRPr lang="en-US" sz="1600" b="1">
              <a:solidFill>
                <a:srgbClr val="0000FF"/>
              </a:solidFill>
              <a:latin typeface="Arial" charset="0"/>
            </a:endParaRPr>
          </a:p>
        </p:txBody>
      </p:sp>
      <p:graphicFrame>
        <p:nvGraphicFramePr>
          <p:cNvPr id="79009" name="Object 161"/>
          <p:cNvGraphicFramePr>
            <a:graphicFrameLocks noChangeAspect="1"/>
          </p:cNvGraphicFramePr>
          <p:nvPr/>
        </p:nvGraphicFramePr>
        <p:xfrm>
          <a:off x="1908175" y="2781300"/>
          <a:ext cx="1219200" cy="200025"/>
        </p:xfrm>
        <a:graphic>
          <a:graphicData uri="http://schemas.openxmlformats.org/presentationml/2006/ole">
            <mc:AlternateContent xmlns:mc="http://schemas.openxmlformats.org/markup-compatibility/2006">
              <mc:Choice xmlns:v="urn:schemas-microsoft-com:vml" Requires="v">
                <p:oleObj spid="_x0000_s79023" name="Equation" r:id="rId9" imgW="29260800" imgH="4876800" progId="Equation.DSMT4">
                  <p:embed/>
                </p:oleObj>
              </mc:Choice>
              <mc:Fallback>
                <p:oleObj name="Equation" r:id="rId9" imgW="29260800" imgH="4876800" progId="Equation.DSMT4">
                  <p:embed/>
                  <p:pic>
                    <p:nvPicPr>
                      <p:cNvPr id="0" name="Picture 16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8175" y="2781300"/>
                        <a:ext cx="1219200" cy="20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010" name="Object 162"/>
          <p:cNvGraphicFramePr>
            <a:graphicFrameLocks noChangeAspect="1"/>
          </p:cNvGraphicFramePr>
          <p:nvPr/>
        </p:nvGraphicFramePr>
        <p:xfrm>
          <a:off x="1258888" y="2997200"/>
          <a:ext cx="876300" cy="390525"/>
        </p:xfrm>
        <a:graphic>
          <a:graphicData uri="http://schemas.openxmlformats.org/presentationml/2006/ole">
            <mc:AlternateContent xmlns:mc="http://schemas.openxmlformats.org/markup-compatibility/2006">
              <mc:Choice xmlns:v="urn:schemas-microsoft-com:vml" Requires="v">
                <p:oleObj spid="_x0000_s79024" name="Equation" r:id="rId11" imgW="21336000" imgH="9448800" progId="Equation.DSMT4">
                  <p:embed/>
                </p:oleObj>
              </mc:Choice>
              <mc:Fallback>
                <p:oleObj name="Equation" r:id="rId11" imgW="21336000" imgH="9448800" progId="Equation.DSMT4">
                  <p:embed/>
                  <p:pic>
                    <p:nvPicPr>
                      <p:cNvPr id="0" name="Picture 16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58888" y="2997200"/>
                        <a:ext cx="876300"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011" name="Object 163"/>
          <p:cNvGraphicFramePr>
            <a:graphicFrameLocks noChangeAspect="1"/>
          </p:cNvGraphicFramePr>
          <p:nvPr/>
        </p:nvGraphicFramePr>
        <p:xfrm>
          <a:off x="2700338" y="2997200"/>
          <a:ext cx="866775" cy="390525"/>
        </p:xfrm>
        <a:graphic>
          <a:graphicData uri="http://schemas.openxmlformats.org/presentationml/2006/ole">
            <mc:AlternateContent xmlns:mc="http://schemas.openxmlformats.org/markup-compatibility/2006">
              <mc:Choice xmlns:v="urn:schemas-microsoft-com:vml" Requires="v">
                <p:oleObj spid="_x0000_s79025" name="Equation" r:id="rId13" imgW="20726400" imgH="9448800" progId="Equation.DSMT4">
                  <p:embed/>
                </p:oleObj>
              </mc:Choice>
              <mc:Fallback>
                <p:oleObj name="Equation" r:id="rId13" imgW="20726400" imgH="9448800" progId="Equation.DSMT4">
                  <p:embed/>
                  <p:pic>
                    <p:nvPicPr>
                      <p:cNvPr id="0" name="Picture 16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00338" y="2997200"/>
                        <a:ext cx="86677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027" name="Rectangle 15"/>
          <p:cNvSpPr>
            <a:spLocks noChangeArrowheads="1"/>
          </p:cNvSpPr>
          <p:nvPr/>
        </p:nvSpPr>
        <p:spPr bwMode="auto">
          <a:xfrm>
            <a:off x="3348038" y="2708275"/>
            <a:ext cx="4286250" cy="517525"/>
          </a:xfrm>
          <a:prstGeom prst="rect">
            <a:avLst/>
          </a:prstGeom>
          <a:noFill/>
          <a:ln w="9525">
            <a:noFill/>
            <a:miter lim="800000"/>
            <a:headEnd/>
            <a:tailEnd/>
          </a:ln>
        </p:spPr>
        <p:txBody>
          <a:bodyPr anchor="ctr">
            <a:spAutoFit/>
          </a:bodyPr>
          <a:lstStyle/>
          <a:p>
            <a:r>
              <a:rPr lang="en-US">
                <a:solidFill>
                  <a:srgbClr val="0000FF"/>
                </a:solidFill>
                <a:latin typeface="Times New Roman" pitchFamily="18" charset="0"/>
                <a:cs typeface="Times New Roman" pitchFamily="18" charset="0"/>
              </a:rPr>
              <a:t>the hydrodynamic equations  are reduced to the equations</a:t>
            </a:r>
            <a:endParaRPr lang="ru-RU">
              <a:solidFill>
                <a:srgbClr val="0000FF"/>
              </a:solidFill>
              <a:latin typeface="Arial" charset="0"/>
            </a:endParaRPr>
          </a:p>
          <a:p>
            <a:pPr eaLnBrk="0" hangingPunct="0"/>
            <a:endParaRPr lang="ru-RU">
              <a:solidFill>
                <a:srgbClr val="0000FF"/>
              </a:solidFill>
              <a:latin typeface="Arial" charset="0"/>
            </a:endParaRPr>
          </a:p>
        </p:txBody>
      </p:sp>
      <p:sp>
        <p:nvSpPr>
          <p:cNvPr id="79028" name="Rectangle 17"/>
          <p:cNvSpPr>
            <a:spLocks noChangeArrowheads="1"/>
          </p:cNvSpPr>
          <p:nvPr/>
        </p:nvSpPr>
        <p:spPr bwMode="auto">
          <a:xfrm>
            <a:off x="2514600" y="4202113"/>
            <a:ext cx="273050" cy="274637"/>
          </a:xfrm>
          <a:prstGeom prst="rect">
            <a:avLst/>
          </a:prstGeom>
          <a:noFill/>
          <a:ln w="9525">
            <a:noFill/>
            <a:miter lim="800000"/>
            <a:headEnd/>
            <a:tailEnd/>
          </a:ln>
        </p:spPr>
        <p:txBody>
          <a:bodyPr wrap="none" anchor="ctr">
            <a:spAutoFit/>
          </a:bodyPr>
          <a:lstStyle/>
          <a:p>
            <a:r>
              <a:rPr lang="en-US" sz="1200">
                <a:latin typeface="Times New Roman" pitchFamily="18" charset="0"/>
                <a:cs typeface="Times New Roman" pitchFamily="18" charset="0"/>
              </a:rPr>
              <a:t>.(</a:t>
            </a:r>
            <a:endParaRPr lang="en-US" sz="1600">
              <a:latin typeface="Arial" charset="0"/>
            </a:endParaRPr>
          </a:p>
        </p:txBody>
      </p:sp>
      <p:graphicFrame>
        <p:nvGraphicFramePr>
          <p:cNvPr id="79012" name="Object 164"/>
          <p:cNvGraphicFramePr>
            <a:graphicFrameLocks noChangeAspect="1"/>
          </p:cNvGraphicFramePr>
          <p:nvPr/>
        </p:nvGraphicFramePr>
        <p:xfrm>
          <a:off x="6732588" y="3068638"/>
          <a:ext cx="533400" cy="180975"/>
        </p:xfrm>
        <a:graphic>
          <a:graphicData uri="http://schemas.openxmlformats.org/presentationml/2006/ole">
            <mc:AlternateContent xmlns:mc="http://schemas.openxmlformats.org/markup-compatibility/2006">
              <mc:Choice xmlns:v="urn:schemas-microsoft-com:vml" Requires="v">
                <p:oleObj spid="_x0000_s79026" name="Equation" r:id="rId15" imgW="12801600" imgH="4267200" progId="Equation.DSMT4">
                  <p:embed/>
                </p:oleObj>
              </mc:Choice>
              <mc:Fallback>
                <p:oleObj name="Equation" r:id="rId15" imgW="12801600" imgH="4267200" progId="Equation.DSMT4">
                  <p:embed/>
                  <p:pic>
                    <p:nvPicPr>
                      <p:cNvPr id="0" name="Picture 16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32588" y="3068638"/>
                        <a:ext cx="533400"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013" name="Object 165"/>
          <p:cNvGraphicFramePr>
            <a:graphicFrameLocks noChangeAspect="1"/>
          </p:cNvGraphicFramePr>
          <p:nvPr/>
        </p:nvGraphicFramePr>
        <p:xfrm>
          <a:off x="7596188" y="2997200"/>
          <a:ext cx="723900" cy="276225"/>
        </p:xfrm>
        <a:graphic>
          <a:graphicData uri="http://schemas.openxmlformats.org/presentationml/2006/ole">
            <mc:AlternateContent xmlns:mc="http://schemas.openxmlformats.org/markup-compatibility/2006">
              <mc:Choice xmlns:v="urn:schemas-microsoft-com:vml" Requires="v">
                <p:oleObj spid="_x0000_s79027" name="Equation" r:id="rId17" imgW="17373600" imgH="6705600" progId="Equation.DSMT4">
                  <p:embed/>
                </p:oleObj>
              </mc:Choice>
              <mc:Fallback>
                <p:oleObj name="Equation" r:id="rId17" imgW="17373600" imgH="6705600" progId="Equation.DSMT4">
                  <p:embed/>
                  <p:pic>
                    <p:nvPicPr>
                      <p:cNvPr id="0" name="Picture 16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96188" y="2997200"/>
                        <a:ext cx="723900"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029" name="Rectangle 20"/>
          <p:cNvSpPr>
            <a:spLocks noChangeArrowheads="1"/>
          </p:cNvSpPr>
          <p:nvPr/>
        </p:nvSpPr>
        <p:spPr bwMode="auto">
          <a:xfrm>
            <a:off x="3635375" y="3030538"/>
            <a:ext cx="2747963" cy="274637"/>
          </a:xfrm>
          <a:prstGeom prst="rect">
            <a:avLst/>
          </a:prstGeom>
          <a:noFill/>
          <a:ln w="9525">
            <a:noFill/>
            <a:miter lim="800000"/>
            <a:headEnd/>
            <a:tailEnd/>
          </a:ln>
        </p:spPr>
        <p:txBody>
          <a:bodyPr anchor="ctr">
            <a:spAutoFit/>
          </a:bodyPr>
          <a:lstStyle/>
          <a:p>
            <a:r>
              <a:rPr lang="en-US" sz="1200" b="1">
                <a:solidFill>
                  <a:srgbClr val="FF3300"/>
                </a:solidFill>
                <a:cs typeface="Times New Roman" pitchFamily="18" charset="0"/>
              </a:rPr>
              <a:t>these equations have a simple solution</a:t>
            </a:r>
            <a:endParaRPr lang="en-US" sz="1200" b="1">
              <a:solidFill>
                <a:srgbClr val="FF3300"/>
              </a:solidFill>
            </a:endParaRPr>
          </a:p>
        </p:txBody>
      </p:sp>
      <p:sp>
        <p:nvSpPr>
          <p:cNvPr id="79030" name="Rectangle 21"/>
          <p:cNvSpPr>
            <a:spLocks noChangeArrowheads="1"/>
          </p:cNvSpPr>
          <p:nvPr/>
        </p:nvSpPr>
        <p:spPr bwMode="auto">
          <a:xfrm>
            <a:off x="3306763" y="3152775"/>
            <a:ext cx="227012" cy="457200"/>
          </a:xfrm>
          <a:prstGeom prst="rect">
            <a:avLst/>
          </a:prstGeom>
          <a:noFill/>
          <a:ln w="9525">
            <a:noFill/>
            <a:miter lim="800000"/>
            <a:headEnd/>
            <a:tailEnd/>
          </a:ln>
        </p:spPr>
        <p:txBody>
          <a:bodyPr wrap="none" anchor="ctr">
            <a:spAutoFit/>
          </a:bodyPr>
          <a:lstStyle/>
          <a:p>
            <a:endParaRPr lang="en-US" sz="1200">
              <a:latin typeface="Arial" charset="0"/>
              <a:cs typeface="Times New Roman" pitchFamily="18" charset="0"/>
            </a:endParaRPr>
          </a:p>
          <a:p>
            <a:pPr eaLnBrk="0" hangingPunct="0"/>
            <a:r>
              <a:rPr lang="en-US" sz="1200">
                <a:latin typeface="Arial" charset="0"/>
                <a:cs typeface="Times New Roman" pitchFamily="18" charset="0"/>
              </a:rPr>
              <a:t>,</a:t>
            </a:r>
            <a:endParaRPr lang="en-US" sz="1600">
              <a:latin typeface="Arial" charset="0"/>
            </a:endParaRPr>
          </a:p>
        </p:txBody>
      </p:sp>
      <p:sp>
        <p:nvSpPr>
          <p:cNvPr id="79031" name="Rectangle 22"/>
          <p:cNvSpPr>
            <a:spLocks noChangeArrowheads="1"/>
          </p:cNvSpPr>
          <p:nvPr/>
        </p:nvSpPr>
        <p:spPr bwMode="auto">
          <a:xfrm>
            <a:off x="3306763" y="3886200"/>
            <a:ext cx="258762" cy="274638"/>
          </a:xfrm>
          <a:prstGeom prst="rect">
            <a:avLst/>
          </a:prstGeom>
          <a:noFill/>
          <a:ln w="9525">
            <a:noFill/>
            <a:miter lim="800000"/>
            <a:headEnd/>
            <a:tailEnd/>
          </a:ln>
        </p:spPr>
        <p:txBody>
          <a:bodyPr wrap="none" anchor="ctr">
            <a:spAutoFit/>
          </a:bodyPr>
          <a:lstStyle/>
          <a:p>
            <a:r>
              <a:rPr lang="en-US" sz="1200">
                <a:latin typeface="Arial" charset="0"/>
                <a:cs typeface="Times New Roman" pitchFamily="18" charset="0"/>
              </a:rPr>
              <a:t> </a:t>
            </a:r>
            <a:r>
              <a:rPr lang="ru-RU" sz="900">
                <a:latin typeface="Arial" charset="0"/>
              </a:rPr>
              <a:t> </a:t>
            </a:r>
            <a:endParaRPr lang="ru-RU" sz="1600">
              <a:latin typeface="Arial" charset="0"/>
            </a:endParaRPr>
          </a:p>
        </p:txBody>
      </p:sp>
      <p:graphicFrame>
        <p:nvGraphicFramePr>
          <p:cNvPr id="79014" name="Object 166"/>
          <p:cNvGraphicFramePr>
            <a:graphicFrameLocks noChangeAspect="1"/>
          </p:cNvGraphicFramePr>
          <p:nvPr/>
        </p:nvGraphicFramePr>
        <p:xfrm>
          <a:off x="5940425" y="3357563"/>
          <a:ext cx="790575" cy="533400"/>
        </p:xfrm>
        <a:graphic>
          <a:graphicData uri="http://schemas.openxmlformats.org/presentationml/2006/ole">
            <mc:AlternateContent xmlns:mc="http://schemas.openxmlformats.org/markup-compatibility/2006">
              <mc:Choice xmlns:v="urn:schemas-microsoft-com:vml" Requires="v">
                <p:oleObj spid="_x0000_s79028" name="Equation" r:id="rId19" imgW="18897600" imgH="12801600" progId="Equation.DSMT4">
                  <p:embed/>
                </p:oleObj>
              </mc:Choice>
              <mc:Fallback>
                <p:oleObj name="Equation" r:id="rId19" imgW="18897600" imgH="12801600" progId="Equation.DSMT4">
                  <p:embed/>
                  <p:pic>
                    <p:nvPicPr>
                      <p:cNvPr id="0" name="Picture 16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940425" y="3357563"/>
                        <a:ext cx="79057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015" name="Object 167"/>
          <p:cNvGraphicFramePr>
            <a:graphicFrameLocks noChangeAspect="1"/>
          </p:cNvGraphicFramePr>
          <p:nvPr/>
        </p:nvGraphicFramePr>
        <p:xfrm>
          <a:off x="2268538" y="3500438"/>
          <a:ext cx="152400" cy="228600"/>
        </p:xfrm>
        <a:graphic>
          <a:graphicData uri="http://schemas.openxmlformats.org/presentationml/2006/ole">
            <mc:AlternateContent xmlns:mc="http://schemas.openxmlformats.org/markup-compatibility/2006">
              <mc:Choice xmlns:v="urn:schemas-microsoft-com:vml" Requires="v">
                <p:oleObj spid="_x0000_s79029" name="Equation" r:id="rId21" imgW="3657600" imgH="5486400" progId="Equation.DSMT4">
                  <p:embed/>
                </p:oleObj>
              </mc:Choice>
              <mc:Fallback>
                <p:oleObj name="Equation" r:id="rId21" imgW="3657600" imgH="5486400" progId="Equation.DSMT4">
                  <p:embed/>
                  <p:pic>
                    <p:nvPicPr>
                      <p:cNvPr id="0" name="Picture 16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68538" y="3500438"/>
                        <a:ext cx="1524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032" name="Rectangle 62"/>
          <p:cNvSpPr>
            <a:spLocks noChangeArrowheads="1"/>
          </p:cNvSpPr>
          <p:nvPr/>
        </p:nvSpPr>
        <p:spPr bwMode="auto">
          <a:xfrm>
            <a:off x="971550" y="3432175"/>
            <a:ext cx="6840538" cy="304800"/>
          </a:xfrm>
          <a:prstGeom prst="rect">
            <a:avLst/>
          </a:prstGeom>
          <a:noFill/>
          <a:ln w="9525">
            <a:noFill/>
            <a:miter lim="800000"/>
            <a:headEnd/>
            <a:tailEnd/>
          </a:ln>
        </p:spPr>
        <p:txBody>
          <a:bodyPr anchor="ctr">
            <a:spAutoFit/>
          </a:bodyPr>
          <a:lstStyle/>
          <a:p>
            <a:r>
              <a:rPr lang="en-US" b="1">
                <a:solidFill>
                  <a:srgbClr val="0000FF"/>
                </a:solidFill>
                <a:cs typeface="Times New Roman" pitchFamily="18" charset="0"/>
              </a:rPr>
              <a:t>Taking into account equation (2), we have for adiabatic expansion</a:t>
            </a:r>
            <a:endParaRPr lang="en-US" b="1">
              <a:solidFill>
                <a:srgbClr val="0000FF"/>
              </a:solidFill>
            </a:endParaRPr>
          </a:p>
        </p:txBody>
      </p:sp>
      <p:sp>
        <p:nvSpPr>
          <p:cNvPr id="79033" name="Rectangle 65"/>
          <p:cNvSpPr>
            <a:spLocks noChangeArrowheads="1"/>
          </p:cNvSpPr>
          <p:nvPr/>
        </p:nvSpPr>
        <p:spPr bwMode="auto">
          <a:xfrm>
            <a:off x="2268538" y="4165600"/>
            <a:ext cx="312737" cy="274638"/>
          </a:xfrm>
          <a:prstGeom prst="rect">
            <a:avLst/>
          </a:prstGeom>
          <a:noFill/>
          <a:ln w="9525">
            <a:noFill/>
            <a:miter lim="800000"/>
            <a:headEnd/>
            <a:tailEnd/>
          </a:ln>
        </p:spPr>
        <p:txBody>
          <a:bodyPr wrap="none" anchor="ctr">
            <a:spAutoFit/>
          </a:bodyPr>
          <a:lstStyle/>
          <a:p>
            <a:r>
              <a:rPr lang="en-US" sz="1200">
                <a:latin typeface="Arial" charset="0"/>
                <a:cs typeface="Times New Roman" pitchFamily="18" charset="0"/>
              </a:rPr>
              <a:t>,  </a:t>
            </a:r>
            <a:endParaRPr lang="en-US" sz="1600">
              <a:latin typeface="Arial" charset="0"/>
            </a:endParaRPr>
          </a:p>
        </p:txBody>
      </p:sp>
      <p:graphicFrame>
        <p:nvGraphicFramePr>
          <p:cNvPr id="79016" name="Object 168"/>
          <p:cNvGraphicFramePr>
            <a:graphicFrameLocks noChangeAspect="1"/>
          </p:cNvGraphicFramePr>
          <p:nvPr/>
        </p:nvGraphicFramePr>
        <p:xfrm>
          <a:off x="1547813" y="4221163"/>
          <a:ext cx="1371600" cy="390525"/>
        </p:xfrm>
        <a:graphic>
          <a:graphicData uri="http://schemas.openxmlformats.org/presentationml/2006/ole">
            <mc:AlternateContent xmlns:mc="http://schemas.openxmlformats.org/markup-compatibility/2006">
              <mc:Choice xmlns:v="urn:schemas-microsoft-com:vml" Requires="v">
                <p:oleObj spid="_x0000_s79030" name="Equation" r:id="rId23" imgW="33223200" imgH="9448800" progId="Equation.DSMT4">
                  <p:embed/>
                </p:oleObj>
              </mc:Choice>
              <mc:Fallback>
                <p:oleObj name="Equation" r:id="rId23" imgW="33223200" imgH="9448800" progId="Equation.DSMT4">
                  <p:embed/>
                  <p:pic>
                    <p:nvPicPr>
                      <p:cNvPr id="0" name="Picture 16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47813" y="4221163"/>
                        <a:ext cx="1371600"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017" name="Object 169"/>
          <p:cNvGraphicFramePr>
            <a:graphicFrameLocks noChangeAspect="1"/>
          </p:cNvGraphicFramePr>
          <p:nvPr/>
        </p:nvGraphicFramePr>
        <p:xfrm>
          <a:off x="1476375" y="4724400"/>
          <a:ext cx="1819275" cy="390525"/>
        </p:xfrm>
        <a:graphic>
          <a:graphicData uri="http://schemas.openxmlformats.org/presentationml/2006/ole">
            <mc:AlternateContent xmlns:mc="http://schemas.openxmlformats.org/markup-compatibility/2006">
              <mc:Choice xmlns:v="urn:schemas-microsoft-com:vml" Requires="v">
                <p:oleObj spid="_x0000_s79031" name="Equation" r:id="rId25" imgW="44196000" imgH="9448800" progId="Equation.DSMT4">
                  <p:embed/>
                </p:oleObj>
              </mc:Choice>
              <mc:Fallback>
                <p:oleObj name="Equation" r:id="rId25" imgW="44196000" imgH="9448800" progId="Equation.DSMT4">
                  <p:embed/>
                  <p:pic>
                    <p:nvPicPr>
                      <p:cNvPr id="0" name="Picture 16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476375" y="4724400"/>
                        <a:ext cx="181927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034" name="Rectangle 68"/>
          <p:cNvSpPr>
            <a:spLocks noChangeArrowheads="1"/>
          </p:cNvSpPr>
          <p:nvPr/>
        </p:nvSpPr>
        <p:spPr bwMode="auto">
          <a:xfrm>
            <a:off x="1042988" y="3729038"/>
            <a:ext cx="7489825" cy="762000"/>
          </a:xfrm>
          <a:prstGeom prst="rect">
            <a:avLst/>
          </a:prstGeom>
          <a:noFill/>
          <a:ln w="9525">
            <a:noFill/>
            <a:miter lim="800000"/>
            <a:headEnd/>
            <a:tailEnd/>
          </a:ln>
        </p:spPr>
        <p:txBody>
          <a:bodyPr anchor="ctr">
            <a:spAutoFit/>
          </a:bodyPr>
          <a:lstStyle/>
          <a:p>
            <a:r>
              <a:rPr lang="en-US" b="1">
                <a:cs typeface="Times New Roman" pitchFamily="18" charset="0"/>
              </a:rPr>
              <a:t>Using this approximate solution in the next order approximation, we can obtain the linear equations</a:t>
            </a:r>
            <a:endParaRPr lang="ru-RU" b="1"/>
          </a:p>
          <a:p>
            <a:pPr eaLnBrk="0" hangingPunct="0"/>
            <a:endParaRPr lang="ru-RU" sz="1600" b="1"/>
          </a:p>
        </p:txBody>
      </p:sp>
      <p:sp>
        <p:nvSpPr>
          <p:cNvPr id="79035" name="Rectangle 72"/>
          <p:cNvSpPr>
            <a:spLocks noChangeArrowheads="1"/>
          </p:cNvSpPr>
          <p:nvPr/>
        </p:nvSpPr>
        <p:spPr bwMode="auto">
          <a:xfrm>
            <a:off x="0" y="3060700"/>
            <a:ext cx="184150" cy="304800"/>
          </a:xfrm>
          <a:prstGeom prst="rect">
            <a:avLst/>
          </a:prstGeom>
          <a:noFill/>
          <a:ln w="9525">
            <a:noFill/>
            <a:miter lim="800000"/>
            <a:headEnd/>
            <a:tailEnd/>
          </a:ln>
        </p:spPr>
        <p:txBody>
          <a:bodyPr wrap="none" anchor="ctr">
            <a:spAutoFit/>
          </a:bodyPr>
          <a:lstStyle/>
          <a:p>
            <a:endParaRPr lang="ru-RU"/>
          </a:p>
        </p:txBody>
      </p:sp>
      <p:graphicFrame>
        <p:nvGraphicFramePr>
          <p:cNvPr id="79018" name="Object 170"/>
          <p:cNvGraphicFramePr>
            <a:graphicFrameLocks noChangeAspect="1"/>
          </p:cNvGraphicFramePr>
          <p:nvPr/>
        </p:nvGraphicFramePr>
        <p:xfrm>
          <a:off x="1450975" y="5300663"/>
          <a:ext cx="498475" cy="419100"/>
        </p:xfrm>
        <a:graphic>
          <a:graphicData uri="http://schemas.openxmlformats.org/presentationml/2006/ole">
            <mc:AlternateContent xmlns:mc="http://schemas.openxmlformats.org/markup-compatibility/2006">
              <mc:Choice xmlns:v="urn:schemas-microsoft-com:vml" Requires="v">
                <p:oleObj spid="_x0000_s79032" name="Equation" r:id="rId27" imgW="11887200" imgH="10058400" progId="Equation.DSMT4">
                  <p:embed/>
                </p:oleObj>
              </mc:Choice>
              <mc:Fallback>
                <p:oleObj name="Equation" r:id="rId27" imgW="11887200" imgH="10058400" progId="Equation.DSMT4">
                  <p:embed/>
                  <p:pic>
                    <p:nvPicPr>
                      <p:cNvPr id="0" name="Picture 17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450975" y="5300663"/>
                        <a:ext cx="4984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036" name="Rectangle 74"/>
          <p:cNvSpPr>
            <a:spLocks noChangeArrowheads="1"/>
          </p:cNvSpPr>
          <p:nvPr/>
        </p:nvSpPr>
        <p:spPr bwMode="auto">
          <a:xfrm>
            <a:off x="0" y="3060700"/>
            <a:ext cx="184150" cy="304800"/>
          </a:xfrm>
          <a:prstGeom prst="rect">
            <a:avLst/>
          </a:prstGeom>
          <a:noFill/>
          <a:ln w="9525">
            <a:noFill/>
            <a:miter lim="800000"/>
            <a:headEnd/>
            <a:tailEnd/>
          </a:ln>
        </p:spPr>
        <p:txBody>
          <a:bodyPr wrap="none" anchor="ctr">
            <a:spAutoFit/>
          </a:bodyPr>
          <a:lstStyle/>
          <a:p>
            <a:endParaRPr lang="ru-RU"/>
          </a:p>
        </p:txBody>
      </p:sp>
      <p:graphicFrame>
        <p:nvGraphicFramePr>
          <p:cNvPr id="79019" name="Object 171"/>
          <p:cNvGraphicFramePr>
            <a:graphicFrameLocks noChangeAspect="1"/>
          </p:cNvGraphicFramePr>
          <p:nvPr/>
        </p:nvGraphicFramePr>
        <p:xfrm>
          <a:off x="2627313" y="5300663"/>
          <a:ext cx="638175" cy="419100"/>
        </p:xfrm>
        <a:graphic>
          <a:graphicData uri="http://schemas.openxmlformats.org/presentationml/2006/ole">
            <mc:AlternateContent xmlns:mc="http://schemas.openxmlformats.org/markup-compatibility/2006">
              <mc:Choice xmlns:v="urn:schemas-microsoft-com:vml" Requires="v">
                <p:oleObj spid="_x0000_s79033" name="Equation" r:id="rId29" imgW="15240000" imgH="10058400" progId="Equation.DSMT4">
                  <p:embed/>
                </p:oleObj>
              </mc:Choice>
              <mc:Fallback>
                <p:oleObj name="Equation" r:id="rId29" imgW="15240000" imgH="10058400" progId="Equation.DSMT4">
                  <p:embed/>
                  <p:pic>
                    <p:nvPicPr>
                      <p:cNvPr id="0" name="Picture 17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627313" y="5300663"/>
                        <a:ext cx="6381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Нижний колонтитул 1"/>
          <p:cNvSpPr>
            <a:spLocks noGrp="1"/>
          </p:cNvSpPr>
          <p:nvPr>
            <p:ph type="ftr" sz="quarter" idx="11"/>
          </p:nvPr>
        </p:nvSpPr>
        <p:spPr/>
        <p:txBody>
          <a:bodyPr/>
          <a:lstStyle/>
          <a:p>
            <a:pPr>
              <a:defRPr/>
            </a:pPr>
            <a:r>
              <a:rPr lang="en-US"/>
              <a:t>Nucleus-2025 St.Petersburg</a:t>
            </a:r>
            <a:endParaRPr lang="ru-RU"/>
          </a:p>
        </p:txBody>
      </p:sp>
      <p:sp>
        <p:nvSpPr>
          <p:cNvPr id="3" name="Номер слайда 2"/>
          <p:cNvSpPr>
            <a:spLocks noGrp="1"/>
          </p:cNvSpPr>
          <p:nvPr>
            <p:ph type="sldNum" sz="quarter" idx="12"/>
          </p:nvPr>
        </p:nvSpPr>
        <p:spPr/>
        <p:txBody>
          <a:bodyPr/>
          <a:lstStyle/>
          <a:p>
            <a:pPr>
              <a:defRPr/>
            </a:pPr>
            <a:fld id="{95C2EABB-8A9D-4B23-8484-3AB626DB2E35}" type="slidenum">
              <a:rPr lang="ru-RU" smtClean="0"/>
              <a:pPr>
                <a:defRPr/>
              </a:pPr>
              <a:t>8</a:t>
            </a:fld>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25" name="Rectangle 2"/>
          <p:cNvSpPr>
            <a:spLocks noGrp="1"/>
          </p:cNvSpPr>
          <p:nvPr>
            <p:ph type="title"/>
          </p:nvPr>
        </p:nvSpPr>
        <p:spPr>
          <a:xfrm>
            <a:off x="395288" y="260350"/>
            <a:ext cx="8229600" cy="1143000"/>
          </a:xfrm>
        </p:spPr>
        <p:txBody>
          <a:bodyPr/>
          <a:lstStyle/>
          <a:p>
            <a:r>
              <a:rPr lang="ru-RU" sz="1600" b="1">
                <a:solidFill>
                  <a:srgbClr val="FF3300"/>
                </a:solidFill>
                <a:latin typeface="Monotype Corsiva" pitchFamily="66" charset="0"/>
              </a:rPr>
              <a:t>А</a:t>
            </a:r>
            <a:r>
              <a:rPr lang="en-US" sz="1600" b="1">
                <a:solidFill>
                  <a:srgbClr val="FF3300"/>
                </a:solidFill>
                <a:latin typeface="Monotype Corsiva" pitchFamily="66" charset="0"/>
              </a:rPr>
              <a:t>n approximate analytical solution</a:t>
            </a:r>
            <a:endParaRPr lang="ru-RU" sz="1600" b="1">
              <a:solidFill>
                <a:srgbClr val="FF3300"/>
              </a:solidFill>
              <a:latin typeface="Monotype Corsiva" pitchFamily="66" charset="0"/>
            </a:endParaRPr>
          </a:p>
        </p:txBody>
      </p:sp>
      <p:graphicFrame>
        <p:nvGraphicFramePr>
          <p:cNvPr id="80009" name="Object 137"/>
          <p:cNvGraphicFramePr>
            <a:graphicFrameLocks noGrp="1" noChangeAspect="1"/>
          </p:cNvGraphicFramePr>
          <p:nvPr>
            <p:ph sz="quarter" idx="1"/>
          </p:nvPr>
        </p:nvGraphicFramePr>
        <p:xfrm>
          <a:off x="3635375" y="1628775"/>
          <a:ext cx="876300" cy="228600"/>
        </p:xfrm>
        <a:graphic>
          <a:graphicData uri="http://schemas.openxmlformats.org/presentationml/2006/ole">
            <mc:AlternateContent xmlns:mc="http://schemas.openxmlformats.org/markup-compatibility/2006">
              <mc:Choice xmlns:v="urn:schemas-microsoft-com:vml" Requires="v">
                <p:oleObj spid="_x0000_s80025" name="Equation" r:id="rId3" imgW="21031200" imgH="5486400" progId="Equation.DSMT4">
                  <p:embed/>
                </p:oleObj>
              </mc:Choice>
              <mc:Fallback>
                <p:oleObj name="Equation" r:id="rId3" imgW="21031200" imgH="5486400" progId="Equation.DSMT4">
                  <p:embed/>
                  <p:pic>
                    <p:nvPicPr>
                      <p:cNvPr id="0" name="Picture 13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1628775"/>
                        <a:ext cx="8763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010" name="Object 138"/>
          <p:cNvGraphicFramePr>
            <a:graphicFrameLocks noGrp="1" noChangeAspect="1"/>
          </p:cNvGraphicFramePr>
          <p:nvPr>
            <p:ph sz="quarter" idx="2"/>
          </p:nvPr>
        </p:nvGraphicFramePr>
        <p:xfrm>
          <a:off x="1692275" y="2060575"/>
          <a:ext cx="1549400" cy="469900"/>
        </p:xfrm>
        <a:graphic>
          <a:graphicData uri="http://schemas.openxmlformats.org/presentationml/2006/ole">
            <mc:AlternateContent xmlns:mc="http://schemas.openxmlformats.org/markup-compatibility/2006">
              <mc:Choice xmlns:v="urn:schemas-microsoft-com:vml" Requires="v">
                <p:oleObj spid="_x0000_s80026" name="Equation" r:id="rId5" imgW="37185600" imgH="11277600" progId="Equation.DSMT4">
                  <p:embed/>
                </p:oleObj>
              </mc:Choice>
              <mc:Fallback>
                <p:oleObj name="Equation" r:id="rId5" imgW="37185600" imgH="11277600" progId="Equation.DSMT4">
                  <p:embed/>
                  <p:pic>
                    <p:nvPicPr>
                      <p:cNvPr id="0" name="Picture 138"/>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2060575"/>
                        <a:ext cx="15494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011" name="Object 139"/>
          <p:cNvGraphicFramePr>
            <a:graphicFrameLocks noGrp="1" noChangeAspect="1"/>
          </p:cNvGraphicFramePr>
          <p:nvPr>
            <p:ph sz="half" idx="3"/>
          </p:nvPr>
        </p:nvGraphicFramePr>
        <p:xfrm>
          <a:off x="1116013" y="3284538"/>
          <a:ext cx="4038600" cy="569912"/>
        </p:xfrm>
        <a:graphic>
          <a:graphicData uri="http://schemas.openxmlformats.org/presentationml/2006/ole">
            <mc:AlternateContent xmlns:mc="http://schemas.openxmlformats.org/markup-compatibility/2006">
              <mc:Choice xmlns:v="urn:schemas-microsoft-com:vml" Requires="v">
                <p:oleObj spid="_x0000_s80027" name="Equation" r:id="rId7" imgW="99364800" imgH="14020800" progId="Equation.DSMT4">
                  <p:embed/>
                </p:oleObj>
              </mc:Choice>
              <mc:Fallback>
                <p:oleObj name="Equation" r:id="rId7" imgW="99364800" imgH="14020800" progId="Equation.DSMT4">
                  <p:embed/>
                  <p:pic>
                    <p:nvPicPr>
                      <p:cNvPr id="0" name="Picture 139"/>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6013" y="3284538"/>
                        <a:ext cx="4038600" cy="569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026" name="Rectangle 3"/>
          <p:cNvSpPr>
            <a:spLocks noGrp="1"/>
          </p:cNvSpPr>
          <p:nvPr>
            <p:ph type="body" idx="4294967295"/>
          </p:nvPr>
        </p:nvSpPr>
        <p:spPr>
          <a:xfrm>
            <a:off x="684213" y="1557338"/>
            <a:ext cx="8229600" cy="4525962"/>
          </a:xfrm>
        </p:spPr>
        <p:txBody>
          <a:bodyPr/>
          <a:lstStyle/>
          <a:p>
            <a:r>
              <a:rPr lang="en-US" sz="1400" b="1"/>
              <a:t>The variables are separated here</a:t>
            </a:r>
            <a:r>
              <a:rPr lang="ru-RU" sz="1400" b="1"/>
              <a:t>                          </a:t>
            </a:r>
            <a:r>
              <a:rPr lang="en-US" sz="1400" b="1"/>
              <a:t>, and for the time-dependent          , we obtain a linear differential equation of the second order</a:t>
            </a:r>
          </a:p>
          <a:p>
            <a:endParaRPr lang="ru-RU" sz="1400" b="1"/>
          </a:p>
        </p:txBody>
      </p:sp>
      <p:sp>
        <p:nvSpPr>
          <p:cNvPr id="8002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80028" name="Rectangle 7"/>
          <p:cNvSpPr>
            <a:spLocks noChangeArrowheads="1"/>
          </p:cNvSpPr>
          <p:nvPr/>
        </p:nvSpPr>
        <p:spPr bwMode="auto">
          <a:xfrm>
            <a:off x="323850" y="2852738"/>
            <a:ext cx="5907088" cy="517525"/>
          </a:xfrm>
          <a:prstGeom prst="rect">
            <a:avLst/>
          </a:prstGeom>
          <a:noFill/>
          <a:ln w="9525">
            <a:noFill/>
            <a:miter lim="800000"/>
            <a:headEnd/>
            <a:tailEnd/>
          </a:ln>
        </p:spPr>
        <p:txBody>
          <a:bodyPr anchor="ctr">
            <a:spAutoFit/>
          </a:bodyPr>
          <a:lstStyle/>
          <a:p>
            <a:pPr algn="ctr"/>
            <a:r>
              <a:rPr lang="en-US" b="1"/>
              <a:t>That is,  for        we find an approximate analytical solution</a:t>
            </a:r>
          </a:p>
          <a:p>
            <a:pPr algn="ctr"/>
            <a:r>
              <a:rPr lang="en-US" b="1"/>
              <a:t>,</a:t>
            </a:r>
            <a:endParaRPr lang="ru-RU" b="1"/>
          </a:p>
        </p:txBody>
      </p:sp>
      <p:sp>
        <p:nvSpPr>
          <p:cNvPr id="80029" name="Rectangle 9"/>
          <p:cNvSpPr>
            <a:spLocks noChangeArrowheads="1"/>
          </p:cNvSpPr>
          <p:nvPr/>
        </p:nvSpPr>
        <p:spPr bwMode="auto">
          <a:xfrm>
            <a:off x="0" y="3141663"/>
            <a:ext cx="9144000" cy="0"/>
          </a:xfrm>
          <a:prstGeom prst="rect">
            <a:avLst/>
          </a:prstGeom>
          <a:noFill/>
          <a:ln w="9525">
            <a:noFill/>
            <a:miter lim="800000"/>
            <a:headEnd/>
            <a:tailEnd/>
          </a:ln>
        </p:spPr>
        <p:txBody>
          <a:bodyPr wrap="none" anchor="ctr">
            <a:spAutoFit/>
          </a:bodyPr>
          <a:lstStyle/>
          <a:p>
            <a:endParaRPr lang="ru-RU"/>
          </a:p>
        </p:txBody>
      </p:sp>
      <p:graphicFrame>
        <p:nvGraphicFramePr>
          <p:cNvPr id="80012" name="Object 140"/>
          <p:cNvGraphicFramePr>
            <a:graphicFrameLocks noChangeAspect="1"/>
          </p:cNvGraphicFramePr>
          <p:nvPr/>
        </p:nvGraphicFramePr>
        <p:xfrm>
          <a:off x="6659563" y="4005263"/>
          <a:ext cx="104775" cy="161925"/>
        </p:xfrm>
        <a:graphic>
          <a:graphicData uri="http://schemas.openxmlformats.org/presentationml/2006/ole">
            <mc:AlternateContent xmlns:mc="http://schemas.openxmlformats.org/markup-compatibility/2006">
              <mc:Choice xmlns:v="urn:schemas-microsoft-com:vml" Requires="v">
                <p:oleObj spid="_x0000_s80028" name="Equation" r:id="rId9" imgW="2438400" imgH="3962400" progId="Equation.DSMT4">
                  <p:embed/>
                </p:oleObj>
              </mc:Choice>
              <mc:Fallback>
                <p:oleObj name="Equation" r:id="rId9" imgW="2438400" imgH="3962400" progId="Equation.DSMT4">
                  <p:embed/>
                  <p:pic>
                    <p:nvPicPr>
                      <p:cNvPr id="0" name="Picture 1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59563" y="4005263"/>
                        <a:ext cx="10477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013" name="Object 141"/>
          <p:cNvGraphicFramePr>
            <a:graphicFrameLocks noChangeAspect="1"/>
          </p:cNvGraphicFramePr>
          <p:nvPr/>
        </p:nvGraphicFramePr>
        <p:xfrm>
          <a:off x="6227763" y="4437063"/>
          <a:ext cx="1054100" cy="246062"/>
        </p:xfrm>
        <a:graphic>
          <a:graphicData uri="http://schemas.openxmlformats.org/presentationml/2006/ole">
            <mc:AlternateContent xmlns:mc="http://schemas.openxmlformats.org/markup-compatibility/2006">
              <mc:Choice xmlns:v="urn:schemas-microsoft-com:vml" Requires="v">
                <p:oleObj spid="_x0000_s80029" name="Equation" r:id="rId11" imgW="23469600" imgH="5486400" progId="Equation.DSMT4">
                  <p:embed/>
                </p:oleObj>
              </mc:Choice>
              <mc:Fallback>
                <p:oleObj name="Equation" r:id="rId11" imgW="23469600" imgH="5486400" progId="Equation.DSMT4">
                  <p:embed/>
                  <p:pic>
                    <p:nvPicPr>
                      <p:cNvPr id="0" name="Picture 14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27763" y="4437063"/>
                        <a:ext cx="1054100" cy="246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030" name="Rectangle 12"/>
          <p:cNvSpPr>
            <a:spLocks noChangeArrowheads="1"/>
          </p:cNvSpPr>
          <p:nvPr/>
        </p:nvSpPr>
        <p:spPr bwMode="auto">
          <a:xfrm>
            <a:off x="900113" y="3933825"/>
            <a:ext cx="7775575" cy="307975"/>
          </a:xfrm>
          <a:prstGeom prst="rect">
            <a:avLst/>
          </a:prstGeom>
          <a:noFill/>
          <a:ln w="9525">
            <a:noFill/>
            <a:miter lim="800000"/>
            <a:headEnd/>
            <a:tailEnd/>
          </a:ln>
        </p:spPr>
        <p:txBody>
          <a:bodyPr anchor="ctr">
            <a:spAutoFit/>
          </a:bodyPr>
          <a:lstStyle/>
          <a:p>
            <a:r>
              <a:rPr lang="ru-RU" b="1">
                <a:cs typeface="Times New Roman" pitchFamily="18" charset="0"/>
              </a:rPr>
              <a:t>From </a:t>
            </a:r>
            <a:r>
              <a:rPr lang="en-US" b="1"/>
              <a:t>this </a:t>
            </a:r>
            <a:r>
              <a:rPr lang="ru-RU" b="1">
                <a:cs typeface="Times New Roman" pitchFamily="18" charset="0"/>
              </a:rPr>
              <a:t>formula we can see the first term growing exponentially with time </a:t>
            </a:r>
            <a:endParaRPr lang="ru-RU" b="1"/>
          </a:p>
        </p:txBody>
      </p:sp>
      <p:sp>
        <p:nvSpPr>
          <p:cNvPr id="80031" name="Rectangle 13"/>
          <p:cNvSpPr>
            <a:spLocks noChangeArrowheads="1"/>
          </p:cNvSpPr>
          <p:nvPr/>
        </p:nvSpPr>
        <p:spPr bwMode="auto">
          <a:xfrm>
            <a:off x="900113" y="4400550"/>
            <a:ext cx="5905500" cy="304800"/>
          </a:xfrm>
          <a:prstGeom prst="rect">
            <a:avLst/>
          </a:prstGeom>
          <a:noFill/>
          <a:ln w="9525">
            <a:noFill/>
            <a:miter lim="800000"/>
            <a:headEnd/>
            <a:tailEnd/>
          </a:ln>
        </p:spPr>
        <p:txBody>
          <a:bodyPr anchor="ctr">
            <a:spAutoFit/>
          </a:bodyPr>
          <a:lstStyle/>
          <a:p>
            <a:r>
              <a:rPr lang="ru-RU" b="1">
                <a:cs typeface="Times New Roman" pitchFamily="18" charset="0"/>
              </a:rPr>
              <a:t>and the onset of fragmentation for an expanding fireball – hot spot at </a:t>
            </a:r>
            <a:endParaRPr lang="ru-RU" b="1"/>
          </a:p>
        </p:txBody>
      </p:sp>
      <p:sp>
        <p:nvSpPr>
          <p:cNvPr id="80032" name="Rectangle 14"/>
          <p:cNvSpPr>
            <a:spLocks noChangeArrowheads="1"/>
          </p:cNvSpPr>
          <p:nvPr/>
        </p:nvSpPr>
        <p:spPr bwMode="auto">
          <a:xfrm>
            <a:off x="1927225" y="3762375"/>
            <a:ext cx="269875" cy="274638"/>
          </a:xfrm>
          <a:prstGeom prst="rect">
            <a:avLst/>
          </a:prstGeom>
          <a:noFill/>
          <a:ln w="9525">
            <a:noFill/>
            <a:miter lim="800000"/>
            <a:headEnd/>
            <a:tailEnd/>
          </a:ln>
        </p:spPr>
        <p:txBody>
          <a:bodyPr wrap="none" anchor="ctr">
            <a:spAutoFit/>
          </a:bodyPr>
          <a:lstStyle/>
          <a:p>
            <a:r>
              <a:rPr lang="ru-RU" sz="1200">
                <a:latin typeface="Arial" charset="0"/>
                <a:cs typeface="Times New Roman" pitchFamily="18" charset="0"/>
              </a:rPr>
              <a:t>. </a:t>
            </a:r>
            <a:endParaRPr lang="ru-RU" sz="1600">
              <a:latin typeface="Arial" charset="0"/>
            </a:endParaRPr>
          </a:p>
        </p:txBody>
      </p:sp>
      <p:sp>
        <p:nvSpPr>
          <p:cNvPr id="80033" name="Rectangle 16"/>
          <p:cNvSpPr>
            <a:spLocks noChangeArrowheads="1"/>
          </p:cNvSpPr>
          <p:nvPr/>
        </p:nvSpPr>
        <p:spPr bwMode="auto">
          <a:xfrm>
            <a:off x="0" y="3284538"/>
            <a:ext cx="9144000" cy="0"/>
          </a:xfrm>
          <a:prstGeom prst="rect">
            <a:avLst/>
          </a:prstGeom>
          <a:noFill/>
          <a:ln w="9525">
            <a:noFill/>
            <a:miter lim="800000"/>
            <a:headEnd/>
            <a:tailEnd/>
          </a:ln>
        </p:spPr>
        <p:txBody>
          <a:bodyPr wrap="none" anchor="ctr">
            <a:spAutoFit/>
          </a:bodyPr>
          <a:lstStyle/>
          <a:p>
            <a:endParaRPr lang="ru-RU"/>
          </a:p>
        </p:txBody>
      </p:sp>
      <p:graphicFrame>
        <p:nvGraphicFramePr>
          <p:cNvPr id="80014" name="Object 142"/>
          <p:cNvGraphicFramePr>
            <a:graphicFrameLocks noChangeAspect="1"/>
          </p:cNvGraphicFramePr>
          <p:nvPr/>
        </p:nvGraphicFramePr>
        <p:xfrm>
          <a:off x="5435600" y="3357563"/>
          <a:ext cx="1514475" cy="314325"/>
        </p:xfrm>
        <a:graphic>
          <a:graphicData uri="http://schemas.openxmlformats.org/presentationml/2006/ole">
            <mc:AlternateContent xmlns:mc="http://schemas.openxmlformats.org/markup-compatibility/2006">
              <mc:Choice xmlns:v="urn:schemas-microsoft-com:vml" Requires="v">
                <p:oleObj spid="_x0000_s80030" name="Equation" r:id="rId13" imgW="36271200" imgH="7620000" progId="Equation.DSMT4">
                  <p:embed/>
                </p:oleObj>
              </mc:Choice>
              <mc:Fallback>
                <p:oleObj name="Equation" r:id="rId13" imgW="36271200" imgH="7620000" progId="Equation.DSMT4">
                  <p:embed/>
                  <p:pic>
                    <p:nvPicPr>
                      <p:cNvPr id="0" name="Picture 14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35600" y="3357563"/>
                        <a:ext cx="1514475"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034" name="Rectangle 17"/>
          <p:cNvSpPr>
            <a:spLocks noChangeArrowheads="1"/>
          </p:cNvSpPr>
          <p:nvPr/>
        </p:nvSpPr>
        <p:spPr bwMode="auto">
          <a:xfrm>
            <a:off x="900113" y="4795838"/>
            <a:ext cx="7524750" cy="517525"/>
          </a:xfrm>
          <a:prstGeom prst="rect">
            <a:avLst/>
          </a:prstGeom>
          <a:noFill/>
          <a:ln w="9525">
            <a:noFill/>
            <a:miter lim="800000"/>
            <a:headEnd/>
            <a:tailEnd/>
          </a:ln>
        </p:spPr>
        <p:txBody>
          <a:bodyPr anchor="ctr">
            <a:spAutoFit/>
          </a:bodyPr>
          <a:lstStyle/>
          <a:p>
            <a:r>
              <a:rPr lang="ru-RU" b="1"/>
              <a:t>This hydrodynamic consideration has an analogy with the expanding early Universe during the formation of stars and galaxies [35] (the well-known Jeans instability). </a:t>
            </a:r>
          </a:p>
        </p:txBody>
      </p:sp>
      <p:graphicFrame>
        <p:nvGraphicFramePr>
          <p:cNvPr id="80015" name="Object 143"/>
          <p:cNvGraphicFramePr>
            <a:graphicFrameLocks noChangeAspect="1"/>
          </p:cNvGraphicFramePr>
          <p:nvPr/>
        </p:nvGraphicFramePr>
        <p:xfrm>
          <a:off x="2843213" y="5445125"/>
          <a:ext cx="638175" cy="381000"/>
        </p:xfrm>
        <a:graphic>
          <a:graphicData uri="http://schemas.openxmlformats.org/presentationml/2006/ole">
            <mc:AlternateContent xmlns:mc="http://schemas.openxmlformats.org/markup-compatibility/2006">
              <mc:Choice xmlns:v="urn:schemas-microsoft-com:vml" Requires="v">
                <p:oleObj spid="_x0000_s80031" name="Equation" r:id="rId15" imgW="15240000" imgH="11277600" progId="Equation.DSMT4">
                  <p:embed/>
                </p:oleObj>
              </mc:Choice>
              <mc:Fallback>
                <p:oleObj name="Equation" r:id="rId15" imgW="15240000" imgH="11277600" progId="Equation.DSMT4">
                  <p:embed/>
                  <p:pic>
                    <p:nvPicPr>
                      <p:cNvPr id="0" name="Picture 14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43213" y="5445125"/>
                        <a:ext cx="63817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016" name="Object 144"/>
          <p:cNvGraphicFramePr>
            <a:graphicFrameLocks noChangeAspect="1"/>
          </p:cNvGraphicFramePr>
          <p:nvPr/>
        </p:nvGraphicFramePr>
        <p:xfrm>
          <a:off x="6156325" y="5445125"/>
          <a:ext cx="2505075" cy="314325"/>
        </p:xfrm>
        <a:graphic>
          <a:graphicData uri="http://schemas.openxmlformats.org/presentationml/2006/ole">
            <mc:AlternateContent xmlns:mc="http://schemas.openxmlformats.org/markup-compatibility/2006">
              <mc:Choice xmlns:v="urn:schemas-microsoft-com:vml" Requires="v">
                <p:oleObj spid="_x0000_s80032" name="Equation" r:id="rId17" imgW="60045600" imgH="7620000" progId="Equation.DSMT4">
                  <p:embed/>
                </p:oleObj>
              </mc:Choice>
              <mc:Fallback>
                <p:oleObj name="Equation" r:id="rId17" imgW="60045600" imgH="7620000" progId="Equation.DSMT4">
                  <p:embed/>
                  <p:pic>
                    <p:nvPicPr>
                      <p:cNvPr id="0" name="Picture 14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56325" y="5445125"/>
                        <a:ext cx="2505075"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017" name="Object 145"/>
          <p:cNvGraphicFramePr>
            <a:graphicFrameLocks noChangeAspect="1"/>
          </p:cNvGraphicFramePr>
          <p:nvPr/>
        </p:nvGraphicFramePr>
        <p:xfrm>
          <a:off x="325438" y="2813050"/>
          <a:ext cx="123825" cy="142875"/>
        </p:xfrm>
        <a:graphic>
          <a:graphicData uri="http://schemas.openxmlformats.org/presentationml/2006/ole">
            <mc:AlternateContent xmlns:mc="http://schemas.openxmlformats.org/markup-compatibility/2006">
              <mc:Choice xmlns:v="urn:schemas-microsoft-com:vml" Requires="v">
                <p:oleObj spid="_x0000_s80033" name="Equation" r:id="rId19" imgW="3048000" imgH="3352800" progId="Equation.DSMT4">
                  <p:embed/>
                </p:oleObj>
              </mc:Choice>
              <mc:Fallback>
                <p:oleObj name="Equation" r:id="rId19" imgW="3048000" imgH="3352800" progId="Equation.DSMT4">
                  <p:embed/>
                  <p:pic>
                    <p:nvPicPr>
                      <p:cNvPr id="0" name="Picture 14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5438" y="2813050"/>
                        <a:ext cx="123825" cy="142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018" name="Object 146"/>
          <p:cNvGraphicFramePr>
            <a:graphicFrameLocks noChangeAspect="1"/>
          </p:cNvGraphicFramePr>
          <p:nvPr/>
        </p:nvGraphicFramePr>
        <p:xfrm>
          <a:off x="971550" y="5734050"/>
          <a:ext cx="1000125" cy="257175"/>
        </p:xfrm>
        <a:graphic>
          <a:graphicData uri="http://schemas.openxmlformats.org/presentationml/2006/ole">
            <mc:AlternateContent xmlns:mc="http://schemas.openxmlformats.org/markup-compatibility/2006">
              <mc:Choice xmlns:v="urn:schemas-microsoft-com:vml" Requires="v">
                <p:oleObj spid="_x0000_s80034" name="Equation" r:id="rId21" imgW="24079200" imgH="6096000" progId="Equation.DSMT4">
                  <p:embed/>
                </p:oleObj>
              </mc:Choice>
              <mc:Fallback>
                <p:oleObj name="Equation" r:id="rId21" imgW="24079200" imgH="6096000" progId="Equation.DSMT4">
                  <p:embed/>
                  <p:pic>
                    <p:nvPicPr>
                      <p:cNvPr id="0" name="Picture 14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71550" y="5734050"/>
                        <a:ext cx="1000125"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019" name="Object 147"/>
          <p:cNvGraphicFramePr>
            <a:graphicFrameLocks noChangeAspect="1"/>
          </p:cNvGraphicFramePr>
          <p:nvPr/>
        </p:nvGraphicFramePr>
        <p:xfrm>
          <a:off x="325438" y="3762375"/>
          <a:ext cx="333375" cy="200025"/>
        </p:xfrm>
        <a:graphic>
          <a:graphicData uri="http://schemas.openxmlformats.org/presentationml/2006/ole">
            <mc:AlternateContent xmlns:mc="http://schemas.openxmlformats.org/markup-compatibility/2006">
              <mc:Choice xmlns:v="urn:schemas-microsoft-com:vml" Requires="v">
                <p:oleObj spid="_x0000_s80035" name="Equation" r:id="rId23" imgW="7924800" imgH="4876800" progId="Equation.DSMT4">
                  <p:embed/>
                </p:oleObj>
              </mc:Choice>
              <mc:Fallback>
                <p:oleObj name="Equation" r:id="rId23" imgW="7924800" imgH="4876800" progId="Equation.DSMT4">
                  <p:embed/>
                  <p:pic>
                    <p:nvPicPr>
                      <p:cNvPr id="0" name="Picture 14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25438" y="3762375"/>
                        <a:ext cx="333375" cy="20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020" name="Object 148"/>
          <p:cNvGraphicFramePr>
            <a:graphicFrameLocks noChangeAspect="1"/>
          </p:cNvGraphicFramePr>
          <p:nvPr/>
        </p:nvGraphicFramePr>
        <p:xfrm>
          <a:off x="325438" y="4237038"/>
          <a:ext cx="85725" cy="152400"/>
        </p:xfrm>
        <a:graphic>
          <a:graphicData uri="http://schemas.openxmlformats.org/presentationml/2006/ole">
            <mc:AlternateContent xmlns:mc="http://schemas.openxmlformats.org/markup-compatibility/2006">
              <mc:Choice xmlns:v="urn:schemas-microsoft-com:vml" Requires="v">
                <p:oleObj spid="_x0000_s80036" name="Equation" r:id="rId25" imgW="2133600" imgH="3657600" progId="Equation.DSMT4">
                  <p:embed/>
                </p:oleObj>
              </mc:Choice>
              <mc:Fallback>
                <p:oleObj name="Equation" r:id="rId25" imgW="2133600" imgH="3657600" progId="Equation.DSMT4">
                  <p:embed/>
                  <p:pic>
                    <p:nvPicPr>
                      <p:cNvPr id="0" name="Picture 14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25438" y="4237038"/>
                        <a:ext cx="85725"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021" name="Object 149"/>
          <p:cNvGraphicFramePr>
            <a:graphicFrameLocks noChangeAspect="1"/>
          </p:cNvGraphicFramePr>
          <p:nvPr/>
        </p:nvGraphicFramePr>
        <p:xfrm>
          <a:off x="325438" y="4664075"/>
          <a:ext cx="333375" cy="200025"/>
        </p:xfrm>
        <a:graphic>
          <a:graphicData uri="http://schemas.openxmlformats.org/presentationml/2006/ole">
            <mc:AlternateContent xmlns:mc="http://schemas.openxmlformats.org/markup-compatibility/2006">
              <mc:Choice xmlns:v="urn:schemas-microsoft-com:vml" Requires="v">
                <p:oleObj spid="_x0000_s80037" name="Equation" r:id="rId27" imgW="7924800" imgH="4876800" progId="Equation.DSMT4">
                  <p:embed/>
                </p:oleObj>
              </mc:Choice>
              <mc:Fallback>
                <p:oleObj name="Equation" r:id="rId27" imgW="7924800" imgH="4876800" progId="Equation.DSMT4">
                  <p:embed/>
                  <p:pic>
                    <p:nvPicPr>
                      <p:cNvPr id="0" name="Picture 14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25438" y="4664075"/>
                        <a:ext cx="333375" cy="20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022" name="Object 150"/>
          <p:cNvGraphicFramePr>
            <a:graphicFrameLocks noChangeAspect="1"/>
          </p:cNvGraphicFramePr>
          <p:nvPr/>
        </p:nvGraphicFramePr>
        <p:xfrm>
          <a:off x="325438" y="5138738"/>
          <a:ext cx="85725" cy="152400"/>
        </p:xfrm>
        <a:graphic>
          <a:graphicData uri="http://schemas.openxmlformats.org/presentationml/2006/ole">
            <mc:AlternateContent xmlns:mc="http://schemas.openxmlformats.org/markup-compatibility/2006">
              <mc:Choice xmlns:v="urn:schemas-microsoft-com:vml" Requires="v">
                <p:oleObj spid="_x0000_s80038" name="Equation" r:id="rId29" imgW="2133600" imgH="3657600" progId="Equation.DSMT4">
                  <p:embed/>
                </p:oleObj>
              </mc:Choice>
              <mc:Fallback>
                <p:oleObj name="Equation" r:id="rId29" imgW="2133600" imgH="3657600" progId="Equation.DSMT4">
                  <p:embed/>
                  <p:pic>
                    <p:nvPicPr>
                      <p:cNvPr id="0" name="Picture 15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25438" y="5138738"/>
                        <a:ext cx="85725"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035" name="Rectangle 26"/>
          <p:cNvSpPr>
            <a:spLocks noChangeArrowheads="1"/>
          </p:cNvSpPr>
          <p:nvPr/>
        </p:nvSpPr>
        <p:spPr bwMode="auto">
          <a:xfrm>
            <a:off x="1116013" y="5157788"/>
            <a:ext cx="7440612" cy="517525"/>
          </a:xfrm>
          <a:prstGeom prst="rect">
            <a:avLst/>
          </a:prstGeom>
          <a:noFill/>
          <a:ln w="9525">
            <a:noFill/>
            <a:miter lim="800000"/>
            <a:headEnd/>
            <a:tailEnd/>
          </a:ln>
        </p:spPr>
        <p:txBody>
          <a:bodyPr anchor="ctr">
            <a:spAutoFit/>
          </a:bodyPr>
          <a:lstStyle/>
          <a:p>
            <a:r>
              <a:rPr lang="ru-RU" b="1">
                <a:latin typeface="Times New Roman" pitchFamily="18" charset="0"/>
                <a:cs typeface="Times New Roman" pitchFamily="18" charset="0"/>
              </a:rPr>
              <a:t>If we take into account the quantum terms in equation (5), this leads to an additional                term   in equation (12): </a:t>
            </a:r>
            <a:endParaRPr lang="ru-RU" b="1">
              <a:latin typeface="Times New Roman" pitchFamily="18" charset="0"/>
            </a:endParaRPr>
          </a:p>
        </p:txBody>
      </p:sp>
      <p:sp>
        <p:nvSpPr>
          <p:cNvPr id="80036" name="Rectangle 27"/>
          <p:cNvSpPr>
            <a:spLocks noChangeArrowheads="1"/>
          </p:cNvSpPr>
          <p:nvPr/>
        </p:nvSpPr>
        <p:spPr bwMode="auto">
          <a:xfrm>
            <a:off x="3276600" y="5445125"/>
            <a:ext cx="2820988" cy="274638"/>
          </a:xfrm>
          <a:prstGeom prst="rect">
            <a:avLst/>
          </a:prstGeom>
          <a:noFill/>
          <a:ln w="9525">
            <a:noFill/>
            <a:miter lim="800000"/>
            <a:headEnd/>
            <a:tailEnd/>
          </a:ln>
        </p:spPr>
        <p:txBody>
          <a:bodyPr anchor="ctr">
            <a:spAutoFit/>
          </a:bodyPr>
          <a:lstStyle/>
          <a:p>
            <a:r>
              <a:rPr lang="ru-RU" sz="1200">
                <a:latin typeface="Arial" charset="0"/>
                <a:cs typeface="Times New Roman" pitchFamily="18" charset="0"/>
              </a:rPr>
              <a:t> </a:t>
            </a:r>
            <a:r>
              <a:rPr lang="ru-RU" sz="1200" b="1">
                <a:latin typeface="Times New Roman" pitchFamily="18" charset="0"/>
                <a:cs typeface="Times New Roman" pitchFamily="18" charset="0"/>
              </a:rPr>
              <a:t>on its left-hand side, then there will be</a:t>
            </a:r>
            <a:r>
              <a:rPr lang="ru-RU" sz="1200">
                <a:cs typeface="Times New Roman" pitchFamily="18" charset="0"/>
              </a:rPr>
              <a:t> </a:t>
            </a:r>
            <a:endParaRPr lang="ru-RU" sz="1600"/>
          </a:p>
        </p:txBody>
      </p:sp>
      <p:sp>
        <p:nvSpPr>
          <p:cNvPr id="80037" name="Rectangle 29"/>
          <p:cNvSpPr>
            <a:spLocks noChangeArrowheads="1"/>
          </p:cNvSpPr>
          <p:nvPr/>
        </p:nvSpPr>
        <p:spPr bwMode="auto">
          <a:xfrm>
            <a:off x="325438" y="2955925"/>
            <a:ext cx="277812" cy="274638"/>
          </a:xfrm>
          <a:prstGeom prst="rect">
            <a:avLst/>
          </a:prstGeom>
          <a:noFill/>
          <a:ln w="9525">
            <a:noFill/>
            <a:miter lim="800000"/>
            <a:headEnd/>
            <a:tailEnd/>
          </a:ln>
        </p:spPr>
        <p:txBody>
          <a:bodyPr wrap="none" anchor="ctr">
            <a:spAutoFit/>
          </a:bodyPr>
          <a:lstStyle/>
          <a:p>
            <a:r>
              <a:rPr lang="ru-RU" sz="1200">
                <a:latin typeface="Arial" charset="0"/>
                <a:cs typeface="Times New Roman" pitchFamily="18" charset="0"/>
              </a:rPr>
              <a:t> (</a:t>
            </a:r>
            <a:endParaRPr lang="ru-RU" sz="1600">
              <a:latin typeface="Arial" charset="0"/>
            </a:endParaRPr>
          </a:p>
        </p:txBody>
      </p:sp>
      <p:sp>
        <p:nvSpPr>
          <p:cNvPr id="80038" name="Rectangle 30"/>
          <p:cNvSpPr>
            <a:spLocks noChangeArrowheads="1"/>
          </p:cNvSpPr>
          <p:nvPr/>
        </p:nvSpPr>
        <p:spPr bwMode="auto">
          <a:xfrm>
            <a:off x="1979613" y="5734050"/>
            <a:ext cx="3168650" cy="274638"/>
          </a:xfrm>
          <a:prstGeom prst="rect">
            <a:avLst/>
          </a:prstGeom>
          <a:noFill/>
          <a:ln w="9525">
            <a:noFill/>
            <a:miter lim="800000"/>
            <a:headEnd/>
            <a:tailEnd/>
          </a:ln>
        </p:spPr>
        <p:txBody>
          <a:bodyPr anchor="ctr">
            <a:spAutoFit/>
          </a:bodyPr>
          <a:lstStyle/>
          <a:p>
            <a:r>
              <a:rPr lang="en-US" sz="1100" b="1">
                <a:latin typeface="Arial" charset="0"/>
                <a:cs typeface="Times New Roman" pitchFamily="18" charset="0"/>
              </a:rPr>
              <a:t>fm</a:t>
            </a:r>
            <a:r>
              <a:rPr lang="ru-RU" sz="1200">
                <a:latin typeface="Arial" charset="0"/>
                <a:cs typeface="Times New Roman" pitchFamily="18" charset="0"/>
              </a:rPr>
              <a:t> </a:t>
            </a:r>
            <a:r>
              <a:rPr lang="ru-RU" sz="1200" b="1">
                <a:cs typeface="Times New Roman" pitchFamily="18" charset="0"/>
              </a:rPr>
              <a:t>the expression under the square root for </a:t>
            </a:r>
            <a:r>
              <a:rPr lang="ru-RU" sz="1200" b="1" i="1">
                <a:cs typeface="Times New Roman" pitchFamily="18" charset="0"/>
              </a:rPr>
              <a:t>K</a:t>
            </a:r>
            <a:endParaRPr lang="ru-RU" sz="1600" b="1" i="1"/>
          </a:p>
        </p:txBody>
      </p:sp>
      <p:sp>
        <p:nvSpPr>
          <p:cNvPr id="80039" name="Rectangle 33"/>
          <p:cNvSpPr>
            <a:spLocks noChangeArrowheads="1"/>
          </p:cNvSpPr>
          <p:nvPr/>
        </p:nvSpPr>
        <p:spPr bwMode="auto">
          <a:xfrm>
            <a:off x="1042988" y="6092825"/>
            <a:ext cx="5099050" cy="274638"/>
          </a:xfrm>
          <a:prstGeom prst="rect">
            <a:avLst/>
          </a:prstGeom>
          <a:noFill/>
          <a:ln w="9525">
            <a:noFill/>
            <a:miter lim="800000"/>
            <a:headEnd/>
            <a:tailEnd/>
          </a:ln>
        </p:spPr>
        <p:txBody>
          <a:bodyPr anchor="ctr">
            <a:spAutoFit/>
          </a:bodyPr>
          <a:lstStyle/>
          <a:p>
            <a:r>
              <a:rPr lang="ru-RU" sz="1200">
                <a:cs typeface="Times New Roman" pitchFamily="18" charset="0"/>
              </a:rPr>
              <a:t> </a:t>
            </a:r>
            <a:r>
              <a:rPr lang="ru-RU" sz="1200" b="1">
                <a:cs typeface="Times New Roman" pitchFamily="18" charset="0"/>
              </a:rPr>
              <a:t>i.e. there is no growing solution with increasing time </a:t>
            </a:r>
            <a:endParaRPr lang="ru-RU" sz="1600" b="1"/>
          </a:p>
        </p:txBody>
      </p:sp>
      <p:sp>
        <p:nvSpPr>
          <p:cNvPr id="80040" name="Rectangle 34"/>
          <p:cNvSpPr>
            <a:spLocks noChangeArrowheads="1"/>
          </p:cNvSpPr>
          <p:nvPr/>
        </p:nvSpPr>
        <p:spPr bwMode="auto">
          <a:xfrm>
            <a:off x="971550" y="6400800"/>
            <a:ext cx="7777163" cy="457200"/>
          </a:xfrm>
          <a:prstGeom prst="rect">
            <a:avLst/>
          </a:prstGeom>
          <a:noFill/>
          <a:ln w="9525">
            <a:noFill/>
            <a:miter lim="800000"/>
            <a:headEnd/>
            <a:tailEnd/>
          </a:ln>
        </p:spPr>
        <p:txBody>
          <a:bodyPr anchor="ctr">
            <a:spAutoFit/>
          </a:bodyPr>
          <a:lstStyle/>
          <a:p>
            <a:r>
              <a:rPr lang="ru-RU" sz="1200">
                <a:latin typeface="Arial" charset="0"/>
                <a:cs typeface="Times New Roman" pitchFamily="18" charset="0"/>
              </a:rPr>
              <a:t> </a:t>
            </a:r>
            <a:r>
              <a:rPr lang="ru-RU" sz="1200" b="1">
                <a:cs typeface="Times New Roman" pitchFamily="18" charset="0"/>
              </a:rPr>
              <a:t>This means that for small hot spot radii, the qunntum terms in hydrodynamics lead to stability with respect to fragmentation</a:t>
            </a:r>
            <a:r>
              <a:rPr lang="ru-RU" sz="1200" b="1"/>
              <a:t> </a:t>
            </a:r>
          </a:p>
        </p:txBody>
      </p:sp>
      <p:sp>
        <p:nvSpPr>
          <p:cNvPr id="80041" name="Rectangle 38"/>
          <p:cNvSpPr>
            <a:spLocks noChangeArrowheads="1"/>
          </p:cNvSpPr>
          <p:nvPr/>
        </p:nvSpPr>
        <p:spPr bwMode="auto">
          <a:xfrm>
            <a:off x="4932363" y="5734050"/>
            <a:ext cx="1655762" cy="274638"/>
          </a:xfrm>
          <a:prstGeom prst="rect">
            <a:avLst/>
          </a:prstGeom>
          <a:noFill/>
          <a:ln w="9525">
            <a:noFill/>
            <a:miter lim="800000"/>
            <a:headEnd/>
            <a:tailEnd/>
          </a:ln>
        </p:spPr>
        <p:txBody>
          <a:bodyPr>
            <a:spAutoFit/>
          </a:bodyPr>
          <a:lstStyle/>
          <a:p>
            <a:r>
              <a:rPr lang="ru-RU" sz="1200" b="1"/>
              <a:t>becomes negative</a:t>
            </a:r>
          </a:p>
        </p:txBody>
      </p:sp>
      <p:sp>
        <p:nvSpPr>
          <p:cNvPr id="2" name="Нижний колонтитул 1"/>
          <p:cNvSpPr>
            <a:spLocks noGrp="1"/>
          </p:cNvSpPr>
          <p:nvPr>
            <p:ph type="ftr" sz="quarter" idx="11"/>
          </p:nvPr>
        </p:nvSpPr>
        <p:spPr/>
        <p:txBody>
          <a:bodyPr/>
          <a:lstStyle/>
          <a:p>
            <a:pPr>
              <a:defRPr/>
            </a:pPr>
            <a:r>
              <a:rPr lang="en-US"/>
              <a:t>Nucleus-2025 St.Petersburg</a:t>
            </a:r>
            <a:endParaRPr lang="ru-RU"/>
          </a:p>
        </p:txBody>
      </p:sp>
      <p:sp>
        <p:nvSpPr>
          <p:cNvPr id="3" name="Номер слайда 2"/>
          <p:cNvSpPr>
            <a:spLocks noGrp="1"/>
          </p:cNvSpPr>
          <p:nvPr>
            <p:ph type="sldNum" sz="quarter" idx="12"/>
          </p:nvPr>
        </p:nvSpPr>
        <p:spPr/>
        <p:txBody>
          <a:bodyPr/>
          <a:lstStyle/>
          <a:p>
            <a:pPr>
              <a:defRPr/>
            </a:pPr>
            <a:fld id="{223D3774-1446-4A4D-9B18-EBD9A14A6787}" type="slidenum">
              <a:rPr lang="ru-RU" smtClean="0"/>
              <a:pPr>
                <a:defRPr/>
              </a:pPr>
              <a:t>9</a:t>
            </a:fld>
            <a:endParaRPr lang="ru-RU"/>
          </a:p>
        </p:txBody>
      </p:sp>
      <p:sp>
        <p:nvSpPr>
          <p:cNvPr id="80044" name="Rectangle 10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80023" name="Object 151"/>
          <p:cNvGraphicFramePr>
            <a:graphicFrameLocks noChangeAspect="1"/>
          </p:cNvGraphicFramePr>
          <p:nvPr/>
        </p:nvGraphicFramePr>
        <p:xfrm>
          <a:off x="6732588" y="1628775"/>
          <a:ext cx="333375" cy="228600"/>
        </p:xfrm>
        <a:graphic>
          <a:graphicData uri="http://schemas.openxmlformats.org/presentationml/2006/ole">
            <mc:AlternateContent xmlns:mc="http://schemas.openxmlformats.org/markup-compatibility/2006">
              <mc:Choice xmlns:v="urn:schemas-microsoft-com:vml" Requires="v">
                <p:oleObj spid="_x0000_s80039" name="Equation" r:id="rId31" imgW="7924800" imgH="5486400" progId="Equation.DSMT4">
                  <p:embed/>
                </p:oleObj>
              </mc:Choice>
              <mc:Fallback>
                <p:oleObj name="Equation" r:id="rId31" imgW="7924800" imgH="5486400" progId="Equation.DSMT4">
                  <p:embed/>
                  <p:pic>
                    <p:nvPicPr>
                      <p:cNvPr id="0" name="Picture 15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732588" y="1628775"/>
                        <a:ext cx="3333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045" name="Rectangle 10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80024" name="Object 152"/>
          <p:cNvGraphicFramePr>
            <a:graphicFrameLocks noChangeAspect="1"/>
          </p:cNvGraphicFramePr>
          <p:nvPr/>
        </p:nvGraphicFramePr>
        <p:xfrm>
          <a:off x="1979613" y="2924175"/>
          <a:ext cx="333375" cy="228600"/>
        </p:xfrm>
        <a:graphic>
          <a:graphicData uri="http://schemas.openxmlformats.org/presentationml/2006/ole">
            <mc:AlternateContent xmlns:mc="http://schemas.openxmlformats.org/markup-compatibility/2006">
              <mc:Choice xmlns:v="urn:schemas-microsoft-com:vml" Requires="v">
                <p:oleObj spid="_x0000_s80040" name="Equation" r:id="rId33" imgW="7924800" imgH="5486400" progId="Equation.DSMT4">
                  <p:embed/>
                </p:oleObj>
              </mc:Choice>
              <mc:Fallback>
                <p:oleObj name="Equation" r:id="rId33" imgW="7924800" imgH="5486400" progId="Equation.DSMT4">
                  <p:embed/>
                  <p:pic>
                    <p:nvPicPr>
                      <p:cNvPr id="0" name="Picture 15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979613" y="2924175"/>
                        <a:ext cx="3333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acffe9314575c4f8cfcb7fa39585ef9e1b6b9f"/>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2130</TotalTime>
  <Words>4033</Words>
  <Application>Microsoft Office PowerPoint</Application>
  <PresentationFormat>Экран (4:3)</PresentationFormat>
  <Paragraphs>208</Paragraphs>
  <Slides>18</Slides>
  <Notes>2</Notes>
  <HiddenSlides>0</HiddenSlides>
  <MMClips>0</MMClips>
  <ScaleCrop>false</ScaleCrop>
  <HeadingPairs>
    <vt:vector size="8" baseType="variant">
      <vt:variant>
        <vt:lpstr>Использованные шрифты</vt:lpstr>
      </vt:variant>
      <vt:variant>
        <vt:i4>7</vt:i4>
      </vt:variant>
      <vt:variant>
        <vt:lpstr>Тема</vt:lpstr>
      </vt:variant>
      <vt:variant>
        <vt:i4>2</vt:i4>
      </vt:variant>
      <vt:variant>
        <vt:lpstr>Внедренные серверы OLE</vt:lpstr>
      </vt:variant>
      <vt:variant>
        <vt:i4>1</vt:i4>
      </vt:variant>
      <vt:variant>
        <vt:lpstr>Заголовки слайдов</vt:lpstr>
      </vt:variant>
      <vt:variant>
        <vt:i4>18</vt:i4>
      </vt:variant>
    </vt:vector>
  </HeadingPairs>
  <TitlesOfParts>
    <vt:vector size="28" baseType="lpstr">
      <vt:lpstr>Algerian</vt:lpstr>
      <vt:lpstr>Arial</vt:lpstr>
      <vt:lpstr>Calibri</vt:lpstr>
      <vt:lpstr>Monotype Corsiva</vt:lpstr>
      <vt:lpstr>Stylus BT</vt:lpstr>
      <vt:lpstr>Times New Roman</vt:lpstr>
      <vt:lpstr>Wingdings</vt:lpstr>
      <vt:lpstr>Тема Office</vt:lpstr>
      <vt:lpstr>Оформление по умолчанию</vt:lpstr>
      <vt:lpstr>Equation</vt:lpstr>
      <vt:lpstr>Эмиссия фрагментов в столкновениях тяжелых ионов промежуточных энергий на основе неравновесного квантового гидродинамического подхода</vt:lpstr>
      <vt:lpstr>Emission of fragments in collisions of intermediate-energy heavy ions based on the non-equilibrium quantum hydrodynamic approach</vt:lpstr>
      <vt:lpstr>Презентация PowerPoint</vt:lpstr>
      <vt:lpstr>The Schrödinger equation and Hydrodynamics </vt:lpstr>
      <vt:lpstr>Презентация PowerPoint</vt:lpstr>
      <vt:lpstr> 12C+9Be 3.2 GeV/nucl. (protons) 3,50</vt:lpstr>
      <vt:lpstr>Презентация PowerPoint</vt:lpstr>
      <vt:lpstr>HYDRODYNAMIC  MODEL OF FRAGMENTATION</vt:lpstr>
      <vt:lpstr>Аn approximate analytical solution</vt:lpstr>
      <vt:lpstr>NUMERICAL IMPLEMENTATION. COMPARISON WITH EXPERIMENTAL DATA </vt:lpstr>
      <vt:lpstr>Cumulative fragments (IHEP)</vt:lpstr>
      <vt:lpstr>FRAGM(ITEP)</vt:lpstr>
      <vt:lpstr>FRAGMENTATION(BM@N)</vt:lpstr>
      <vt:lpstr>ABOUT  HUBBLE'S  LAW AND  POLARIZATION</vt:lpstr>
      <vt:lpstr>On the polarization of - hyperons in Au+Au collisions at energy of </vt:lpstr>
      <vt:lpstr>Conclusions</vt:lpstr>
      <vt:lpstr>References</vt:lpstr>
      <vt:lpstr>        THANK YOU !          </vt:lpstr>
    </vt:vector>
  </TitlesOfParts>
  <Company>presentation-creation.ru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Тетрадь</dc:title>
  <dc:creator>obstinate</dc:creator>
  <dc:description>Шаблон презентации с сайта http://presentation-creation.ru/</dc:description>
  <cp:lastModifiedBy>user</cp:lastModifiedBy>
  <cp:revision>93</cp:revision>
  <dcterms:created xsi:type="dcterms:W3CDTF">2018-02-18T07:50:05Z</dcterms:created>
  <dcterms:modified xsi:type="dcterms:W3CDTF">2025-07-04T18:05:10Z</dcterms:modified>
</cp:coreProperties>
</file>