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2" r:id="rId9"/>
    <p:sldId id="261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A3ADC-F7BE-494F-9560-9245B1EC056E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810C-C379-4F9C-B399-2185F3C9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810C-C379-4F9C-B399-2185F3C91A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2F96-0696-46D4-82A1-B43D3586DF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1EB-90B6-40FD-9A82-E3898E97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7613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Spatial isolation of ions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separated in multi-reflection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time-of-flight mass analyzers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571876"/>
            <a:ext cx="65793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Mikhail Yavor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</a:t>
            </a:r>
            <a:r>
              <a:rPr lang="en-US" sz="2800" baseline="30000" dirty="0" smtClean="0"/>
              <a:t> </a:t>
            </a:r>
            <a:r>
              <a:rPr lang="en-US" sz="2800" dirty="0" err="1" smtClean="0"/>
              <a:t>Kirill</a:t>
            </a:r>
            <a:r>
              <a:rPr lang="en-US" sz="2800" dirty="0" smtClean="0"/>
              <a:t> Koval</a:t>
            </a:r>
            <a:r>
              <a:rPr lang="en-US" sz="2800" baseline="30000" dirty="0" smtClean="0"/>
              <a:t>2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aseline="30000" dirty="0" smtClean="0"/>
              <a:t>1</a:t>
            </a:r>
            <a:r>
              <a:rPr lang="en-US" sz="2800" dirty="0" smtClean="0"/>
              <a:t>Institute for analytical instrumentation RAS</a:t>
            </a:r>
          </a:p>
          <a:p>
            <a:pPr algn="ctr"/>
            <a:r>
              <a:rPr lang="en-US" sz="2800" dirty="0" smtClean="0"/>
              <a:t>St. Petersburg, Russia</a:t>
            </a:r>
          </a:p>
          <a:p>
            <a:pPr algn="ctr"/>
            <a:r>
              <a:rPr lang="en-US" sz="2800" baseline="30000" dirty="0" smtClean="0"/>
              <a:t>2</a:t>
            </a:r>
            <a:r>
              <a:rPr lang="en-US" sz="2800" dirty="0" smtClean="0"/>
              <a:t>Peter the Great </a:t>
            </a:r>
            <a:r>
              <a:rPr lang="en-US" sz="2800" dirty="0" err="1" smtClean="0"/>
              <a:t>Polytechnical</a:t>
            </a:r>
            <a:r>
              <a:rPr lang="en-US" sz="2800" dirty="0" smtClean="0"/>
              <a:t> University</a:t>
            </a:r>
          </a:p>
          <a:p>
            <a:pPr algn="ctr"/>
            <a:r>
              <a:rPr lang="en-US" sz="2800" dirty="0" smtClean="0"/>
              <a:t>St. Petersburg,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505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Electrostatic energy analyzer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500034" y="928670"/>
            <a:ext cx="6715172" cy="5581722"/>
            <a:chOff x="500034" y="928670"/>
            <a:chExt cx="6715172" cy="5581722"/>
          </a:xfrm>
        </p:grpSpPr>
        <p:grpSp>
          <p:nvGrpSpPr>
            <p:cNvPr id="2049" name="Group 1"/>
            <p:cNvGrpSpPr>
              <a:grpSpLocks/>
            </p:cNvGrpSpPr>
            <p:nvPr/>
          </p:nvGrpSpPr>
          <p:grpSpPr bwMode="auto">
            <a:xfrm>
              <a:off x="500034" y="928670"/>
              <a:ext cx="4314830" cy="5581722"/>
              <a:chOff x="11311" y="1110"/>
              <a:chExt cx="36000" cy="47056"/>
            </a:xfrm>
          </p:grpSpPr>
          <p:pic>
            <p:nvPicPr>
              <p:cNvPr id="357692271" name="Рисунок 35769227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311" y="1110"/>
                <a:ext cx="36000" cy="45496"/>
              </a:xfrm>
              <a:prstGeom prst="rect">
                <a:avLst/>
              </a:prstGeom>
              <a:noFill/>
            </p:spPr>
          </p:pic>
          <p:sp>
            <p:nvSpPr>
              <p:cNvPr id="645304670" name="Надпись 11"/>
              <p:cNvSpPr txBox="1">
                <a:spLocks noChangeArrowheads="1"/>
              </p:cNvSpPr>
              <p:nvPr/>
            </p:nvSpPr>
            <p:spPr bwMode="auto">
              <a:xfrm>
                <a:off x="34991" y="45912"/>
                <a:ext cx="2515" cy="2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3871868" name="Надпись 11"/>
              <p:cNvSpPr txBox="1">
                <a:spLocks noChangeArrowheads="1"/>
              </p:cNvSpPr>
              <p:nvPr/>
            </p:nvSpPr>
            <p:spPr bwMode="auto">
              <a:xfrm>
                <a:off x="11660" y="7067"/>
                <a:ext cx="2515" cy="224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677319" name="Надпись 11"/>
              <p:cNvSpPr txBox="1">
                <a:spLocks noChangeArrowheads="1"/>
              </p:cNvSpPr>
              <p:nvPr/>
            </p:nvSpPr>
            <p:spPr bwMode="auto">
              <a:xfrm>
                <a:off x="18576" y="29546"/>
                <a:ext cx="2483" cy="223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Z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70413585" name="Группа 1670413585"/>
              <p:cNvGrpSpPr>
                <a:grpSpLocks/>
              </p:cNvGrpSpPr>
              <p:nvPr/>
            </p:nvGrpSpPr>
            <p:grpSpPr bwMode="auto">
              <a:xfrm>
                <a:off x="11948" y="8234"/>
                <a:ext cx="23337" cy="39281"/>
                <a:chOff x="9781" y="9347"/>
                <a:chExt cx="23336" cy="39281"/>
              </a:xfrm>
            </p:grpSpPr>
            <p:grpSp>
              <p:nvGrpSpPr>
                <p:cNvPr id="1156401076" name="Группа 1156401076"/>
                <p:cNvGrpSpPr>
                  <a:grpSpLocks/>
                </p:cNvGrpSpPr>
                <p:nvPr/>
              </p:nvGrpSpPr>
              <p:grpSpPr bwMode="auto">
                <a:xfrm>
                  <a:off x="9781" y="9347"/>
                  <a:ext cx="23337" cy="39282"/>
                  <a:chOff x="9781" y="9347"/>
                  <a:chExt cx="23336" cy="39281"/>
                </a:xfrm>
              </p:grpSpPr>
              <p:sp>
                <p:nvSpPr>
                  <p:cNvPr id="935740889" name="Прямая со стрелкой 9357408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82" y="9347"/>
                    <a:ext cx="0" cy="25670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9493549" name="Прямая со стрелкой 889493549"/>
                  <p:cNvSpPr>
                    <a:spLocks noChangeShapeType="1"/>
                  </p:cNvSpPr>
                  <p:nvPr/>
                </p:nvSpPr>
                <p:spPr bwMode="auto">
                  <a:xfrm>
                    <a:off x="9781" y="35017"/>
                    <a:ext cx="23337" cy="13612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9575903" name="Прямая со стрелкой 359575903"/>
                <p:cNvSpPr>
                  <a:spLocks noChangeShapeType="1"/>
                </p:cNvSpPr>
                <p:nvPr/>
              </p:nvSpPr>
              <p:spPr bwMode="auto">
                <a:xfrm flipV="1">
                  <a:off x="9782" y="30693"/>
                  <a:ext cx="7315" cy="432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4" name="Скругленная прямоугольная выноска 13"/>
            <p:cNvSpPr/>
            <p:nvPr/>
          </p:nvSpPr>
          <p:spPr>
            <a:xfrm>
              <a:off x="857224" y="1357298"/>
              <a:ext cx="1928826" cy="612648"/>
            </a:xfrm>
            <a:prstGeom prst="wedgeRoundRectCallout">
              <a:avLst>
                <a:gd name="adj1" fmla="val 52137"/>
                <a:gd name="adj2" fmla="val 48099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optic axis radius 100 mm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16" name="Скругленная прямоугольная выноска 15"/>
            <p:cNvSpPr/>
            <p:nvPr/>
          </p:nvSpPr>
          <p:spPr>
            <a:xfrm>
              <a:off x="4000496" y="2143116"/>
              <a:ext cx="3214710" cy="612648"/>
            </a:xfrm>
            <a:prstGeom prst="wedgeRoundRectCallout">
              <a:avLst>
                <a:gd name="adj1" fmla="val -68518"/>
                <a:gd name="adj2" fmla="val -14821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z-focusing due to the side terminating electrodes </a:t>
              </a:r>
              <a:endParaRPr lang="ru-RU" dirty="0"/>
            </a:p>
          </p:txBody>
        </p:sp>
        <p:sp>
          <p:nvSpPr>
            <p:cNvPr id="17" name="Скругленная прямоугольная выноска 16"/>
            <p:cNvSpPr/>
            <p:nvPr/>
          </p:nvSpPr>
          <p:spPr>
            <a:xfrm>
              <a:off x="4857752" y="3357562"/>
              <a:ext cx="2000264" cy="928694"/>
            </a:xfrm>
            <a:prstGeom prst="wedgeRoundRectCallout">
              <a:avLst>
                <a:gd name="adj1" fmla="val -65123"/>
                <a:gd name="adj2" fmla="val 805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side terminating electrodes (Matsuda plates)</a:t>
              </a:r>
              <a:endParaRPr lang="ru-RU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14810" y="857232"/>
            <a:ext cx="412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cylindrical sector field electrostatic</a:t>
            </a:r>
          </a:p>
          <a:p>
            <a:r>
              <a:rPr lang="en-US" dirty="0" smtClean="0"/>
              <a:t>energy analyzer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4929198"/>
            <a:ext cx="3549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Pre-retarding in the energy </a:t>
            </a:r>
            <a:r>
              <a:rPr lang="en-US" dirty="0" err="1" smtClean="0"/>
              <a:t>buncher</a:t>
            </a:r>
            <a:endParaRPr lang="en-US" dirty="0" smtClean="0"/>
          </a:p>
          <a:p>
            <a:r>
              <a:rPr lang="en-US" dirty="0" smtClean="0"/>
              <a:t>is performed to the minimal </a:t>
            </a:r>
          </a:p>
          <a:p>
            <a:r>
              <a:rPr lang="en-US" dirty="0" smtClean="0"/>
              <a:t>mean kinetic energy ~ 30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to increase the resolving power</a:t>
            </a:r>
          </a:p>
          <a:p>
            <a:r>
              <a:rPr lang="en-US" dirty="0" smtClean="0"/>
              <a:t>of the energy analyzer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4882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Resulting spatial separation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785794"/>
            <a:ext cx="9144000" cy="3579019"/>
            <a:chOff x="0" y="785794"/>
            <a:chExt cx="9144000" cy="3579019"/>
          </a:xfrm>
        </p:grpSpPr>
        <p:pic>
          <p:nvPicPr>
            <p:cNvPr id="3" name="Рисунок 2" descr="распределение частиц по координате X и Z для 4 н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5794"/>
              <a:ext cx="9144000" cy="35790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21734" y="785794"/>
              <a:ext cx="3607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Full spatial separation for </a:t>
              </a:r>
              <a:r>
                <a:rPr lang="el-GR" dirty="0" smtClean="0">
                  <a:solidFill>
                    <a:srgbClr val="FF0000"/>
                  </a:solidFill>
                </a:rPr>
                <a:t>Δ</a:t>
              </a:r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 = 4 ns!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1472" y="4572008"/>
            <a:ext cx="79258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Simulations confirm the 5 times better separator resolution compared with </a:t>
            </a:r>
          </a:p>
          <a:p>
            <a:pPr marL="342900" indent="-342900"/>
            <a:r>
              <a:rPr lang="en-US" dirty="0" smtClean="0"/>
              <a:t>       the BNG gate.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Further improvement of the separation resolution (up to the resolution </a:t>
            </a:r>
          </a:p>
          <a:p>
            <a:pPr marL="342900" indent="-342900"/>
            <a:r>
              <a:rPr lang="en-US" dirty="0" smtClean="0"/>
              <a:t>       of the TOF analyzer) can be achieved by using better quality energy analyzers.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3071834" cy="45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72132" y="5643578"/>
            <a:ext cx="2380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Prof. Dr. Hans </a:t>
            </a:r>
            <a:r>
              <a:rPr lang="en-US" sz="2000" dirty="0" err="1" smtClean="0"/>
              <a:t>Geissel</a:t>
            </a:r>
            <a:endParaRPr lang="en-US" sz="2000" dirty="0" smtClean="0"/>
          </a:p>
          <a:p>
            <a:pPr algn="ctr"/>
            <a:r>
              <a:rPr lang="en-US" sz="2000" dirty="0" smtClean="0"/>
              <a:t>(GSI Darmstadt)</a:t>
            </a:r>
          </a:p>
          <a:p>
            <a:pPr algn="ctr"/>
            <a:r>
              <a:rPr lang="en-US" sz="2000" dirty="0" smtClean="0"/>
              <a:t>1950 – 29.04.2024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214710" cy="460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5643578"/>
            <a:ext cx="339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Prof. Dr. Gottfried M</a:t>
            </a:r>
            <a:r>
              <a:rPr lang="de-DE" sz="2000" dirty="0" smtClean="0"/>
              <a:t>ü</a:t>
            </a:r>
            <a:r>
              <a:rPr lang="en-US" sz="2000" dirty="0" err="1" smtClean="0"/>
              <a:t>nzenberg</a:t>
            </a:r>
            <a:endParaRPr lang="en-US" sz="2000" dirty="0" smtClean="0"/>
          </a:p>
          <a:p>
            <a:pPr algn="ctr"/>
            <a:r>
              <a:rPr lang="en-US" sz="2000" dirty="0" smtClean="0"/>
              <a:t>(GSI Darmstadt)</a:t>
            </a:r>
          </a:p>
          <a:p>
            <a:pPr algn="ctr"/>
            <a:r>
              <a:rPr lang="en-US" sz="2000" dirty="0" smtClean="0"/>
              <a:t>1940 – 02.01.2024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142852"/>
            <a:ext cx="498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Dedicated to the memory of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786058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Thanks for attention!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5" name="AutoShape 45"/>
          <p:cNvSpPr>
            <a:spLocks noChangeArrowheads="1"/>
          </p:cNvSpPr>
          <p:nvPr/>
        </p:nvSpPr>
        <p:spPr bwMode="auto">
          <a:xfrm rot="18710746">
            <a:off x="166688" y="2125663"/>
            <a:ext cx="2805112" cy="1338262"/>
          </a:xfrm>
          <a:prstGeom prst="parallelogram">
            <a:avLst>
              <a:gd name="adj" fmla="val 65464"/>
            </a:avLst>
          </a:prstGeom>
          <a:solidFill>
            <a:srgbClr val="CCFFFF">
              <a:alpha val="50000"/>
            </a:srgbClr>
          </a:solidFill>
          <a:ln w="127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162050" y="1808163"/>
            <a:ext cx="2058988" cy="2171700"/>
            <a:chOff x="2087" y="3374"/>
            <a:chExt cx="2767" cy="2769"/>
          </a:xfrm>
        </p:grpSpPr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 flipV="1">
              <a:off x="2848" y="4104"/>
              <a:ext cx="1886" cy="77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H="1">
              <a:off x="2094" y="4861"/>
              <a:ext cx="770" cy="8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flipH="1" flipV="1">
              <a:off x="2454" y="3744"/>
              <a:ext cx="386" cy="11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087" y="5603"/>
              <a:ext cx="4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</a:rPr>
                <a:t>Y</a:t>
              </a:r>
              <a:endParaRPr lang="ru-RU" sz="1800"/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2444" y="3374"/>
              <a:ext cx="4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</a:rPr>
                <a:t>X</a:t>
              </a:r>
              <a:endParaRPr lang="ru-RU" sz="1800"/>
            </a:p>
          </p:txBody>
        </p:sp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4374" y="4320"/>
              <a:ext cx="4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</a:rPr>
                <a:t>Z</a:t>
              </a:r>
              <a:endParaRPr lang="ru-RU" sz="1800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365250" y="615950"/>
            <a:ext cx="2489200" cy="2193925"/>
            <a:chOff x="2359" y="1854"/>
            <a:chExt cx="3346" cy="2798"/>
          </a:xfrm>
        </p:grpSpPr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359" y="2474"/>
              <a:ext cx="3346" cy="2178"/>
              <a:chOff x="2359" y="2474"/>
              <a:chExt cx="3346" cy="2178"/>
            </a:xfrm>
          </p:grpSpPr>
          <p:sp>
            <p:nvSpPr>
              <p:cNvPr id="10295" name="Line 55"/>
              <p:cNvSpPr>
                <a:spLocks noChangeShapeType="1"/>
              </p:cNvSpPr>
              <p:nvPr/>
            </p:nvSpPr>
            <p:spPr bwMode="auto">
              <a:xfrm>
                <a:off x="4974" y="3024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6" name="Line 56"/>
              <p:cNvSpPr>
                <a:spLocks noChangeShapeType="1"/>
              </p:cNvSpPr>
              <p:nvPr/>
            </p:nvSpPr>
            <p:spPr bwMode="auto">
              <a:xfrm flipV="1">
                <a:off x="4974" y="2484"/>
                <a:ext cx="480" cy="5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359" y="2474"/>
                <a:ext cx="3346" cy="2178"/>
                <a:chOff x="2334" y="2484"/>
                <a:chExt cx="3346" cy="2178"/>
              </a:xfrm>
            </p:grpSpPr>
            <p:sp>
              <p:nvSpPr>
                <p:cNvPr id="1029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34" y="3089"/>
                  <a:ext cx="3346" cy="1555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334" y="3024"/>
                  <a:ext cx="2640" cy="1620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34" y="3744"/>
                  <a:ext cx="2880" cy="900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340" y="2484"/>
                  <a:ext cx="3114" cy="2178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2" name="Line 62"/>
                <p:cNvSpPr>
                  <a:spLocks noChangeShapeType="1"/>
                </p:cNvSpPr>
                <p:nvPr/>
              </p:nvSpPr>
              <p:spPr bwMode="auto">
                <a:xfrm>
                  <a:off x="5454" y="2484"/>
                  <a:ext cx="208" cy="628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214" y="3105"/>
                  <a:ext cx="466" cy="639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4" name="Freeform 64"/>
                <p:cNvSpPr>
                  <a:spLocks/>
                </p:cNvSpPr>
                <p:nvPr/>
              </p:nvSpPr>
              <p:spPr bwMode="auto">
                <a:xfrm>
                  <a:off x="4680" y="3533"/>
                  <a:ext cx="120" cy="37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28" y="197"/>
                    </a:cxn>
                    <a:cxn ang="0">
                      <a:pos x="0" y="373"/>
                    </a:cxn>
                  </a:cxnLst>
                  <a:rect l="0" t="0" r="r" b="b"/>
                  <a:pathLst>
                    <a:path w="152" h="373">
                      <a:moveTo>
                        <a:pt x="142" y="0"/>
                      </a:moveTo>
                      <a:cubicBezTo>
                        <a:pt x="140" y="33"/>
                        <a:pt x="152" y="135"/>
                        <a:pt x="128" y="197"/>
                      </a:cubicBezTo>
                      <a:cubicBezTo>
                        <a:pt x="104" y="259"/>
                        <a:pt x="27" y="336"/>
                        <a:pt x="0" y="373"/>
                      </a:cubicBezTo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5" name="Freeform 65"/>
                <p:cNvSpPr>
                  <a:spLocks/>
                </p:cNvSpPr>
                <p:nvPr/>
              </p:nvSpPr>
              <p:spPr bwMode="auto">
                <a:xfrm>
                  <a:off x="4560" y="3553"/>
                  <a:ext cx="152" cy="40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128" y="192"/>
                    </a:cxn>
                    <a:cxn ang="0">
                      <a:pos x="0" y="400"/>
                    </a:cxn>
                  </a:cxnLst>
                  <a:rect l="0" t="0" r="r" b="b"/>
                  <a:pathLst>
                    <a:path w="152" h="400">
                      <a:moveTo>
                        <a:pt x="144" y="0"/>
                      </a:moveTo>
                      <a:cubicBezTo>
                        <a:pt x="141" y="32"/>
                        <a:pt x="152" y="125"/>
                        <a:pt x="128" y="192"/>
                      </a:cubicBezTo>
                      <a:cubicBezTo>
                        <a:pt x="104" y="259"/>
                        <a:pt x="27" y="357"/>
                        <a:pt x="0" y="400"/>
                      </a:cubicBezTo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6" name="Freeform 66"/>
                <p:cNvSpPr>
                  <a:spLocks/>
                </p:cNvSpPr>
                <p:nvPr/>
              </p:nvSpPr>
              <p:spPr bwMode="auto">
                <a:xfrm>
                  <a:off x="4726" y="3024"/>
                  <a:ext cx="170" cy="4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2" y="193"/>
                    </a:cxn>
                    <a:cxn ang="0">
                      <a:pos x="170" y="433"/>
                    </a:cxn>
                  </a:cxnLst>
                  <a:rect l="0" t="0" r="r" b="b"/>
                  <a:pathLst>
                    <a:path w="170" h="433">
                      <a:moveTo>
                        <a:pt x="0" y="0"/>
                      </a:moveTo>
                      <a:cubicBezTo>
                        <a:pt x="20" y="32"/>
                        <a:pt x="94" y="121"/>
                        <a:pt x="122" y="193"/>
                      </a:cubicBezTo>
                      <a:cubicBezTo>
                        <a:pt x="150" y="265"/>
                        <a:pt x="160" y="383"/>
                        <a:pt x="170" y="433"/>
                      </a:cubicBezTo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07" name="Text Box 67"/>
            <p:cNvSpPr txBox="1">
              <a:spLocks noChangeArrowheads="1"/>
            </p:cNvSpPr>
            <p:nvPr/>
          </p:nvSpPr>
          <p:spPr bwMode="auto">
            <a:xfrm>
              <a:off x="3174" y="1854"/>
              <a:ext cx="216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FF6600"/>
                  </a:solidFill>
                </a:rPr>
                <a:t>tan </a:t>
              </a:r>
              <a:r>
                <a:rPr lang="ru-RU">
                  <a:solidFill>
                    <a:srgbClr val="FF6600"/>
                  </a:solidFill>
                  <a:latin typeface="Times New Roman" pitchFamily="18" charset="0"/>
                </a:rPr>
                <a:t>α</a:t>
              </a:r>
              <a:r>
                <a:rPr lang="ru-RU">
                  <a:solidFill>
                    <a:srgbClr val="FF6600"/>
                  </a:solidFill>
                </a:rPr>
                <a:t> = v</a:t>
              </a:r>
              <a:r>
                <a:rPr lang="ru-RU" baseline="-25000">
                  <a:solidFill>
                    <a:srgbClr val="FF6600"/>
                  </a:solidFill>
                </a:rPr>
                <a:t>x</a:t>
              </a:r>
              <a:r>
                <a:rPr lang="ru-RU">
                  <a:solidFill>
                    <a:srgbClr val="FF6600"/>
                  </a:solidFill>
                </a:rPr>
                <a:t>/v</a:t>
              </a:r>
              <a:r>
                <a:rPr lang="ru-RU" baseline="-25000">
                  <a:solidFill>
                    <a:srgbClr val="FF6600"/>
                  </a:solidFill>
                </a:rPr>
                <a:t>z</a:t>
              </a:r>
              <a:endParaRPr lang="ru-RU">
                <a:solidFill>
                  <a:srgbClr val="FF6600"/>
                </a:solidFill>
              </a:endParaRPr>
            </a:p>
            <a:p>
              <a:pPr algn="ctr"/>
              <a:r>
                <a:rPr lang="ru-RU">
                  <a:solidFill>
                    <a:srgbClr val="FF6600"/>
                  </a:solidFill>
                </a:rPr>
                <a:t>tan </a:t>
              </a:r>
              <a:r>
                <a:rPr lang="ru-RU">
                  <a:solidFill>
                    <a:srgbClr val="FF6600"/>
                  </a:solidFill>
                  <a:latin typeface="Times New Roman" pitchFamily="18" charset="0"/>
                </a:rPr>
                <a:t>ß</a:t>
              </a:r>
              <a:r>
                <a:rPr lang="ru-RU">
                  <a:solidFill>
                    <a:srgbClr val="FF6600"/>
                  </a:solidFill>
                </a:rPr>
                <a:t> = v</a:t>
              </a:r>
              <a:r>
                <a:rPr lang="ru-RU" baseline="-25000">
                  <a:solidFill>
                    <a:srgbClr val="FF6600"/>
                  </a:solidFill>
                </a:rPr>
                <a:t>y</a:t>
              </a:r>
              <a:r>
                <a:rPr lang="ru-RU">
                  <a:solidFill>
                    <a:srgbClr val="FF6600"/>
                  </a:solidFill>
                </a:rPr>
                <a:t>/v</a:t>
              </a:r>
              <a:r>
                <a:rPr lang="ru-RU" baseline="-25000">
                  <a:solidFill>
                    <a:srgbClr val="FF6600"/>
                  </a:solidFill>
                </a:rPr>
                <a:t>z</a:t>
              </a:r>
            </a:p>
            <a:p>
              <a:endParaRPr lang="ru-RU" sz="1800"/>
            </a:p>
          </p:txBody>
        </p:sp>
      </p:grpSp>
      <p:sp>
        <p:nvSpPr>
          <p:cNvPr id="10308" name="AutoShape 68"/>
          <p:cNvSpPr>
            <a:spLocks noChangeArrowheads="1"/>
          </p:cNvSpPr>
          <p:nvPr/>
        </p:nvSpPr>
        <p:spPr bwMode="auto">
          <a:xfrm>
            <a:off x="4203700" y="757238"/>
            <a:ext cx="2052638" cy="324643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387475" y="1785938"/>
            <a:ext cx="6442075" cy="1976437"/>
            <a:chOff x="2390" y="3346"/>
            <a:chExt cx="8660" cy="2519"/>
          </a:xfrm>
        </p:grpSpPr>
        <p:sp>
          <p:nvSpPr>
            <p:cNvPr id="10310" name="Arc 70"/>
            <p:cNvSpPr>
              <a:spLocks/>
            </p:cNvSpPr>
            <p:nvPr/>
          </p:nvSpPr>
          <p:spPr bwMode="auto">
            <a:xfrm rot="15738071">
              <a:off x="3451" y="2425"/>
              <a:ext cx="2379" cy="4501"/>
            </a:xfrm>
            <a:custGeom>
              <a:avLst/>
              <a:gdLst>
                <a:gd name="G0" fmla="+- 0 0 0"/>
                <a:gd name="G1" fmla="+- 16661 0 0"/>
                <a:gd name="G2" fmla="+- 21600 0 0"/>
                <a:gd name="T0" fmla="*/ 13746 w 21507"/>
                <a:gd name="T1" fmla="*/ 0 h 16661"/>
                <a:gd name="T2" fmla="*/ 21507 w 21507"/>
                <a:gd name="T3" fmla="*/ 14661 h 16661"/>
                <a:gd name="T4" fmla="*/ 0 w 21507"/>
                <a:gd name="T5" fmla="*/ 16661 h 16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07" h="16661" fill="none" extrusionOk="0">
                  <a:moveTo>
                    <a:pt x="13746" y="-1"/>
                  </a:moveTo>
                  <a:cubicBezTo>
                    <a:pt x="18181" y="3658"/>
                    <a:pt x="20974" y="8935"/>
                    <a:pt x="21507" y="14660"/>
                  </a:cubicBezTo>
                </a:path>
                <a:path w="21507" h="16661" stroke="0" extrusionOk="0">
                  <a:moveTo>
                    <a:pt x="13746" y="-1"/>
                  </a:moveTo>
                  <a:cubicBezTo>
                    <a:pt x="18181" y="3658"/>
                    <a:pt x="20974" y="8935"/>
                    <a:pt x="21507" y="14660"/>
                  </a:cubicBezTo>
                  <a:lnTo>
                    <a:pt x="0" y="1666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Arc 71"/>
            <p:cNvSpPr>
              <a:spLocks/>
            </p:cNvSpPr>
            <p:nvPr/>
          </p:nvSpPr>
          <p:spPr bwMode="auto">
            <a:xfrm rot="-47650422">
              <a:off x="9428" y="2444"/>
              <a:ext cx="720" cy="2524"/>
            </a:xfrm>
            <a:custGeom>
              <a:avLst/>
              <a:gdLst>
                <a:gd name="G0" fmla="+- 0 0 0"/>
                <a:gd name="G1" fmla="+- 15853 0 0"/>
                <a:gd name="G2" fmla="+- 21600 0 0"/>
                <a:gd name="T0" fmla="*/ 14671 w 21546"/>
                <a:gd name="T1" fmla="*/ 0 h 15853"/>
                <a:gd name="T2" fmla="*/ 21546 w 21546"/>
                <a:gd name="T3" fmla="*/ 14330 h 15853"/>
                <a:gd name="T4" fmla="*/ 0 w 21546"/>
                <a:gd name="T5" fmla="*/ 15853 h 15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46" h="15853" fill="none" extrusionOk="0">
                  <a:moveTo>
                    <a:pt x="14671" y="-1"/>
                  </a:moveTo>
                  <a:cubicBezTo>
                    <a:pt x="18700" y="3729"/>
                    <a:pt x="21159" y="8853"/>
                    <a:pt x="21546" y="14329"/>
                  </a:cubicBezTo>
                </a:path>
                <a:path w="21546" h="15853" stroke="0" extrusionOk="0">
                  <a:moveTo>
                    <a:pt x="14671" y="-1"/>
                  </a:moveTo>
                  <a:cubicBezTo>
                    <a:pt x="18700" y="3729"/>
                    <a:pt x="21159" y="8853"/>
                    <a:pt x="21546" y="14329"/>
                  </a:cubicBezTo>
                  <a:lnTo>
                    <a:pt x="0" y="15853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1712913" y="2409825"/>
            <a:ext cx="6149975" cy="1858963"/>
            <a:chOff x="2827" y="4142"/>
            <a:chExt cx="8267" cy="2370"/>
          </a:xfrm>
        </p:grpSpPr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2827" y="4142"/>
              <a:ext cx="8267" cy="2370"/>
              <a:chOff x="2827" y="4142"/>
              <a:chExt cx="8267" cy="2370"/>
            </a:xfrm>
          </p:grpSpPr>
          <p:sp>
            <p:nvSpPr>
              <p:cNvPr id="10314" name="Arc 74"/>
              <p:cNvSpPr>
                <a:spLocks/>
              </p:cNvSpPr>
              <p:nvPr/>
            </p:nvSpPr>
            <p:spPr bwMode="auto">
              <a:xfrm rot="16200000">
                <a:off x="3802" y="3167"/>
                <a:ext cx="2370" cy="4320"/>
              </a:xfrm>
              <a:custGeom>
                <a:avLst/>
                <a:gdLst>
                  <a:gd name="G0" fmla="+- 0 0 0"/>
                  <a:gd name="G1" fmla="+- 15989 0 0"/>
                  <a:gd name="G2" fmla="+- 21600 0 0"/>
                  <a:gd name="T0" fmla="*/ 14523 w 21295"/>
                  <a:gd name="T1" fmla="*/ 0 h 15989"/>
                  <a:gd name="T2" fmla="*/ 21295 w 21295"/>
                  <a:gd name="T3" fmla="*/ 12375 h 15989"/>
                  <a:gd name="T4" fmla="*/ 0 w 21295"/>
                  <a:gd name="T5" fmla="*/ 15989 h 15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95" h="15989" fill="none" extrusionOk="0">
                    <a:moveTo>
                      <a:pt x="14522" y="0"/>
                    </a:moveTo>
                    <a:cubicBezTo>
                      <a:pt x="18101" y="3250"/>
                      <a:pt x="20486" y="7608"/>
                      <a:pt x="21295" y="12374"/>
                    </a:cubicBezTo>
                  </a:path>
                  <a:path w="21295" h="15989" stroke="0" extrusionOk="0">
                    <a:moveTo>
                      <a:pt x="14522" y="0"/>
                    </a:moveTo>
                    <a:cubicBezTo>
                      <a:pt x="18101" y="3250"/>
                      <a:pt x="20486" y="7608"/>
                      <a:pt x="21295" y="12374"/>
                    </a:cubicBezTo>
                    <a:lnTo>
                      <a:pt x="0" y="15989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5" name="Arc 75"/>
              <p:cNvSpPr>
                <a:spLocks/>
              </p:cNvSpPr>
              <p:nvPr/>
            </p:nvSpPr>
            <p:spPr bwMode="auto">
              <a:xfrm rot="-69047029">
                <a:off x="9414" y="3414"/>
                <a:ext cx="720" cy="2640"/>
              </a:xfrm>
              <a:custGeom>
                <a:avLst/>
                <a:gdLst>
                  <a:gd name="G0" fmla="+- 0 0 0"/>
                  <a:gd name="G1" fmla="+- 16582 0 0"/>
                  <a:gd name="G2" fmla="+- 21600 0 0"/>
                  <a:gd name="T0" fmla="*/ 13841 w 21546"/>
                  <a:gd name="T1" fmla="*/ 0 h 16582"/>
                  <a:gd name="T2" fmla="*/ 21546 w 21546"/>
                  <a:gd name="T3" fmla="*/ 15059 h 16582"/>
                  <a:gd name="T4" fmla="*/ 0 w 21546"/>
                  <a:gd name="T5" fmla="*/ 16582 h 16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46" h="16582" fill="none" extrusionOk="0">
                    <a:moveTo>
                      <a:pt x="13841" y="-1"/>
                    </a:moveTo>
                    <a:cubicBezTo>
                      <a:pt x="18350" y="3763"/>
                      <a:pt x="21132" y="9200"/>
                      <a:pt x="21546" y="15058"/>
                    </a:cubicBezTo>
                  </a:path>
                  <a:path w="21546" h="16582" stroke="0" extrusionOk="0">
                    <a:moveTo>
                      <a:pt x="13841" y="-1"/>
                    </a:moveTo>
                    <a:cubicBezTo>
                      <a:pt x="18350" y="3763"/>
                      <a:pt x="21132" y="9200"/>
                      <a:pt x="21546" y="15058"/>
                    </a:cubicBezTo>
                    <a:lnTo>
                      <a:pt x="0" y="16582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16" name="Text Box 76"/>
            <p:cNvSpPr txBox="1">
              <a:spLocks noChangeArrowheads="1"/>
            </p:cNvSpPr>
            <p:nvPr/>
          </p:nvSpPr>
          <p:spPr bwMode="auto">
            <a:xfrm>
              <a:off x="4014" y="4734"/>
              <a:ext cx="20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000000"/>
                  </a:solidFill>
                </a:rPr>
                <a:t>K = mv</a:t>
              </a:r>
              <a:r>
                <a:rPr lang="ru-RU" baseline="30000">
                  <a:solidFill>
                    <a:srgbClr val="000000"/>
                  </a:solidFill>
                </a:rPr>
                <a:t>2</a:t>
              </a:r>
              <a:r>
                <a:rPr lang="ru-RU">
                  <a:solidFill>
                    <a:srgbClr val="000000"/>
                  </a:solidFill>
                </a:rPr>
                <a:t>/2</a:t>
              </a: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34925" y="1125538"/>
            <a:ext cx="1979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FF6600"/>
                </a:solidFill>
              </a:rPr>
              <a:t>K+ΔK=K(1+δ)</a:t>
            </a:r>
            <a:endParaRPr lang="en-US">
              <a:solidFill>
                <a:srgbClr val="FF6600"/>
              </a:solidFill>
            </a:endParaRPr>
          </a:p>
          <a:p>
            <a:pPr algn="ctr"/>
            <a:r>
              <a:rPr lang="el-GR">
                <a:cs typeface="Tahoma" pitchFamily="34" charset="0"/>
              </a:rPr>
              <a:t>δ</a:t>
            </a:r>
            <a:r>
              <a:rPr lang="en-US">
                <a:cs typeface="Tahoma" pitchFamily="34" charset="0"/>
              </a:rPr>
              <a:t>=</a:t>
            </a:r>
            <a:r>
              <a:rPr lang="ru-RU"/>
              <a:t>ΔK</a:t>
            </a:r>
            <a:r>
              <a:rPr lang="en-US"/>
              <a:t>/K</a:t>
            </a:r>
          </a:p>
        </p:txBody>
      </p: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7237413" y="1603375"/>
            <a:ext cx="946150" cy="1843088"/>
            <a:chOff x="10254" y="3114"/>
            <a:chExt cx="1271" cy="2349"/>
          </a:xfrm>
        </p:grpSpPr>
        <p:sp>
          <p:nvSpPr>
            <p:cNvPr id="10320" name="AutoShape 80"/>
            <p:cNvSpPr>
              <a:spLocks noChangeArrowheads="1"/>
            </p:cNvSpPr>
            <p:nvPr/>
          </p:nvSpPr>
          <p:spPr bwMode="auto">
            <a:xfrm rot="-3083965">
              <a:off x="9715" y="3653"/>
              <a:ext cx="2349" cy="1271"/>
            </a:xfrm>
            <a:prstGeom prst="parallelogram">
              <a:avLst>
                <a:gd name="adj" fmla="val 130791"/>
              </a:avLst>
            </a:prstGeom>
            <a:solidFill>
              <a:srgbClr val="CCFFFF">
                <a:alpha val="50000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Text Box 81"/>
            <p:cNvSpPr txBox="1">
              <a:spLocks noChangeArrowheads="1"/>
            </p:cNvSpPr>
            <p:nvPr/>
          </p:nvSpPr>
          <p:spPr bwMode="auto">
            <a:xfrm>
              <a:off x="10627" y="4732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solidFill>
                    <a:srgbClr val="000000"/>
                  </a:solidFill>
                </a:rPr>
                <a:t>T</a:t>
              </a: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0322" name="Text Box 82"/>
            <p:cNvSpPr txBox="1">
              <a:spLocks noChangeArrowheads="1"/>
            </p:cNvSpPr>
            <p:nvPr/>
          </p:nvSpPr>
          <p:spPr bwMode="auto">
            <a:xfrm>
              <a:off x="10679" y="3589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solidFill>
                    <a:srgbClr val="FF6600"/>
                  </a:solidFill>
                </a:rPr>
                <a:t>t</a:t>
              </a:r>
              <a:endParaRPr lang="ru-RU" sz="1800">
                <a:solidFill>
                  <a:srgbClr val="FF6600"/>
                </a:solidFill>
              </a:endParaRPr>
            </a:p>
          </p:txBody>
        </p:sp>
      </p:grp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1042988" y="2451100"/>
            <a:ext cx="5349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x</a:t>
            </a:r>
            <a:endParaRPr lang="ru-RU" baseline="-25000">
              <a:solidFill>
                <a:srgbClr val="FF6600"/>
              </a:solidFill>
            </a:endParaRPr>
          </a:p>
          <a:p>
            <a:r>
              <a:rPr lang="ru-RU">
                <a:solidFill>
                  <a:srgbClr val="FF6600"/>
                </a:solidFill>
              </a:rPr>
              <a:t>y</a:t>
            </a:r>
            <a:endParaRPr lang="ru-RU" sz="1800">
              <a:solidFill>
                <a:srgbClr val="FF6600"/>
              </a:solidFill>
            </a:endParaRPr>
          </a:p>
        </p:txBody>
      </p:sp>
      <p:sp>
        <p:nvSpPr>
          <p:cNvPr id="10337" name="AutoShape 97"/>
          <p:cNvSpPr>
            <a:spLocks noChangeArrowheads="1"/>
          </p:cNvSpPr>
          <p:nvPr/>
        </p:nvSpPr>
        <p:spPr bwMode="auto">
          <a:xfrm>
            <a:off x="3059113" y="5229225"/>
            <a:ext cx="2881312" cy="215900"/>
          </a:xfrm>
          <a:prstGeom prst="rightArrow">
            <a:avLst>
              <a:gd name="adj1" fmla="val 50000"/>
              <a:gd name="adj2" fmla="val 3336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54" name="Object 114"/>
          <p:cNvGraphicFramePr>
            <a:graphicFrameLocks noChangeAspect="1"/>
          </p:cNvGraphicFramePr>
          <p:nvPr/>
        </p:nvGraphicFramePr>
        <p:xfrm>
          <a:off x="3168650" y="4402138"/>
          <a:ext cx="2733675" cy="541337"/>
        </p:xfrm>
        <a:graphic>
          <a:graphicData uri="http://schemas.openxmlformats.org/presentationml/2006/ole">
            <p:oleObj spid="_x0000_s1026" name="Точечный рисунок" r:id="rId3" imgW="4762913" imgH="944962" progId="Paint.Picture">
              <p:embed/>
            </p:oleObj>
          </a:graphicData>
        </a:graphic>
      </p:graphicFrame>
      <p:grpSp>
        <p:nvGrpSpPr>
          <p:cNvPr id="10" name="Group 119"/>
          <p:cNvGrpSpPr>
            <a:grpSpLocks/>
          </p:cNvGrpSpPr>
          <p:nvPr/>
        </p:nvGrpSpPr>
        <p:grpSpPr bwMode="auto">
          <a:xfrm>
            <a:off x="900113" y="3789363"/>
            <a:ext cx="2070100" cy="2316162"/>
            <a:chOff x="567" y="2387"/>
            <a:chExt cx="1304" cy="1459"/>
          </a:xfrm>
        </p:grpSpPr>
        <p:grpSp>
          <p:nvGrpSpPr>
            <p:cNvPr id="11" name="Group 111"/>
            <p:cNvGrpSpPr>
              <a:grpSpLocks/>
            </p:cNvGrpSpPr>
            <p:nvPr/>
          </p:nvGrpSpPr>
          <p:grpSpPr bwMode="auto">
            <a:xfrm>
              <a:off x="567" y="2806"/>
              <a:ext cx="1304" cy="1040"/>
              <a:chOff x="567" y="2806"/>
              <a:chExt cx="1304" cy="1040"/>
            </a:xfrm>
          </p:grpSpPr>
          <p:sp>
            <p:nvSpPr>
              <p:cNvPr id="10331" name="Line 91"/>
              <p:cNvSpPr>
                <a:spLocks noChangeShapeType="1"/>
              </p:cNvSpPr>
              <p:nvPr/>
            </p:nvSpPr>
            <p:spPr bwMode="auto">
              <a:xfrm flipV="1">
                <a:off x="748" y="288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2" name="Line 92"/>
              <p:cNvSpPr>
                <a:spLocks noChangeShapeType="1"/>
              </p:cNvSpPr>
              <p:nvPr/>
            </p:nvSpPr>
            <p:spPr bwMode="auto">
              <a:xfrm>
                <a:off x="748" y="3702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3" name="Line 93"/>
              <p:cNvSpPr>
                <a:spLocks noChangeShapeType="1"/>
              </p:cNvSpPr>
              <p:nvPr/>
            </p:nvSpPr>
            <p:spPr bwMode="auto">
              <a:xfrm flipV="1">
                <a:off x="1111" y="3022"/>
                <a:ext cx="0" cy="6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4" name="Line 94"/>
              <p:cNvSpPr>
                <a:spLocks noChangeShapeType="1"/>
              </p:cNvSpPr>
              <p:nvPr/>
            </p:nvSpPr>
            <p:spPr bwMode="auto">
              <a:xfrm flipV="1">
                <a:off x="1111" y="3249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5" name="Text Box 95"/>
              <p:cNvSpPr txBox="1">
                <a:spLocks noChangeArrowheads="1"/>
              </p:cNvSpPr>
              <p:nvPr/>
            </p:nvSpPr>
            <p:spPr bwMode="auto">
              <a:xfrm>
                <a:off x="1701" y="3596"/>
                <a:ext cx="1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endParaRPr lang="ru-RU"/>
              </a:p>
            </p:txBody>
          </p:sp>
          <p:sp>
            <p:nvSpPr>
              <p:cNvPr id="10336" name="Text Box 96"/>
              <p:cNvSpPr txBox="1">
                <a:spLocks noChangeArrowheads="1"/>
              </p:cNvSpPr>
              <p:nvPr/>
            </p:nvSpPr>
            <p:spPr bwMode="auto">
              <a:xfrm>
                <a:off x="567" y="2806"/>
                <a:ext cx="1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endParaRPr lang="ru-RU"/>
              </a:p>
            </p:txBody>
          </p:sp>
          <p:sp>
            <p:nvSpPr>
              <p:cNvPr id="10348" name="Text Box 108"/>
              <p:cNvSpPr txBox="1">
                <a:spLocks noChangeArrowheads="1"/>
              </p:cNvSpPr>
              <p:nvPr/>
            </p:nvSpPr>
            <p:spPr bwMode="auto">
              <a:xfrm>
                <a:off x="1202" y="3022"/>
                <a:ext cx="63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m</a:t>
                </a:r>
              </a:p>
              <a:p>
                <a:r>
                  <a:rPr lang="en-US">
                    <a:solidFill>
                      <a:srgbClr val="FF0066"/>
                    </a:solidFill>
                  </a:rPr>
                  <a:t>m+</a:t>
                </a:r>
                <a:r>
                  <a:rPr lang="el-GR">
                    <a:solidFill>
                      <a:srgbClr val="FF0066"/>
                    </a:solidFill>
                  </a:rPr>
                  <a:t>Δ</a:t>
                </a:r>
                <a:r>
                  <a:rPr lang="en-US">
                    <a:solidFill>
                      <a:srgbClr val="FF0066"/>
                    </a:solidFill>
                  </a:rPr>
                  <a:t>m</a:t>
                </a:r>
                <a:endParaRPr lang="el-GR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10357" name="AutoShape 117"/>
            <p:cNvSpPr>
              <a:spLocks noChangeArrowheads="1"/>
            </p:cNvSpPr>
            <p:nvPr/>
          </p:nvSpPr>
          <p:spPr bwMode="auto">
            <a:xfrm>
              <a:off x="1020" y="2387"/>
              <a:ext cx="227" cy="363"/>
            </a:xfrm>
            <a:prstGeom prst="downArrow">
              <a:avLst>
                <a:gd name="adj1" fmla="val 50000"/>
                <a:gd name="adj2" fmla="val 39978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6300788" y="3789363"/>
            <a:ext cx="2303462" cy="2298700"/>
            <a:chOff x="3969" y="2387"/>
            <a:chExt cx="1451" cy="1448"/>
          </a:xfrm>
        </p:grpSpPr>
        <p:grpSp>
          <p:nvGrpSpPr>
            <p:cNvPr id="13" name="Group 112"/>
            <p:cNvGrpSpPr>
              <a:grpSpLocks/>
            </p:cNvGrpSpPr>
            <p:nvPr/>
          </p:nvGrpSpPr>
          <p:grpSpPr bwMode="auto">
            <a:xfrm>
              <a:off x="3969" y="2750"/>
              <a:ext cx="1451" cy="1085"/>
              <a:chOff x="3969" y="2750"/>
              <a:chExt cx="1451" cy="1085"/>
            </a:xfrm>
          </p:grpSpPr>
          <p:sp>
            <p:nvSpPr>
              <p:cNvPr id="10340" name="Line 100"/>
              <p:cNvSpPr>
                <a:spLocks noChangeShapeType="1"/>
              </p:cNvSpPr>
              <p:nvPr/>
            </p:nvSpPr>
            <p:spPr bwMode="auto">
              <a:xfrm flipV="1">
                <a:off x="4150" y="2875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1" name="Line 101"/>
              <p:cNvSpPr>
                <a:spLocks noChangeShapeType="1"/>
              </p:cNvSpPr>
              <p:nvPr/>
            </p:nvSpPr>
            <p:spPr bwMode="auto">
              <a:xfrm>
                <a:off x="4150" y="3691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4" name="Text Box 104"/>
              <p:cNvSpPr txBox="1">
                <a:spLocks noChangeArrowheads="1"/>
              </p:cNvSpPr>
              <p:nvPr/>
            </p:nvSpPr>
            <p:spPr bwMode="auto">
              <a:xfrm>
                <a:off x="5103" y="3585"/>
                <a:ext cx="1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endParaRPr lang="ru-RU"/>
              </a:p>
            </p:txBody>
          </p:sp>
          <p:sp>
            <p:nvSpPr>
              <p:cNvPr id="10345" name="Text Box 105"/>
              <p:cNvSpPr txBox="1">
                <a:spLocks noChangeArrowheads="1"/>
              </p:cNvSpPr>
              <p:nvPr/>
            </p:nvSpPr>
            <p:spPr bwMode="auto">
              <a:xfrm>
                <a:off x="3969" y="2795"/>
                <a:ext cx="1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endParaRPr lang="ru-RU"/>
              </a:p>
            </p:txBody>
          </p:sp>
          <p:sp>
            <p:nvSpPr>
              <p:cNvPr id="10346" name="Freeform 106"/>
              <p:cNvSpPr>
                <a:spLocks/>
              </p:cNvSpPr>
              <p:nvPr/>
            </p:nvSpPr>
            <p:spPr bwMode="auto">
              <a:xfrm>
                <a:off x="4304" y="2932"/>
                <a:ext cx="312" cy="764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80" y="628"/>
                  </a:cxn>
                  <a:cxn ang="0">
                    <a:pos x="118" y="90"/>
                  </a:cxn>
                  <a:cxn ang="0">
                    <a:pos x="164" y="90"/>
                  </a:cxn>
                  <a:cxn ang="0">
                    <a:pos x="232" y="628"/>
                  </a:cxn>
                  <a:cxn ang="0">
                    <a:pos x="312" y="764"/>
                  </a:cxn>
                </a:cxnLst>
                <a:rect l="0" t="0" r="r" b="b"/>
                <a:pathLst>
                  <a:path w="312" h="764">
                    <a:moveTo>
                      <a:pt x="0" y="756"/>
                    </a:moveTo>
                    <a:cubicBezTo>
                      <a:pt x="13" y="735"/>
                      <a:pt x="60" y="739"/>
                      <a:pt x="80" y="628"/>
                    </a:cubicBezTo>
                    <a:cubicBezTo>
                      <a:pt x="100" y="517"/>
                      <a:pt x="104" y="180"/>
                      <a:pt x="118" y="90"/>
                    </a:cubicBezTo>
                    <a:cubicBezTo>
                      <a:pt x="132" y="0"/>
                      <a:pt x="145" y="0"/>
                      <a:pt x="164" y="90"/>
                    </a:cubicBezTo>
                    <a:cubicBezTo>
                      <a:pt x="183" y="180"/>
                      <a:pt x="207" y="516"/>
                      <a:pt x="232" y="628"/>
                    </a:cubicBezTo>
                    <a:cubicBezTo>
                      <a:pt x="257" y="740"/>
                      <a:pt x="295" y="736"/>
                      <a:pt x="312" y="764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7" name="Freeform 107"/>
              <p:cNvSpPr>
                <a:spLocks/>
              </p:cNvSpPr>
              <p:nvPr/>
            </p:nvSpPr>
            <p:spPr bwMode="auto">
              <a:xfrm>
                <a:off x="4694" y="3203"/>
                <a:ext cx="312" cy="492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80" y="628"/>
                  </a:cxn>
                  <a:cxn ang="0">
                    <a:pos x="118" y="90"/>
                  </a:cxn>
                  <a:cxn ang="0">
                    <a:pos x="164" y="90"/>
                  </a:cxn>
                  <a:cxn ang="0">
                    <a:pos x="232" y="628"/>
                  </a:cxn>
                  <a:cxn ang="0">
                    <a:pos x="312" y="764"/>
                  </a:cxn>
                </a:cxnLst>
                <a:rect l="0" t="0" r="r" b="b"/>
                <a:pathLst>
                  <a:path w="312" h="764">
                    <a:moveTo>
                      <a:pt x="0" y="756"/>
                    </a:moveTo>
                    <a:cubicBezTo>
                      <a:pt x="13" y="735"/>
                      <a:pt x="60" y="739"/>
                      <a:pt x="80" y="628"/>
                    </a:cubicBezTo>
                    <a:cubicBezTo>
                      <a:pt x="100" y="517"/>
                      <a:pt x="104" y="180"/>
                      <a:pt x="118" y="90"/>
                    </a:cubicBezTo>
                    <a:cubicBezTo>
                      <a:pt x="132" y="0"/>
                      <a:pt x="145" y="0"/>
                      <a:pt x="164" y="90"/>
                    </a:cubicBezTo>
                    <a:cubicBezTo>
                      <a:pt x="183" y="180"/>
                      <a:pt x="207" y="516"/>
                      <a:pt x="232" y="628"/>
                    </a:cubicBezTo>
                    <a:cubicBezTo>
                      <a:pt x="257" y="740"/>
                      <a:pt x="295" y="736"/>
                      <a:pt x="312" y="764"/>
                    </a:cubicBezTo>
                  </a:path>
                </a:pathLst>
              </a:custGeom>
              <a:noFill/>
              <a:ln w="3810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9" name="Text Box 109"/>
              <p:cNvSpPr txBox="1">
                <a:spLocks noChangeArrowheads="1"/>
              </p:cNvSpPr>
              <p:nvPr/>
            </p:nvSpPr>
            <p:spPr bwMode="auto">
              <a:xfrm>
                <a:off x="4513" y="2750"/>
                <a:ext cx="90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m</a:t>
                </a:r>
              </a:p>
              <a:p>
                <a:pPr algn="ctr"/>
                <a:r>
                  <a:rPr lang="en-US">
                    <a:solidFill>
                      <a:srgbClr val="FF0066"/>
                    </a:solidFill>
                  </a:rPr>
                  <a:t>m+</a:t>
                </a:r>
                <a:r>
                  <a:rPr lang="el-GR">
                    <a:solidFill>
                      <a:srgbClr val="FF0066"/>
                    </a:solidFill>
                  </a:rPr>
                  <a:t>Δ</a:t>
                </a:r>
                <a:r>
                  <a:rPr lang="en-US">
                    <a:solidFill>
                      <a:srgbClr val="FF0066"/>
                    </a:solidFill>
                  </a:rPr>
                  <a:t>m </a:t>
                </a:r>
                <a:endParaRPr lang="el-GR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10358" name="AutoShape 118"/>
            <p:cNvSpPr>
              <a:spLocks noChangeArrowheads="1"/>
            </p:cNvSpPr>
            <p:nvPr/>
          </p:nvSpPr>
          <p:spPr bwMode="auto">
            <a:xfrm>
              <a:off x="4694" y="2387"/>
              <a:ext cx="227" cy="363"/>
            </a:xfrm>
            <a:prstGeom prst="downArrow">
              <a:avLst>
                <a:gd name="adj1" fmla="val 50000"/>
                <a:gd name="adj2" fmla="val 39978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61" name="Text Box 121"/>
          <p:cNvSpPr txBox="1">
            <a:spLocks noChangeArrowheads="1"/>
          </p:cNvSpPr>
          <p:nvPr/>
        </p:nvSpPr>
        <p:spPr bwMode="auto">
          <a:xfrm>
            <a:off x="1714480" y="71414"/>
            <a:ext cx="511428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504D">
                    <a:lumMod val="50000"/>
                  </a:srgbClr>
                </a:solidFill>
              </a:rPr>
              <a:t>T</a:t>
            </a:r>
            <a:r>
              <a:rPr lang="en-US" sz="3200" b="1" dirty="0" smtClean="0">
                <a:solidFill>
                  <a:srgbClr val="C0504D">
                    <a:lumMod val="50000"/>
                  </a:srgbClr>
                </a:solidFill>
              </a:rPr>
              <a:t>ime-of </a:t>
            </a:r>
            <a:r>
              <a:rPr lang="en-US" sz="3200" b="1" dirty="0" smtClean="0">
                <a:solidFill>
                  <a:srgbClr val="C0504D">
                    <a:lumMod val="50000"/>
                  </a:srgbClr>
                </a:solidFill>
              </a:rPr>
              <a:t>flight mass analyzers</a:t>
            </a:r>
            <a:endParaRPr lang="ru-RU" sz="32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308" grpId="0" animBg="1"/>
      <p:bldP spid="10317" grpId="0"/>
      <p:bldP spid="10323" grpId="0"/>
      <p:bldP spid="103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42844" y="1571612"/>
            <a:ext cx="4437063" cy="3278188"/>
            <a:chOff x="4527550" y="260350"/>
            <a:chExt cx="4437063" cy="3278188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527550" y="260350"/>
              <a:ext cx="4437063" cy="2619375"/>
              <a:chOff x="3969" y="2750"/>
              <a:chExt cx="1451" cy="984"/>
            </a:xfrm>
          </p:grpSpPr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 flipV="1">
                <a:off x="4150" y="2875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4150" y="3691"/>
                <a:ext cx="9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5103" y="3585"/>
                <a:ext cx="8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endParaRPr lang="ru-RU"/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3969" y="2795"/>
                <a:ext cx="91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endParaRPr lang="ru-RU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4304" y="2932"/>
                <a:ext cx="312" cy="764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80" y="628"/>
                  </a:cxn>
                  <a:cxn ang="0">
                    <a:pos x="118" y="90"/>
                  </a:cxn>
                  <a:cxn ang="0">
                    <a:pos x="164" y="90"/>
                  </a:cxn>
                  <a:cxn ang="0">
                    <a:pos x="232" y="628"/>
                  </a:cxn>
                  <a:cxn ang="0">
                    <a:pos x="312" y="764"/>
                  </a:cxn>
                </a:cxnLst>
                <a:rect l="0" t="0" r="r" b="b"/>
                <a:pathLst>
                  <a:path w="312" h="764">
                    <a:moveTo>
                      <a:pt x="0" y="756"/>
                    </a:moveTo>
                    <a:cubicBezTo>
                      <a:pt x="13" y="735"/>
                      <a:pt x="60" y="739"/>
                      <a:pt x="80" y="628"/>
                    </a:cubicBezTo>
                    <a:cubicBezTo>
                      <a:pt x="100" y="517"/>
                      <a:pt x="104" y="180"/>
                      <a:pt x="118" y="90"/>
                    </a:cubicBezTo>
                    <a:cubicBezTo>
                      <a:pt x="132" y="0"/>
                      <a:pt x="145" y="0"/>
                      <a:pt x="164" y="90"/>
                    </a:cubicBezTo>
                    <a:cubicBezTo>
                      <a:pt x="183" y="180"/>
                      <a:pt x="207" y="516"/>
                      <a:pt x="232" y="628"/>
                    </a:cubicBezTo>
                    <a:cubicBezTo>
                      <a:pt x="257" y="740"/>
                      <a:pt x="295" y="736"/>
                      <a:pt x="312" y="764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4694" y="3203"/>
                <a:ext cx="312" cy="492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80" y="628"/>
                  </a:cxn>
                  <a:cxn ang="0">
                    <a:pos x="118" y="90"/>
                  </a:cxn>
                  <a:cxn ang="0">
                    <a:pos x="164" y="90"/>
                  </a:cxn>
                  <a:cxn ang="0">
                    <a:pos x="232" y="628"/>
                  </a:cxn>
                  <a:cxn ang="0">
                    <a:pos x="312" y="764"/>
                  </a:cxn>
                </a:cxnLst>
                <a:rect l="0" t="0" r="r" b="b"/>
                <a:pathLst>
                  <a:path w="312" h="764">
                    <a:moveTo>
                      <a:pt x="0" y="756"/>
                    </a:moveTo>
                    <a:cubicBezTo>
                      <a:pt x="13" y="735"/>
                      <a:pt x="60" y="739"/>
                      <a:pt x="80" y="628"/>
                    </a:cubicBezTo>
                    <a:cubicBezTo>
                      <a:pt x="100" y="517"/>
                      <a:pt x="104" y="180"/>
                      <a:pt x="118" y="90"/>
                    </a:cubicBezTo>
                    <a:cubicBezTo>
                      <a:pt x="132" y="0"/>
                      <a:pt x="145" y="0"/>
                      <a:pt x="164" y="90"/>
                    </a:cubicBezTo>
                    <a:cubicBezTo>
                      <a:pt x="183" y="180"/>
                      <a:pt x="207" y="516"/>
                      <a:pt x="232" y="628"/>
                    </a:cubicBezTo>
                    <a:cubicBezTo>
                      <a:pt x="257" y="740"/>
                      <a:pt x="295" y="736"/>
                      <a:pt x="312" y="764"/>
                    </a:cubicBezTo>
                  </a:path>
                </a:pathLst>
              </a:custGeom>
              <a:noFill/>
              <a:ln w="3810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4513" y="2750"/>
                <a:ext cx="907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m</a:t>
                </a:r>
              </a:p>
              <a:p>
                <a:pPr algn="ctr"/>
                <a:r>
                  <a:rPr lang="en-US" dirty="0">
                    <a:solidFill>
                      <a:srgbClr val="FF0066"/>
                    </a:solidFill>
                  </a:rPr>
                  <a:t>m+</a:t>
                </a:r>
                <a:r>
                  <a:rPr lang="el-GR" dirty="0">
                    <a:solidFill>
                      <a:srgbClr val="FF0066"/>
                    </a:solidFill>
                  </a:rPr>
                  <a:t>Δ</a:t>
                </a:r>
                <a:r>
                  <a:rPr lang="en-US" dirty="0">
                    <a:solidFill>
                      <a:srgbClr val="FF0066"/>
                    </a:solidFill>
                  </a:rPr>
                  <a:t>m </a:t>
                </a:r>
                <a:endParaRPr lang="el-GR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5795963" y="692150"/>
              <a:ext cx="1484312" cy="2846388"/>
              <a:chOff x="3651" y="436"/>
              <a:chExt cx="935" cy="1793"/>
            </a:xfrm>
          </p:grpSpPr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3771" y="436"/>
                <a:ext cx="0" cy="154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4522" y="890"/>
                <a:ext cx="0" cy="108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3771" y="1888"/>
                <a:ext cx="758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Text Box 20"/>
              <p:cNvSpPr txBox="1">
                <a:spLocks noChangeArrowheads="1"/>
              </p:cNvSpPr>
              <p:nvPr/>
            </p:nvSpPr>
            <p:spPr bwMode="auto">
              <a:xfrm>
                <a:off x="3651" y="1979"/>
                <a:ext cx="935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folHlink"/>
                    </a:solidFill>
                  </a:rPr>
                  <a:t>(</a:t>
                </a:r>
                <a:r>
                  <a:rPr lang="en-US" dirty="0" err="1">
                    <a:solidFill>
                      <a:schemeClr val="folHlink"/>
                    </a:solidFill>
                  </a:rPr>
                  <a:t>dT</a:t>
                </a:r>
                <a:r>
                  <a:rPr lang="en-US" dirty="0">
                    <a:solidFill>
                      <a:schemeClr val="folHlink"/>
                    </a:solidFill>
                  </a:rPr>
                  <a:t>/dm)</a:t>
                </a:r>
                <a:r>
                  <a:rPr lang="el-GR" dirty="0">
                    <a:solidFill>
                      <a:schemeClr val="folHlink"/>
                    </a:solidFill>
                  </a:rPr>
                  <a:t>Δ</a:t>
                </a:r>
                <a:r>
                  <a:rPr lang="en-US" dirty="0">
                    <a:solidFill>
                      <a:schemeClr val="folHlink"/>
                    </a:solidFill>
                  </a:rPr>
                  <a:t>m</a:t>
                </a:r>
                <a:endParaRPr lang="el-GR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5541963" y="1258888"/>
              <a:ext cx="1106487" cy="514350"/>
              <a:chOff x="3491" y="793"/>
              <a:chExt cx="697" cy="324"/>
            </a:xfrm>
          </p:grpSpPr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>
                <a:off x="3491" y="1117"/>
                <a:ext cx="20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3890" y="1117"/>
                <a:ext cx="20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Text Box 26"/>
              <p:cNvSpPr txBox="1">
                <a:spLocks noChangeArrowheads="1"/>
              </p:cNvSpPr>
              <p:nvPr/>
            </p:nvSpPr>
            <p:spPr bwMode="auto">
              <a:xfrm>
                <a:off x="3919" y="793"/>
                <a:ext cx="269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solidFill>
                      <a:schemeClr val="folHlink"/>
                    </a:solidFill>
                  </a:rPr>
                  <a:t>Δ</a:t>
                </a:r>
                <a:r>
                  <a:rPr lang="en-US" dirty="0">
                    <a:solidFill>
                      <a:schemeClr val="folHlink"/>
                    </a:solidFill>
                  </a:rPr>
                  <a:t>t</a:t>
                </a:r>
                <a:endParaRPr lang="el-GR" dirty="0">
                  <a:solidFill>
                    <a:schemeClr val="folHlink"/>
                  </a:solidFill>
                </a:endParaRPr>
              </a:p>
            </p:txBody>
          </p:sp>
        </p:grpSp>
      </p:grpSp>
      <p:graphicFrame>
        <p:nvGraphicFramePr>
          <p:cNvPr id="17450" name="Object 42"/>
          <p:cNvGraphicFramePr>
            <a:graphicFrameLocks noChangeAspect="1"/>
          </p:cNvGraphicFramePr>
          <p:nvPr/>
        </p:nvGraphicFramePr>
        <p:xfrm>
          <a:off x="228615" y="857232"/>
          <a:ext cx="4914889" cy="724123"/>
        </p:xfrm>
        <a:graphic>
          <a:graphicData uri="http://schemas.openxmlformats.org/presentationml/2006/ole">
            <p:oleObj spid="_x0000_s2051" name="Точечный рисунок" r:id="rId3" imgW="6263120" imgH="923077" progId="Paint.Picture">
              <p:embed/>
            </p:oleObj>
          </a:graphicData>
        </a:graphic>
      </p:graphicFrame>
      <p:sp>
        <p:nvSpPr>
          <p:cNvPr id="32" name="Text Box 121"/>
          <p:cNvSpPr txBox="1">
            <a:spLocks noChangeArrowheads="1"/>
          </p:cNvSpPr>
          <p:nvPr/>
        </p:nvSpPr>
        <p:spPr bwMode="auto">
          <a:xfrm>
            <a:off x="2357422" y="71414"/>
            <a:ext cx="38965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504D">
                    <a:lumMod val="50000"/>
                  </a:srgbClr>
                </a:solidFill>
              </a:rPr>
              <a:t>Mass resolving power</a:t>
            </a:r>
            <a:endParaRPr lang="ru-RU" sz="32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5643570" y="857232"/>
            <a:ext cx="1643074" cy="612648"/>
          </a:xfrm>
          <a:prstGeom prst="wedgeRoundRectCallout">
            <a:avLst>
              <a:gd name="adj1" fmla="val -92906"/>
              <a:gd name="adj2" fmla="val -223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Flight time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715008" y="1643050"/>
            <a:ext cx="1643074" cy="612648"/>
          </a:xfrm>
          <a:prstGeom prst="wedgeRoundRectCallout">
            <a:avLst>
              <a:gd name="adj1" fmla="val -88541"/>
              <a:gd name="adj2" fmla="val -779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resolution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>
            <a:endCxn id="17434" idx="3"/>
          </p:cNvCxnSpPr>
          <p:nvPr/>
        </p:nvCxnSpPr>
        <p:spPr>
          <a:xfrm rot="10800000" flipV="1">
            <a:off x="2263744" y="1500174"/>
            <a:ext cx="2522570" cy="12684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43372" y="2714620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time resolution is 1 – 4 ns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42976" y="4929198"/>
            <a:ext cx="6672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increase flight time, multi-reflection TOF analyzers are used:</a:t>
            </a:r>
          </a:p>
          <a:p>
            <a:r>
              <a:rPr lang="en-US" dirty="0" smtClean="0"/>
              <a:t>Ions are injected into an electrostatic trap and make several turns in it</a:t>
            </a:r>
            <a:endParaRPr lang="ru-RU" dirty="0"/>
          </a:p>
        </p:txBody>
      </p:sp>
      <p:pic>
        <p:nvPicPr>
          <p:cNvPr id="46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643578"/>
            <a:ext cx="7858180" cy="9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840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Multi-reflection time-of flight mass analyzers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3262970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Modes of operation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8858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Advantages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 Possibility to analyze short-lives ions (down to 50 ms life time)</a:t>
            </a:r>
          </a:p>
          <a:p>
            <a:pPr>
              <a:buFontTx/>
              <a:buChar char="-"/>
            </a:pPr>
            <a:r>
              <a:rPr lang="en-US" dirty="0" smtClean="0"/>
              <a:t> High mass resolving power (up to 1 000 000)</a:t>
            </a:r>
          </a:p>
          <a:p>
            <a:r>
              <a:rPr lang="en-US" dirty="0" smtClean="0"/>
              <a:t>  </a:t>
            </a:r>
            <a:endParaRPr lang="en-US" sz="1600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MR TOF analyzers are used in many nuclear physics facilities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GSI (Darmstadt, Germany), TRIUMF (Vancouver, Canada), GANIL (France), RIKEN (Japan), and others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83608" y="3786190"/>
            <a:ext cx="3849900" cy="1935605"/>
            <a:chOff x="383608" y="2928933"/>
            <a:chExt cx="3849900" cy="1935605"/>
          </a:xfrm>
        </p:grpSpPr>
        <p:cxnSp>
          <p:nvCxnSpPr>
            <p:cNvPr id="6" name="Прямая со стрелкой 5"/>
            <p:cNvCxnSpPr/>
            <p:nvPr/>
          </p:nvCxnSpPr>
          <p:spPr>
            <a:xfrm rot="10800000" flipV="1">
              <a:off x="2143108" y="2928933"/>
              <a:ext cx="2000264" cy="50006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3608" y="3571876"/>
              <a:ext cx="3849900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Spectrometer</a:t>
              </a:r>
            </a:p>
            <a:p>
              <a:r>
                <a:rPr lang="en-US" dirty="0" smtClean="0"/>
                <a:t>Recording flight time by a TOF detector</a:t>
              </a:r>
            </a:p>
            <a:p>
              <a:r>
                <a:rPr lang="en-US" dirty="0" smtClean="0"/>
                <a:t>to measure the mass of ion</a:t>
              </a:r>
            </a:p>
            <a:p>
              <a:r>
                <a:rPr lang="en-US" dirty="0" smtClean="0"/>
                <a:t>Typical time resolution  ~ 2 ns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00562" y="3786190"/>
            <a:ext cx="4216171" cy="1658606"/>
            <a:chOff x="4500562" y="2928933"/>
            <a:chExt cx="4216171" cy="1658606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4500562" y="2928933"/>
              <a:ext cx="2000264" cy="50006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41606" y="3571876"/>
              <a:ext cx="39751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Separator</a:t>
              </a:r>
            </a:p>
            <a:p>
              <a:r>
                <a:rPr lang="en-US" dirty="0" smtClean="0"/>
                <a:t>Isolating ions with specific TOF (</a:t>
              </a:r>
              <a:r>
                <a:rPr lang="en-US" i="1" dirty="0" smtClean="0"/>
                <a:t>i.e</a:t>
              </a:r>
              <a:r>
                <a:rPr lang="en-US" dirty="0" smtClean="0"/>
                <a:t>. m/q)</a:t>
              </a:r>
            </a:p>
            <a:p>
              <a:r>
                <a:rPr lang="en-US" dirty="0" smtClean="0"/>
                <a:t>for further studies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57752" y="5384085"/>
            <a:ext cx="3662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time resolution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of ion separation?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652" y="71414"/>
            <a:ext cx="4355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Methods of ion isolation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673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Using an electric shutter (Bradbury-Nielsen gate)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00034" y="1071546"/>
            <a:ext cx="4322762" cy="2143140"/>
            <a:chOff x="468313" y="1989138"/>
            <a:chExt cx="4322762" cy="259715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68313" y="1989138"/>
              <a:ext cx="1836737" cy="2533650"/>
              <a:chOff x="612" y="1498"/>
              <a:chExt cx="1157" cy="1596"/>
            </a:xfrm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1202" y="2024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1202" y="17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1202" y="1570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1202" y="2250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1202" y="2477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612" y="1729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612" y="1956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612" y="2183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612" y="2409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612" y="2636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247" y="1729"/>
                <a:ext cx="522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247" y="2183"/>
                <a:ext cx="522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1247" y="2636"/>
                <a:ext cx="522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1202" y="293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612" y="2863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1224" y="1661"/>
                <a:ext cx="545" cy="1202"/>
                <a:chOff x="1224" y="1661"/>
                <a:chExt cx="568" cy="1202"/>
              </a:xfrm>
            </p:grpSpPr>
            <p:sp>
              <p:nvSpPr>
                <p:cNvPr id="2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224" y="1661"/>
                  <a:ext cx="545" cy="2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247" y="2115"/>
                  <a:ext cx="545" cy="2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47" y="2568"/>
                  <a:ext cx="545" cy="2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975" y="1498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+</a:t>
                </a:r>
              </a:p>
            </p:txBody>
          </p:sp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975" y="1956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+</a:t>
                </a:r>
              </a:p>
            </p:txBody>
          </p:sp>
          <p:sp>
            <p:nvSpPr>
              <p:cNvPr id="24" name="Text Box 27"/>
              <p:cNvSpPr txBox="1">
                <a:spLocks noChangeArrowheads="1"/>
              </p:cNvSpPr>
              <p:nvPr/>
            </p:nvSpPr>
            <p:spPr bwMode="auto">
              <a:xfrm>
                <a:off x="952" y="2408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+</a:t>
                </a:r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975" y="1729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–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960" y="218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–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952" y="263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–</a:t>
                </a: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952" y="2863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+</a:t>
                </a:r>
              </a:p>
            </p:txBody>
          </p:sp>
        </p:grp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2484438" y="2060575"/>
              <a:ext cx="2306637" cy="2525713"/>
              <a:chOff x="3038" y="1548"/>
              <a:chExt cx="1453" cy="1591"/>
            </a:xfrm>
          </p:grpSpPr>
          <p:sp>
            <p:nvSpPr>
              <p:cNvPr id="33" name="Oval 33"/>
              <p:cNvSpPr>
                <a:spLocks noChangeArrowheads="1"/>
              </p:cNvSpPr>
              <p:nvPr/>
            </p:nvSpPr>
            <p:spPr bwMode="auto">
              <a:xfrm>
                <a:off x="3696" y="2070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>
                <a:off x="3696" y="1843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3696" y="1616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36"/>
              <p:cNvSpPr>
                <a:spLocks noChangeArrowheads="1"/>
              </p:cNvSpPr>
              <p:nvPr/>
            </p:nvSpPr>
            <p:spPr bwMode="auto">
              <a:xfrm>
                <a:off x="3696" y="2296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38"/>
              <p:cNvSpPr>
                <a:spLocks noChangeArrowheads="1"/>
              </p:cNvSpPr>
              <p:nvPr/>
            </p:nvSpPr>
            <p:spPr bwMode="auto">
              <a:xfrm>
                <a:off x="3696" y="2750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>
                <a:off x="3038" y="1774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3038" y="2001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3038" y="2228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3038" y="2454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3038" y="2681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Text Box 44"/>
              <p:cNvSpPr txBox="1">
                <a:spLocks noChangeArrowheads="1"/>
              </p:cNvSpPr>
              <p:nvPr/>
            </p:nvSpPr>
            <p:spPr bwMode="auto">
              <a:xfrm>
                <a:off x="3515" y="154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  <p:sp>
            <p:nvSpPr>
              <p:cNvPr id="45" name="Text Box 45"/>
              <p:cNvSpPr txBox="1">
                <a:spLocks noChangeArrowheads="1"/>
              </p:cNvSpPr>
              <p:nvPr/>
            </p:nvSpPr>
            <p:spPr bwMode="auto">
              <a:xfrm>
                <a:off x="3515" y="1774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0</a:t>
                </a:r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auto">
              <a:xfrm>
                <a:off x="3515" y="200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  <p:sp>
            <p:nvSpPr>
              <p:cNvPr id="47" name="Text Box 47"/>
              <p:cNvSpPr txBox="1">
                <a:spLocks noChangeArrowheads="1"/>
              </p:cNvSpPr>
              <p:nvPr/>
            </p:nvSpPr>
            <p:spPr bwMode="auto">
              <a:xfrm>
                <a:off x="3515" y="222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auto">
              <a:xfrm>
                <a:off x="3523" y="245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3515" y="268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  <p:sp>
            <p:nvSpPr>
              <p:cNvPr id="50" name="Oval 50"/>
              <p:cNvSpPr>
                <a:spLocks noChangeArrowheads="1"/>
              </p:cNvSpPr>
              <p:nvPr/>
            </p:nvSpPr>
            <p:spPr bwMode="auto">
              <a:xfrm>
                <a:off x="3696" y="2070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Oval 51"/>
              <p:cNvSpPr>
                <a:spLocks noChangeArrowheads="1"/>
              </p:cNvSpPr>
              <p:nvPr/>
            </p:nvSpPr>
            <p:spPr bwMode="auto">
              <a:xfrm>
                <a:off x="3696" y="1843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52"/>
              <p:cNvSpPr>
                <a:spLocks noChangeArrowheads="1"/>
              </p:cNvSpPr>
              <p:nvPr/>
            </p:nvSpPr>
            <p:spPr bwMode="auto">
              <a:xfrm>
                <a:off x="3696" y="1616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53"/>
              <p:cNvSpPr>
                <a:spLocks noChangeArrowheads="1"/>
              </p:cNvSpPr>
              <p:nvPr/>
            </p:nvSpPr>
            <p:spPr bwMode="auto">
              <a:xfrm>
                <a:off x="3696" y="2296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54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Oval 55"/>
              <p:cNvSpPr>
                <a:spLocks noChangeArrowheads="1"/>
              </p:cNvSpPr>
              <p:nvPr/>
            </p:nvSpPr>
            <p:spPr bwMode="auto">
              <a:xfrm>
                <a:off x="3696" y="2750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Text Box 56"/>
              <p:cNvSpPr txBox="1">
                <a:spLocks noChangeArrowheads="1"/>
              </p:cNvSpPr>
              <p:nvPr/>
            </p:nvSpPr>
            <p:spPr bwMode="auto">
              <a:xfrm>
                <a:off x="3515" y="268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3696" y="2976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3039" y="2908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Text Box 59"/>
              <p:cNvSpPr txBox="1">
                <a:spLocks noChangeArrowheads="1"/>
              </p:cNvSpPr>
              <p:nvPr/>
            </p:nvSpPr>
            <p:spPr bwMode="auto">
              <a:xfrm>
                <a:off x="3515" y="290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/>
                  <a:t>0</a:t>
                </a: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5072066" y="1928802"/>
            <a:ext cx="373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resolution is ~ 20 ns</a:t>
            </a:r>
          </a:p>
          <a:p>
            <a:r>
              <a:rPr lang="en-US" dirty="0" smtClean="0"/>
              <a:t>(flight time + duration of time fronts) 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85720" y="3286124"/>
            <a:ext cx="427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2.  In-flight selective ion trapping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1500166" y="3859215"/>
            <a:ext cx="1654175" cy="1871663"/>
            <a:chOff x="930" y="618"/>
            <a:chExt cx="1042" cy="1179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930" y="1298"/>
              <a:ext cx="90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1882" y="618"/>
              <a:ext cx="90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" name="Group 6"/>
            <p:cNvGrpSpPr>
              <a:grpSpLocks/>
            </p:cNvGrpSpPr>
            <p:nvPr/>
          </p:nvGrpSpPr>
          <p:grpSpPr bwMode="auto">
            <a:xfrm>
              <a:off x="930" y="618"/>
              <a:ext cx="1042" cy="1179"/>
              <a:chOff x="930" y="618"/>
              <a:chExt cx="1042" cy="1179"/>
            </a:xfrm>
          </p:grpSpPr>
          <p:sp>
            <p:nvSpPr>
              <p:cNvPr id="67" name="Rectangle 7"/>
              <p:cNvSpPr>
                <a:spLocks noChangeArrowheads="1"/>
              </p:cNvSpPr>
              <p:nvPr/>
            </p:nvSpPr>
            <p:spPr bwMode="auto">
              <a:xfrm>
                <a:off x="930" y="618"/>
                <a:ext cx="90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Rectangle 8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Rectangle 9"/>
              <p:cNvSpPr>
                <a:spLocks noChangeArrowheads="1"/>
              </p:cNvSpPr>
              <p:nvPr/>
            </p:nvSpPr>
            <p:spPr bwMode="auto">
              <a:xfrm>
                <a:off x="1882" y="618"/>
                <a:ext cx="90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Rectangle 10"/>
              <p:cNvSpPr>
                <a:spLocks noChangeArrowheads="1"/>
              </p:cNvSpPr>
              <p:nvPr/>
            </p:nvSpPr>
            <p:spPr bwMode="auto">
              <a:xfrm>
                <a:off x="1882" y="1298"/>
                <a:ext cx="90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1066" y="1570"/>
                <a:ext cx="771" cy="22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1066" y="618"/>
                <a:ext cx="771" cy="22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3" name="Group 13"/>
          <p:cNvGrpSpPr>
            <a:grpSpLocks/>
          </p:cNvGrpSpPr>
          <p:nvPr/>
        </p:nvGrpSpPr>
        <p:grpSpPr bwMode="auto">
          <a:xfrm>
            <a:off x="6324579" y="3859215"/>
            <a:ext cx="2374900" cy="1871663"/>
            <a:chOff x="3969" y="754"/>
            <a:chExt cx="1496" cy="1179"/>
          </a:xfrm>
        </p:grpSpPr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3969" y="754"/>
              <a:ext cx="91" cy="499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3969" y="1434"/>
              <a:ext cx="91" cy="499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4059" y="754"/>
              <a:ext cx="1406" cy="13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4059" y="1797"/>
              <a:ext cx="1406" cy="13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8" name="Group 19"/>
          <p:cNvGrpSpPr>
            <a:grpSpLocks/>
          </p:cNvGrpSpPr>
          <p:nvPr/>
        </p:nvGrpSpPr>
        <p:grpSpPr bwMode="auto">
          <a:xfrm>
            <a:off x="3155929" y="4651378"/>
            <a:ext cx="3095625" cy="288925"/>
            <a:chOff x="1973" y="3113"/>
            <a:chExt cx="1950" cy="182"/>
          </a:xfrm>
        </p:grpSpPr>
        <p:grpSp>
          <p:nvGrpSpPr>
            <p:cNvPr id="79" name="Group 20"/>
            <p:cNvGrpSpPr>
              <a:grpSpLocks/>
            </p:cNvGrpSpPr>
            <p:nvPr/>
          </p:nvGrpSpPr>
          <p:grpSpPr bwMode="auto">
            <a:xfrm>
              <a:off x="1973" y="3113"/>
              <a:ext cx="363" cy="182"/>
              <a:chOff x="2154" y="1298"/>
              <a:chExt cx="363" cy="182"/>
            </a:xfrm>
          </p:grpSpPr>
          <p:sp>
            <p:nvSpPr>
              <p:cNvPr id="86" name="Oval 21"/>
              <p:cNvSpPr>
                <a:spLocks noChangeArrowheads="1"/>
              </p:cNvSpPr>
              <p:nvPr/>
            </p:nvSpPr>
            <p:spPr bwMode="auto">
              <a:xfrm>
                <a:off x="2336" y="1298"/>
                <a:ext cx="181" cy="182"/>
              </a:xfrm>
              <a:prstGeom prst="ellipse">
                <a:avLst/>
              </a:pr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" name="Line 22"/>
              <p:cNvSpPr>
                <a:spLocks noChangeShapeType="1"/>
              </p:cNvSpPr>
              <p:nvPr/>
            </p:nvSpPr>
            <p:spPr bwMode="auto">
              <a:xfrm flipH="1">
                <a:off x="2154" y="1389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" name="Group 23"/>
            <p:cNvGrpSpPr>
              <a:grpSpLocks/>
            </p:cNvGrpSpPr>
            <p:nvPr/>
          </p:nvGrpSpPr>
          <p:grpSpPr bwMode="auto">
            <a:xfrm>
              <a:off x="3560" y="3113"/>
              <a:ext cx="363" cy="182"/>
              <a:chOff x="793" y="3067"/>
              <a:chExt cx="363" cy="182"/>
            </a:xfrm>
          </p:grpSpPr>
          <p:sp>
            <p:nvSpPr>
              <p:cNvPr id="84" name="Oval 24"/>
              <p:cNvSpPr>
                <a:spLocks noChangeArrowheads="1"/>
              </p:cNvSpPr>
              <p:nvPr/>
            </p:nvSpPr>
            <p:spPr bwMode="auto">
              <a:xfrm>
                <a:off x="975" y="3067"/>
                <a:ext cx="181" cy="182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Line 25"/>
              <p:cNvSpPr>
                <a:spLocks noChangeShapeType="1"/>
              </p:cNvSpPr>
              <p:nvPr/>
            </p:nvSpPr>
            <p:spPr bwMode="auto">
              <a:xfrm flipH="1">
                <a:off x="793" y="3158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" name="Group 26"/>
            <p:cNvGrpSpPr>
              <a:grpSpLocks/>
            </p:cNvGrpSpPr>
            <p:nvPr/>
          </p:nvGrpSpPr>
          <p:grpSpPr bwMode="auto">
            <a:xfrm>
              <a:off x="2880" y="3113"/>
              <a:ext cx="362" cy="182"/>
              <a:chOff x="2245" y="1979"/>
              <a:chExt cx="362" cy="182"/>
            </a:xfrm>
          </p:grpSpPr>
          <p:sp>
            <p:nvSpPr>
              <p:cNvPr id="82" name="Oval 27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181" cy="18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Line 28"/>
              <p:cNvSpPr>
                <a:spLocks noChangeShapeType="1"/>
              </p:cNvSpPr>
              <p:nvPr/>
            </p:nvSpPr>
            <p:spPr bwMode="auto">
              <a:xfrm flipH="1">
                <a:off x="2245" y="2069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8" name="Group 29"/>
          <p:cNvGrpSpPr>
            <a:grpSpLocks/>
          </p:cNvGrpSpPr>
          <p:nvPr/>
        </p:nvGrpSpPr>
        <p:grpSpPr bwMode="auto">
          <a:xfrm>
            <a:off x="2147866" y="4651378"/>
            <a:ext cx="2160588" cy="288925"/>
            <a:chOff x="1338" y="2478"/>
            <a:chExt cx="1361" cy="182"/>
          </a:xfrm>
        </p:grpSpPr>
        <p:grpSp>
          <p:nvGrpSpPr>
            <p:cNvPr id="89" name="Group 30"/>
            <p:cNvGrpSpPr>
              <a:grpSpLocks/>
            </p:cNvGrpSpPr>
            <p:nvPr/>
          </p:nvGrpSpPr>
          <p:grpSpPr bwMode="auto">
            <a:xfrm rot="10800000">
              <a:off x="2336" y="2478"/>
              <a:ext cx="363" cy="182"/>
              <a:chOff x="2154" y="1298"/>
              <a:chExt cx="363" cy="182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auto">
              <a:xfrm>
                <a:off x="2336" y="1298"/>
                <a:ext cx="181" cy="182"/>
              </a:xfrm>
              <a:prstGeom prst="ellipse">
                <a:avLst/>
              </a:pr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Line 32"/>
              <p:cNvSpPr>
                <a:spLocks noChangeShapeType="1"/>
              </p:cNvSpPr>
              <p:nvPr/>
            </p:nvSpPr>
            <p:spPr bwMode="auto">
              <a:xfrm flipH="1">
                <a:off x="2154" y="1389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1338" y="2478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1338" y="2478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1338" y="2478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Oval 36"/>
            <p:cNvSpPr>
              <a:spLocks noChangeArrowheads="1"/>
            </p:cNvSpPr>
            <p:nvPr/>
          </p:nvSpPr>
          <p:spPr bwMode="auto">
            <a:xfrm>
              <a:off x="1338" y="2478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4" name="Group 37"/>
            <p:cNvGrpSpPr>
              <a:grpSpLocks/>
            </p:cNvGrpSpPr>
            <p:nvPr/>
          </p:nvGrpSpPr>
          <p:grpSpPr bwMode="auto">
            <a:xfrm>
              <a:off x="1973" y="2478"/>
              <a:ext cx="363" cy="182"/>
              <a:chOff x="793" y="3067"/>
              <a:chExt cx="363" cy="182"/>
            </a:xfrm>
          </p:grpSpPr>
          <p:sp>
            <p:nvSpPr>
              <p:cNvPr id="96" name="Oval 38"/>
              <p:cNvSpPr>
                <a:spLocks noChangeArrowheads="1"/>
              </p:cNvSpPr>
              <p:nvPr/>
            </p:nvSpPr>
            <p:spPr bwMode="auto">
              <a:xfrm>
                <a:off x="975" y="3067"/>
                <a:ext cx="181" cy="182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Line 39"/>
              <p:cNvSpPr>
                <a:spLocks noChangeShapeType="1"/>
              </p:cNvSpPr>
              <p:nvPr/>
            </p:nvSpPr>
            <p:spPr bwMode="auto">
              <a:xfrm flipH="1">
                <a:off x="793" y="3158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" name="Oval 40"/>
            <p:cNvSpPr>
              <a:spLocks noChangeArrowheads="1"/>
            </p:cNvSpPr>
            <p:nvPr/>
          </p:nvSpPr>
          <p:spPr bwMode="auto">
            <a:xfrm>
              <a:off x="1338" y="2478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0" name="Group 41"/>
          <p:cNvGrpSpPr>
            <a:grpSpLocks/>
          </p:cNvGrpSpPr>
          <p:nvPr/>
        </p:nvGrpSpPr>
        <p:grpSpPr bwMode="auto">
          <a:xfrm>
            <a:off x="2147866" y="4651378"/>
            <a:ext cx="3024188" cy="288925"/>
            <a:chOff x="1338" y="1525"/>
            <a:chExt cx="1905" cy="182"/>
          </a:xfrm>
        </p:grpSpPr>
        <p:grpSp>
          <p:nvGrpSpPr>
            <p:cNvPr id="101" name="Group 42"/>
            <p:cNvGrpSpPr>
              <a:grpSpLocks/>
            </p:cNvGrpSpPr>
            <p:nvPr/>
          </p:nvGrpSpPr>
          <p:grpSpPr bwMode="auto">
            <a:xfrm>
              <a:off x="2109" y="1525"/>
              <a:ext cx="363" cy="182"/>
              <a:chOff x="2154" y="2795"/>
              <a:chExt cx="363" cy="182"/>
            </a:xfrm>
          </p:grpSpPr>
          <p:sp>
            <p:nvSpPr>
              <p:cNvPr id="106" name="Oval 43"/>
              <p:cNvSpPr>
                <a:spLocks noChangeArrowheads="1"/>
              </p:cNvSpPr>
              <p:nvPr/>
            </p:nvSpPr>
            <p:spPr bwMode="auto">
              <a:xfrm>
                <a:off x="2336" y="2795"/>
                <a:ext cx="181" cy="18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Line 44"/>
              <p:cNvSpPr>
                <a:spLocks noChangeShapeType="1"/>
              </p:cNvSpPr>
              <p:nvPr/>
            </p:nvSpPr>
            <p:spPr bwMode="auto">
              <a:xfrm flipH="1">
                <a:off x="2154" y="2886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2880" y="1525"/>
              <a:ext cx="363" cy="182"/>
              <a:chOff x="793" y="3067"/>
              <a:chExt cx="363" cy="182"/>
            </a:xfrm>
          </p:grpSpPr>
          <p:sp>
            <p:nvSpPr>
              <p:cNvPr id="104" name="Oval 46"/>
              <p:cNvSpPr>
                <a:spLocks noChangeArrowheads="1"/>
              </p:cNvSpPr>
              <p:nvPr/>
            </p:nvSpPr>
            <p:spPr bwMode="auto">
              <a:xfrm>
                <a:off x="975" y="3067"/>
                <a:ext cx="181" cy="182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Line 47"/>
              <p:cNvSpPr>
                <a:spLocks noChangeShapeType="1"/>
              </p:cNvSpPr>
              <p:nvPr/>
            </p:nvSpPr>
            <p:spPr bwMode="auto">
              <a:xfrm flipH="1">
                <a:off x="793" y="3158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Oval 48"/>
            <p:cNvSpPr>
              <a:spLocks noChangeArrowheads="1"/>
            </p:cNvSpPr>
            <p:nvPr/>
          </p:nvSpPr>
          <p:spPr bwMode="auto">
            <a:xfrm>
              <a:off x="1338" y="1525"/>
              <a:ext cx="181" cy="18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8" name="Group 49"/>
          <p:cNvGrpSpPr>
            <a:grpSpLocks/>
          </p:cNvGrpSpPr>
          <p:nvPr/>
        </p:nvGrpSpPr>
        <p:grpSpPr bwMode="auto">
          <a:xfrm>
            <a:off x="1643041" y="4651378"/>
            <a:ext cx="3744913" cy="288925"/>
            <a:chOff x="1020" y="2160"/>
            <a:chExt cx="2359" cy="182"/>
          </a:xfrm>
        </p:grpSpPr>
        <p:grpSp>
          <p:nvGrpSpPr>
            <p:cNvPr id="109" name="Group 50"/>
            <p:cNvGrpSpPr>
              <a:grpSpLocks/>
            </p:cNvGrpSpPr>
            <p:nvPr/>
          </p:nvGrpSpPr>
          <p:grpSpPr bwMode="auto">
            <a:xfrm>
              <a:off x="1020" y="2160"/>
              <a:ext cx="363" cy="182"/>
              <a:chOff x="793" y="3067"/>
              <a:chExt cx="363" cy="182"/>
            </a:xfrm>
          </p:grpSpPr>
          <p:sp>
            <p:nvSpPr>
              <p:cNvPr id="117" name="Oval 51"/>
              <p:cNvSpPr>
                <a:spLocks noChangeArrowheads="1"/>
              </p:cNvSpPr>
              <p:nvPr/>
            </p:nvSpPr>
            <p:spPr bwMode="auto">
              <a:xfrm>
                <a:off x="975" y="3067"/>
                <a:ext cx="181" cy="182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Line 52"/>
              <p:cNvSpPr>
                <a:spLocks noChangeShapeType="1"/>
              </p:cNvSpPr>
              <p:nvPr/>
            </p:nvSpPr>
            <p:spPr bwMode="auto">
              <a:xfrm flipH="1">
                <a:off x="793" y="3158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" name="Oval 53"/>
            <p:cNvSpPr>
              <a:spLocks noChangeArrowheads="1"/>
            </p:cNvSpPr>
            <p:nvPr/>
          </p:nvSpPr>
          <p:spPr bwMode="auto">
            <a:xfrm>
              <a:off x="1338" y="2160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10800000">
              <a:off x="3016" y="2160"/>
              <a:ext cx="363" cy="182"/>
              <a:chOff x="2154" y="1298"/>
              <a:chExt cx="363" cy="182"/>
            </a:xfrm>
          </p:grpSpPr>
          <p:sp>
            <p:nvSpPr>
              <p:cNvPr id="115" name="Oval 55"/>
              <p:cNvSpPr>
                <a:spLocks noChangeArrowheads="1"/>
              </p:cNvSpPr>
              <p:nvPr/>
            </p:nvSpPr>
            <p:spPr bwMode="auto">
              <a:xfrm>
                <a:off x="2336" y="1298"/>
                <a:ext cx="181" cy="182"/>
              </a:xfrm>
              <a:prstGeom prst="ellipse">
                <a:avLst/>
              </a:pr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Line 56"/>
              <p:cNvSpPr>
                <a:spLocks noChangeShapeType="1"/>
              </p:cNvSpPr>
              <p:nvPr/>
            </p:nvSpPr>
            <p:spPr bwMode="auto">
              <a:xfrm flipH="1">
                <a:off x="2154" y="1389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" name="Group 57"/>
            <p:cNvGrpSpPr>
              <a:grpSpLocks/>
            </p:cNvGrpSpPr>
            <p:nvPr/>
          </p:nvGrpSpPr>
          <p:grpSpPr bwMode="auto">
            <a:xfrm>
              <a:off x="1020" y="2160"/>
              <a:ext cx="363" cy="182"/>
              <a:chOff x="793" y="3067"/>
              <a:chExt cx="363" cy="182"/>
            </a:xfrm>
          </p:grpSpPr>
          <p:sp>
            <p:nvSpPr>
              <p:cNvPr id="113" name="Oval 58"/>
              <p:cNvSpPr>
                <a:spLocks noChangeArrowheads="1"/>
              </p:cNvSpPr>
              <p:nvPr/>
            </p:nvSpPr>
            <p:spPr bwMode="auto">
              <a:xfrm>
                <a:off x="975" y="3067"/>
                <a:ext cx="181" cy="182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Line 59"/>
              <p:cNvSpPr>
                <a:spLocks noChangeShapeType="1"/>
              </p:cNvSpPr>
              <p:nvPr/>
            </p:nvSpPr>
            <p:spPr bwMode="auto">
              <a:xfrm flipH="1">
                <a:off x="793" y="3158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9" name="Group 60"/>
          <p:cNvGrpSpPr>
            <a:grpSpLocks/>
          </p:cNvGrpSpPr>
          <p:nvPr/>
        </p:nvGrpSpPr>
        <p:grpSpPr bwMode="auto">
          <a:xfrm>
            <a:off x="708004" y="4651378"/>
            <a:ext cx="5832475" cy="288925"/>
            <a:chOff x="385" y="3566"/>
            <a:chExt cx="3674" cy="182"/>
          </a:xfrm>
        </p:grpSpPr>
        <p:grpSp>
          <p:nvGrpSpPr>
            <p:cNvPr id="120" name="Group 61"/>
            <p:cNvGrpSpPr>
              <a:grpSpLocks/>
            </p:cNvGrpSpPr>
            <p:nvPr/>
          </p:nvGrpSpPr>
          <p:grpSpPr bwMode="auto">
            <a:xfrm>
              <a:off x="385" y="3566"/>
              <a:ext cx="363" cy="182"/>
              <a:chOff x="385" y="3566"/>
              <a:chExt cx="363" cy="182"/>
            </a:xfrm>
          </p:grpSpPr>
          <p:sp>
            <p:nvSpPr>
              <p:cNvPr id="125" name="Oval 62"/>
              <p:cNvSpPr>
                <a:spLocks noChangeArrowheads="1"/>
              </p:cNvSpPr>
              <p:nvPr/>
            </p:nvSpPr>
            <p:spPr bwMode="auto">
              <a:xfrm>
                <a:off x="567" y="3566"/>
                <a:ext cx="181" cy="182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Line 63"/>
              <p:cNvSpPr>
                <a:spLocks noChangeShapeType="1"/>
              </p:cNvSpPr>
              <p:nvPr/>
            </p:nvSpPr>
            <p:spPr bwMode="auto">
              <a:xfrm flipH="1">
                <a:off x="385" y="3657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" name="Oval 64"/>
            <p:cNvSpPr>
              <a:spLocks noChangeArrowheads="1"/>
            </p:cNvSpPr>
            <p:nvPr/>
          </p:nvSpPr>
          <p:spPr bwMode="auto">
            <a:xfrm>
              <a:off x="1292" y="3566"/>
              <a:ext cx="181" cy="18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" name="Group 65"/>
            <p:cNvGrpSpPr>
              <a:grpSpLocks/>
            </p:cNvGrpSpPr>
            <p:nvPr/>
          </p:nvGrpSpPr>
          <p:grpSpPr bwMode="auto">
            <a:xfrm rot="10800000">
              <a:off x="3696" y="3566"/>
              <a:ext cx="363" cy="182"/>
              <a:chOff x="2154" y="1298"/>
              <a:chExt cx="363" cy="182"/>
            </a:xfrm>
          </p:grpSpPr>
          <p:sp>
            <p:nvSpPr>
              <p:cNvPr id="123" name="Oval 66"/>
              <p:cNvSpPr>
                <a:spLocks noChangeArrowheads="1"/>
              </p:cNvSpPr>
              <p:nvPr/>
            </p:nvSpPr>
            <p:spPr bwMode="auto">
              <a:xfrm>
                <a:off x="2336" y="1298"/>
                <a:ext cx="181" cy="182"/>
              </a:xfrm>
              <a:prstGeom prst="ellipse">
                <a:avLst/>
              </a:pr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Line 67"/>
              <p:cNvSpPr>
                <a:spLocks noChangeShapeType="1"/>
              </p:cNvSpPr>
              <p:nvPr/>
            </p:nvSpPr>
            <p:spPr bwMode="auto">
              <a:xfrm flipH="1">
                <a:off x="2154" y="1389"/>
                <a:ext cx="182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7" name="Group 68"/>
          <p:cNvGrpSpPr>
            <a:grpSpLocks/>
          </p:cNvGrpSpPr>
          <p:nvPr/>
        </p:nvGrpSpPr>
        <p:grpSpPr bwMode="auto">
          <a:xfrm>
            <a:off x="1214414" y="5715016"/>
            <a:ext cx="1944687" cy="868356"/>
            <a:chOff x="748" y="3067"/>
            <a:chExt cx="1225" cy="771"/>
          </a:xfrm>
        </p:grpSpPr>
        <p:grpSp>
          <p:nvGrpSpPr>
            <p:cNvPr id="128" name="Group 69"/>
            <p:cNvGrpSpPr>
              <a:grpSpLocks/>
            </p:cNvGrpSpPr>
            <p:nvPr/>
          </p:nvGrpSpPr>
          <p:grpSpPr bwMode="auto">
            <a:xfrm>
              <a:off x="748" y="3067"/>
              <a:ext cx="1225" cy="771"/>
              <a:chOff x="657" y="2795"/>
              <a:chExt cx="1225" cy="771"/>
            </a:xfrm>
          </p:grpSpPr>
          <p:sp>
            <p:nvSpPr>
              <p:cNvPr id="130" name="Line 70"/>
              <p:cNvSpPr>
                <a:spLocks noChangeShapeType="1"/>
              </p:cNvSpPr>
              <p:nvPr/>
            </p:nvSpPr>
            <p:spPr bwMode="auto">
              <a:xfrm flipV="1">
                <a:off x="884" y="2840"/>
                <a:ext cx="0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71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Text Box 72"/>
              <p:cNvSpPr txBox="1">
                <a:spLocks noChangeArrowheads="1"/>
              </p:cNvSpPr>
              <p:nvPr/>
            </p:nvSpPr>
            <p:spPr bwMode="auto">
              <a:xfrm>
                <a:off x="657" y="2795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</a:t>
                </a:r>
                <a:endParaRPr lang="ru-RU" b="1"/>
              </a:p>
            </p:txBody>
          </p:sp>
        </p:grpSp>
        <p:sp>
          <p:nvSpPr>
            <p:cNvPr id="129" name="Line 73"/>
            <p:cNvSpPr>
              <a:spLocks noChangeShapeType="1"/>
            </p:cNvSpPr>
            <p:nvPr/>
          </p:nvSpPr>
          <p:spPr bwMode="auto">
            <a:xfrm>
              <a:off x="975" y="3203"/>
              <a:ext cx="862" cy="635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" name="Group 74"/>
          <p:cNvGrpSpPr>
            <a:grpSpLocks/>
          </p:cNvGrpSpPr>
          <p:nvPr/>
        </p:nvGrpSpPr>
        <p:grpSpPr bwMode="auto">
          <a:xfrm>
            <a:off x="1198553" y="5715016"/>
            <a:ext cx="1944687" cy="857256"/>
            <a:chOff x="2154" y="3067"/>
            <a:chExt cx="1225" cy="771"/>
          </a:xfrm>
        </p:grpSpPr>
        <p:grpSp>
          <p:nvGrpSpPr>
            <p:cNvPr id="134" name="Group 75"/>
            <p:cNvGrpSpPr>
              <a:grpSpLocks/>
            </p:cNvGrpSpPr>
            <p:nvPr/>
          </p:nvGrpSpPr>
          <p:grpSpPr bwMode="auto">
            <a:xfrm>
              <a:off x="2154" y="3067"/>
              <a:ext cx="1225" cy="771"/>
              <a:chOff x="657" y="2795"/>
              <a:chExt cx="1225" cy="771"/>
            </a:xfrm>
          </p:grpSpPr>
          <p:sp>
            <p:nvSpPr>
              <p:cNvPr id="136" name="Line 76"/>
              <p:cNvSpPr>
                <a:spLocks noChangeShapeType="1"/>
              </p:cNvSpPr>
              <p:nvPr/>
            </p:nvSpPr>
            <p:spPr bwMode="auto">
              <a:xfrm flipV="1">
                <a:off x="884" y="2840"/>
                <a:ext cx="0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77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Text Box 78"/>
              <p:cNvSpPr txBox="1">
                <a:spLocks noChangeArrowheads="1"/>
              </p:cNvSpPr>
              <p:nvPr/>
            </p:nvSpPr>
            <p:spPr bwMode="auto">
              <a:xfrm>
                <a:off x="657" y="2795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</a:t>
                </a:r>
                <a:endParaRPr lang="ru-RU" b="1"/>
              </a:p>
            </p:txBody>
          </p:sp>
        </p:grpSp>
        <p:sp>
          <p:nvSpPr>
            <p:cNvPr id="135" name="Freeform 79"/>
            <p:cNvSpPr>
              <a:spLocks/>
            </p:cNvSpPr>
            <p:nvPr/>
          </p:nvSpPr>
          <p:spPr bwMode="auto">
            <a:xfrm>
              <a:off x="2379" y="3657"/>
              <a:ext cx="972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135"/>
                </a:cxn>
                <a:cxn ang="0">
                  <a:pos x="472" y="176"/>
                </a:cxn>
                <a:cxn ang="0">
                  <a:pos x="753" y="135"/>
                </a:cxn>
                <a:cxn ang="0">
                  <a:pos x="972" y="5"/>
                </a:cxn>
              </a:cxnLst>
              <a:rect l="0" t="0" r="r" b="b"/>
              <a:pathLst>
                <a:path w="972" h="176">
                  <a:moveTo>
                    <a:pt x="0" y="0"/>
                  </a:moveTo>
                  <a:cubicBezTo>
                    <a:pt x="38" y="23"/>
                    <a:pt x="146" y="106"/>
                    <a:pt x="225" y="135"/>
                  </a:cubicBezTo>
                  <a:cubicBezTo>
                    <a:pt x="304" y="164"/>
                    <a:pt x="384" y="176"/>
                    <a:pt x="472" y="176"/>
                  </a:cubicBezTo>
                  <a:cubicBezTo>
                    <a:pt x="560" y="176"/>
                    <a:pt x="670" y="163"/>
                    <a:pt x="753" y="135"/>
                  </a:cubicBezTo>
                  <a:cubicBezTo>
                    <a:pt x="836" y="107"/>
                    <a:pt x="927" y="32"/>
                    <a:pt x="972" y="5"/>
                  </a:cubicBezTo>
                </a:path>
              </a:pathLst>
            </a:custGeom>
            <a:noFill/>
            <a:ln w="5715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9" name="Group 80"/>
          <p:cNvGrpSpPr>
            <a:grpSpLocks/>
          </p:cNvGrpSpPr>
          <p:nvPr/>
        </p:nvGrpSpPr>
        <p:grpSpPr bwMode="auto">
          <a:xfrm>
            <a:off x="1500166" y="3786190"/>
            <a:ext cx="7199313" cy="1879600"/>
            <a:chOff x="930" y="799"/>
            <a:chExt cx="4535" cy="1184"/>
          </a:xfrm>
        </p:grpSpPr>
        <p:sp>
          <p:nvSpPr>
            <p:cNvPr id="140" name="Text Box 81"/>
            <p:cNvSpPr txBox="1">
              <a:spLocks noChangeArrowheads="1"/>
            </p:cNvSpPr>
            <p:nvPr/>
          </p:nvSpPr>
          <p:spPr bwMode="auto">
            <a:xfrm>
              <a:off x="1305" y="1023"/>
              <a:ext cx="3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Trap</a:t>
              </a:r>
              <a:endParaRPr lang="ru-RU" b="1" dirty="0"/>
            </a:p>
          </p:txBody>
        </p:sp>
        <p:grpSp>
          <p:nvGrpSpPr>
            <p:cNvPr id="141" name="Group 82"/>
            <p:cNvGrpSpPr>
              <a:grpSpLocks/>
            </p:cNvGrpSpPr>
            <p:nvPr/>
          </p:nvGrpSpPr>
          <p:grpSpPr bwMode="auto">
            <a:xfrm>
              <a:off x="930" y="804"/>
              <a:ext cx="1042" cy="1179"/>
              <a:chOff x="930" y="618"/>
              <a:chExt cx="1042" cy="1179"/>
            </a:xfrm>
          </p:grpSpPr>
          <p:sp>
            <p:nvSpPr>
              <p:cNvPr id="148" name="Rectangle 83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9" name="Rectangle 84"/>
              <p:cNvSpPr>
                <a:spLocks noChangeArrowheads="1"/>
              </p:cNvSpPr>
              <p:nvPr/>
            </p:nvSpPr>
            <p:spPr bwMode="auto">
              <a:xfrm>
                <a:off x="1882" y="618"/>
                <a:ext cx="90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0" name="Group 85"/>
              <p:cNvGrpSpPr>
                <a:grpSpLocks/>
              </p:cNvGrpSpPr>
              <p:nvPr/>
            </p:nvGrpSpPr>
            <p:grpSpPr bwMode="auto">
              <a:xfrm>
                <a:off x="930" y="618"/>
                <a:ext cx="1042" cy="1179"/>
                <a:chOff x="930" y="618"/>
                <a:chExt cx="1042" cy="1179"/>
              </a:xfrm>
            </p:grpSpPr>
            <p:sp>
              <p:nvSpPr>
                <p:cNvPr id="151" name="Rectangle 86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90" cy="49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2" name="Rectangle 87"/>
                <p:cNvSpPr>
                  <a:spLocks noChangeArrowheads="1"/>
                </p:cNvSpPr>
                <p:nvPr/>
              </p:nvSpPr>
              <p:spPr bwMode="auto">
                <a:xfrm>
                  <a:off x="930" y="1298"/>
                  <a:ext cx="90" cy="49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" name="Rectangle 88"/>
                <p:cNvSpPr>
                  <a:spLocks noChangeArrowheads="1"/>
                </p:cNvSpPr>
                <p:nvPr/>
              </p:nvSpPr>
              <p:spPr bwMode="auto">
                <a:xfrm>
                  <a:off x="1882" y="618"/>
                  <a:ext cx="90" cy="49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82" y="1298"/>
                  <a:ext cx="90" cy="49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5" name="Rectangle 90"/>
                <p:cNvSpPr>
                  <a:spLocks noChangeArrowheads="1"/>
                </p:cNvSpPr>
                <p:nvPr/>
              </p:nvSpPr>
              <p:spPr bwMode="auto">
                <a:xfrm>
                  <a:off x="1066" y="1570"/>
                  <a:ext cx="771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6" name="Rectangle 91"/>
                <p:cNvSpPr>
                  <a:spLocks noChangeArrowheads="1"/>
                </p:cNvSpPr>
                <p:nvPr/>
              </p:nvSpPr>
              <p:spPr bwMode="auto">
                <a:xfrm>
                  <a:off x="1066" y="618"/>
                  <a:ext cx="771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2" name="Group 92"/>
            <p:cNvGrpSpPr>
              <a:grpSpLocks/>
            </p:cNvGrpSpPr>
            <p:nvPr/>
          </p:nvGrpSpPr>
          <p:grpSpPr bwMode="auto">
            <a:xfrm>
              <a:off x="3969" y="799"/>
              <a:ext cx="1496" cy="1179"/>
              <a:chOff x="3969" y="754"/>
              <a:chExt cx="1496" cy="1179"/>
            </a:xfrm>
          </p:grpSpPr>
          <p:sp>
            <p:nvSpPr>
              <p:cNvPr id="144" name="Rectangle 93"/>
              <p:cNvSpPr>
                <a:spLocks noChangeArrowheads="1"/>
              </p:cNvSpPr>
              <p:nvPr/>
            </p:nvSpPr>
            <p:spPr bwMode="auto">
              <a:xfrm>
                <a:off x="3969" y="754"/>
                <a:ext cx="91" cy="499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" name="Rectangle 94"/>
              <p:cNvSpPr>
                <a:spLocks noChangeArrowheads="1"/>
              </p:cNvSpPr>
              <p:nvPr/>
            </p:nvSpPr>
            <p:spPr bwMode="auto">
              <a:xfrm>
                <a:off x="3969" y="1434"/>
                <a:ext cx="91" cy="499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6" name="Rectangle 95"/>
              <p:cNvSpPr>
                <a:spLocks noChangeArrowheads="1"/>
              </p:cNvSpPr>
              <p:nvPr/>
            </p:nvSpPr>
            <p:spPr bwMode="auto">
              <a:xfrm>
                <a:off x="4059" y="754"/>
                <a:ext cx="1406" cy="136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" name="Rectangle 96"/>
              <p:cNvSpPr>
                <a:spLocks noChangeArrowheads="1"/>
              </p:cNvSpPr>
              <p:nvPr/>
            </p:nvSpPr>
            <p:spPr bwMode="auto">
              <a:xfrm>
                <a:off x="4059" y="1797"/>
                <a:ext cx="1406" cy="136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" name="Text Box 97"/>
            <p:cNvSpPr txBox="1">
              <a:spLocks noChangeArrowheads="1"/>
            </p:cNvSpPr>
            <p:nvPr/>
          </p:nvSpPr>
          <p:spPr bwMode="auto">
            <a:xfrm>
              <a:off x="4320" y="1023"/>
              <a:ext cx="8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990099"/>
                  </a:solidFill>
                </a:rPr>
                <a:t>TOF analyzer</a:t>
              </a:r>
              <a:endParaRPr lang="ru-RU" b="1" dirty="0">
                <a:solidFill>
                  <a:srgbClr val="990099"/>
                </a:solidFill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3714744" y="5786454"/>
            <a:ext cx="4674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resolution is ~ 20 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resolution of separation is 10 times worse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than of mass analysis!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65766"/>
            <a:ext cx="905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New concept of high-resolution spatial ion isolation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2405"/>
            <a:ext cx="8320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Conversion of flight time through the TOF analyzer to the difference of ion energies</a:t>
            </a:r>
          </a:p>
          <a:p>
            <a:pPr marL="342900" indent="-342900">
              <a:buAutoNum type="arabicPeriod"/>
            </a:pPr>
            <a:r>
              <a:rPr lang="en-US" dirty="0" smtClean="0"/>
              <a:t>Spatial separation of ions by an electrostatic energy analyzer (ESA)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85720" y="1773784"/>
            <a:ext cx="8610991" cy="4655612"/>
            <a:chOff x="285720" y="1500174"/>
            <a:chExt cx="8610991" cy="4655612"/>
          </a:xfrm>
        </p:grpSpPr>
        <p:pic>
          <p:nvPicPr>
            <p:cNvPr id="4" name="Рисунок 3" descr="concep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1500174"/>
              <a:ext cx="8610991" cy="46434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0034" y="5786454"/>
              <a:ext cx="2649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</a:t>
              </a:r>
              <a:r>
                <a:rPr lang="en-US" dirty="0" err="1" smtClean="0"/>
                <a:t>buncher</a:t>
              </a:r>
              <a:r>
                <a:rPr lang="en-US" dirty="0" smtClean="0"/>
                <a:t>/converter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15272" y="5357826"/>
              <a:ext cx="5318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ESA</a:t>
              </a:r>
              <a:endParaRPr lang="ru-RU" dirty="0"/>
            </a:p>
          </p:txBody>
        </p:sp>
      </p:grpSp>
      <p:sp>
        <p:nvSpPr>
          <p:cNvPr id="8" name="Скругленная прямоугольная выноска 7"/>
          <p:cNvSpPr/>
          <p:nvPr/>
        </p:nvSpPr>
        <p:spPr>
          <a:xfrm>
            <a:off x="357158" y="1773784"/>
            <a:ext cx="2643206" cy="1298026"/>
          </a:xfrm>
          <a:prstGeom prst="wedgeRoundRectCallout">
            <a:avLst>
              <a:gd name="adj1" fmla="val -49406"/>
              <a:gd name="adj2" fmla="val 2442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Ions come to the final time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focus plane of TOF analyzer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at the time 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(which depends on m/q)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with the energy spread </a:t>
            </a:r>
            <a:r>
              <a:rPr lang="el-GR" sz="1600" dirty="0" smtClean="0">
                <a:solidFill>
                  <a:srgbClr val="FF0000"/>
                </a:solidFill>
              </a:rPr>
              <a:t>Δ</a:t>
            </a:r>
            <a:r>
              <a:rPr lang="en-US" sz="1600" dirty="0" smtClean="0">
                <a:solidFill>
                  <a:srgbClr val="FF0000"/>
                </a:solidFill>
              </a:rPr>
              <a:t>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488" y="3488296"/>
            <a:ext cx="2643206" cy="1571636"/>
          </a:xfrm>
          <a:prstGeom prst="wedgeRoundRectCallout">
            <a:avLst>
              <a:gd name="adj1" fmla="val -37196"/>
              <a:gd name="adj2" fmla="val 840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Energy </a:t>
            </a:r>
            <a:r>
              <a:rPr lang="en-US" sz="1600" dirty="0" err="1" smtClean="0">
                <a:solidFill>
                  <a:schemeClr val="tx1"/>
                </a:solidFill>
              </a:rPr>
              <a:t>buncher</a:t>
            </a:r>
            <a:r>
              <a:rPr lang="en-US" sz="1600" dirty="0" smtClean="0">
                <a:solidFill>
                  <a:schemeClr val="tx1"/>
                </a:solidFill>
              </a:rPr>
              <a:t>/converter</a:t>
            </a:r>
          </a:p>
          <a:p>
            <a:pPr marL="342900" indent="-342900"/>
            <a:r>
              <a:rPr lang="en-US" sz="1600" dirty="0" smtClean="0">
                <a:solidFill>
                  <a:schemeClr val="tx1"/>
                </a:solidFill>
              </a:rPr>
              <a:t>1. eliminates the energy spread </a:t>
            </a:r>
            <a:r>
              <a:rPr lang="el-GR" sz="1600" dirty="0" smtClean="0">
                <a:solidFill>
                  <a:srgbClr val="FF0000"/>
                </a:solidFill>
              </a:rPr>
              <a:t>Δ</a:t>
            </a:r>
            <a:r>
              <a:rPr lang="en-US" sz="1600" dirty="0" smtClean="0">
                <a:solidFill>
                  <a:srgbClr val="FF0000"/>
                </a:solidFill>
              </a:rPr>
              <a:t>K </a:t>
            </a:r>
            <a:r>
              <a:rPr lang="en-US" sz="1600" dirty="0" smtClean="0">
                <a:solidFill>
                  <a:schemeClr val="tx1"/>
                </a:solidFill>
              </a:rPr>
              <a:t>for a fixed 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600" dirty="0" smtClean="0">
                <a:solidFill>
                  <a:schemeClr val="tx1"/>
                </a:solidFill>
              </a:rPr>
              <a:t>2. creates the ion energy dependence on the time moment 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071802" y="2416726"/>
            <a:ext cx="2357454" cy="928694"/>
          </a:xfrm>
          <a:prstGeom prst="wedgeRoundRectCallout">
            <a:avLst>
              <a:gd name="adj1" fmla="val 159610"/>
              <a:gd name="adj2" fmla="val 156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ESA creates spatial dispersion on energy =&gt;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as function of 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endParaRPr lang="ru-RU" sz="1600" baseline="-250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86314" y="1773784"/>
            <a:ext cx="2428892" cy="571504"/>
          </a:xfrm>
          <a:prstGeom prst="wedgeRoundRectCallout">
            <a:avLst>
              <a:gd name="adj1" fmla="val 85055"/>
              <a:gd name="adj2" fmla="val -361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ions with different 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can be separated by a slit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562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Energy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buncher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/converter: principle of operation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2876" y="898055"/>
            <a:ext cx="8715404" cy="3828971"/>
            <a:chOff x="142876" y="898055"/>
            <a:chExt cx="8715404" cy="3828971"/>
          </a:xfrm>
        </p:grpSpPr>
        <p:pic>
          <p:nvPicPr>
            <p:cNvPr id="3" name="Рисунок 2" descr="ЗС.png"/>
            <p:cNvPicPr>
              <a:picLocks noChangeAspect="1"/>
            </p:cNvPicPr>
            <p:nvPr/>
          </p:nvPicPr>
          <p:blipFill>
            <a:blip r:embed="rId2" cstate="print"/>
            <a:srcRect b="13850"/>
            <a:stretch>
              <a:fillRect/>
            </a:stretch>
          </p:blipFill>
          <p:spPr>
            <a:xfrm>
              <a:off x="142876" y="898055"/>
              <a:ext cx="8715404" cy="3388201"/>
            </a:xfrm>
            <a:prstGeom prst="rect">
              <a:avLst/>
            </a:prstGeom>
          </p:spPr>
        </p:pic>
        <p:sp>
          <p:nvSpPr>
            <p:cNvPr id="5" name="Скругленная прямоугольная выноска 4"/>
            <p:cNvSpPr/>
            <p:nvPr/>
          </p:nvSpPr>
          <p:spPr>
            <a:xfrm>
              <a:off x="500034" y="4071942"/>
              <a:ext cx="2071702" cy="655084"/>
            </a:xfrm>
            <a:prstGeom prst="wedgeRoundRectCallout">
              <a:avLst>
                <a:gd name="adj1" fmla="val -54833"/>
                <a:gd name="adj2" fmla="val -18542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final time focus plane of the TOF analyzer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43042" y="3416858"/>
              <a:ext cx="119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Drift space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7686" y="3357562"/>
              <a:ext cx="2928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Homogeneous retarding field</a:t>
              </a:r>
              <a:endParaRPr lang="ru-RU" dirty="0"/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6357950" y="4000504"/>
              <a:ext cx="2071702" cy="655084"/>
            </a:xfrm>
            <a:prstGeom prst="wedgeRoundRectCallout">
              <a:avLst>
                <a:gd name="adj1" fmla="val 14835"/>
                <a:gd name="adj2" fmla="val -26616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pulsed switching off the retarding field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4185" y="5000636"/>
            <a:ext cx="75078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Ions with the same t</a:t>
            </a:r>
            <a:r>
              <a:rPr lang="en-US" baseline="-25000" dirty="0" smtClean="0"/>
              <a:t>0</a:t>
            </a:r>
            <a:r>
              <a:rPr lang="en-US" dirty="0" smtClean="0"/>
              <a:t> but larger energies enter the retarding field earlier and </a:t>
            </a:r>
          </a:p>
          <a:p>
            <a:r>
              <a:rPr lang="en-US" dirty="0" smtClean="0"/>
              <a:t>at a fixed time moment t</a:t>
            </a:r>
            <a:r>
              <a:rPr lang="en-US" baseline="-25000" dirty="0" smtClean="0"/>
              <a:t>1</a:t>
            </a:r>
            <a:r>
              <a:rPr lang="en-US" dirty="0" smtClean="0"/>
              <a:t> of pulsed switching off the field lose more energy.</a:t>
            </a:r>
          </a:p>
          <a:p>
            <a:r>
              <a:rPr lang="en-US" dirty="0" smtClean="0"/>
              <a:t>The condition of eliminating </a:t>
            </a:r>
            <a:r>
              <a:rPr lang="el-GR" dirty="0" smtClean="0"/>
              <a:t>Δ</a:t>
            </a:r>
            <a:r>
              <a:rPr lang="en-US" dirty="0" smtClean="0"/>
              <a:t>K is </a:t>
            </a:r>
          </a:p>
          <a:p>
            <a:pPr algn="ctr"/>
            <a:r>
              <a:rPr lang="en-US" dirty="0" err="1" smtClean="0"/>
              <a:t>qED</a:t>
            </a:r>
            <a:r>
              <a:rPr lang="en-US" dirty="0" smtClean="0"/>
              <a:t> = 2K</a:t>
            </a:r>
            <a:r>
              <a:rPr lang="en-US" baseline="-25000" dirty="0" smtClean="0"/>
              <a:t>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final kinetic energy K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depends on t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, 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and on the ion mass!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03" y="71414"/>
            <a:ext cx="9033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Energy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buncher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/converter: ion-optical configuration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857232"/>
            <a:ext cx="8572560" cy="5798620"/>
            <a:chOff x="285720" y="857232"/>
            <a:chExt cx="8572560" cy="5798620"/>
          </a:xfrm>
        </p:grpSpPr>
        <p:pic>
          <p:nvPicPr>
            <p:cNvPr id="5" name="Рисунок 4" descr="зс2_подпись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857232"/>
              <a:ext cx="8572560" cy="2765352"/>
            </a:xfrm>
            <a:prstGeom prst="rect">
              <a:avLst/>
            </a:prstGeom>
          </p:spPr>
        </p:pic>
        <p:pic>
          <p:nvPicPr>
            <p:cNvPr id="7" name="Рисунок 6" descr="зс3_подпис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3929066"/>
              <a:ext cx="8501122" cy="2323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14744" y="1928802"/>
              <a:ext cx="185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Retarding field on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6182" y="4786322"/>
              <a:ext cx="1867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Retarding field off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488" y="6286520"/>
              <a:ext cx="2501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Electrode </a:t>
              </a:r>
              <a:r>
                <a:rPr lang="en-US" dirty="0" err="1" smtClean="0"/>
                <a:t>x_step</a:t>
              </a:r>
              <a:r>
                <a:rPr lang="en-US" dirty="0" smtClean="0"/>
                <a:t> = 8 mm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941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Energy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buncher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/converter: ion-optical quality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572008"/>
            <a:ext cx="8272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For the same ion mass</a:t>
            </a:r>
            <a:r>
              <a:rPr lang="en-US" dirty="0" smtClean="0"/>
              <a:t>, the final energy is </a:t>
            </a:r>
            <a:r>
              <a:rPr lang="en-US" dirty="0" smtClean="0">
                <a:solidFill>
                  <a:srgbClr val="0070C0"/>
                </a:solidFill>
              </a:rPr>
              <a:t>higher</a:t>
            </a:r>
            <a:r>
              <a:rPr lang="en-US" dirty="0" smtClean="0"/>
              <a:t> for ions that start from the final </a:t>
            </a:r>
          </a:p>
          <a:p>
            <a:r>
              <a:rPr lang="en-US" dirty="0" smtClean="0"/>
              <a:t>focus plane of the TOF analyzer </a:t>
            </a:r>
            <a:r>
              <a:rPr lang="en-US" dirty="0" smtClean="0">
                <a:solidFill>
                  <a:srgbClr val="0070C0"/>
                </a:solidFill>
              </a:rPr>
              <a:t>later.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For the same ion starting time</a:t>
            </a:r>
            <a:r>
              <a:rPr lang="en-US" dirty="0" smtClean="0"/>
              <a:t>, the final energy is </a:t>
            </a:r>
            <a:r>
              <a:rPr lang="en-US" dirty="0" smtClean="0">
                <a:solidFill>
                  <a:srgbClr val="0070C0"/>
                </a:solidFill>
              </a:rPr>
              <a:t>higher</a:t>
            </a:r>
            <a:r>
              <a:rPr lang="en-US" dirty="0" smtClean="0"/>
              <a:t> for ions of a </a:t>
            </a:r>
            <a:r>
              <a:rPr lang="en-US" dirty="0" smtClean="0">
                <a:solidFill>
                  <a:srgbClr val="0070C0"/>
                </a:solidFill>
              </a:rPr>
              <a:t>larger</a:t>
            </a:r>
            <a:r>
              <a:rPr lang="en-US" dirty="0" smtClean="0"/>
              <a:t> mass.</a:t>
            </a:r>
          </a:p>
          <a:p>
            <a:r>
              <a:rPr lang="en-US" dirty="0" smtClean="0"/>
              <a:t>Since ions of larger masses come to the focus plane later, </a:t>
            </a:r>
            <a:r>
              <a:rPr lang="en-US" dirty="0" smtClean="0">
                <a:solidFill>
                  <a:srgbClr val="0070C0"/>
                </a:solidFill>
              </a:rPr>
              <a:t>both effects add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high mass resolving power of the TOF MS </a:t>
            </a:r>
            <a:r>
              <a:rPr lang="en-US" dirty="0" smtClean="0">
                <a:solidFill>
                  <a:srgbClr val="0070C0"/>
                </a:solidFill>
              </a:rPr>
              <a:t>the energy difference due to the different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starting time dominates</a:t>
            </a:r>
            <a:r>
              <a:rPr lang="en-US" dirty="0" smtClean="0"/>
              <a:t>. </a:t>
            </a:r>
          </a:p>
        </p:txBody>
      </p:sp>
      <p:pic>
        <p:nvPicPr>
          <p:cNvPr id="12" name="Рисунок 11" descr="e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8715404" cy="336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757</Words>
  <Application>Microsoft Office PowerPoint</Application>
  <PresentationFormat>Экран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Изображение Paintbrush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</dc:creator>
  <cp:lastModifiedBy>Mikhail</cp:lastModifiedBy>
  <cp:revision>74</cp:revision>
  <dcterms:created xsi:type="dcterms:W3CDTF">2025-05-14T13:44:47Z</dcterms:created>
  <dcterms:modified xsi:type="dcterms:W3CDTF">2025-06-30T14:44:43Z</dcterms:modified>
</cp:coreProperties>
</file>