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91" r:id="rId3"/>
    <p:sldId id="292" r:id="rId4"/>
    <p:sldId id="293" r:id="rId5"/>
    <p:sldId id="271" r:id="rId6"/>
    <p:sldId id="276" r:id="rId7"/>
    <p:sldId id="270" r:id="rId8"/>
    <p:sldId id="278" r:id="rId9"/>
    <p:sldId id="283" r:id="rId10"/>
    <p:sldId id="289" r:id="rId11"/>
    <p:sldId id="284" r:id="rId12"/>
    <p:sldId id="288" r:id="rId13"/>
    <p:sldId id="294" r:id="rId14"/>
    <p:sldId id="295" r:id="rId15"/>
    <p:sldId id="287" r:id="rId16"/>
    <p:sldId id="277" r:id="rId17"/>
    <p:sldId id="26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9B8"/>
    <a:srgbClr val="9F2B22"/>
    <a:srgbClr val="4F81BD"/>
    <a:srgbClr val="C0504D"/>
    <a:srgbClr val="A02B22"/>
    <a:srgbClr val="E9E9ED"/>
    <a:srgbClr val="D1D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79249" autoAdjust="0"/>
  </p:normalViewPr>
  <p:slideViewPr>
    <p:cSldViewPr>
      <p:cViewPr varScale="1">
        <p:scale>
          <a:sx n="69" d="100"/>
          <a:sy n="69" d="100"/>
        </p:scale>
        <p:origin x="2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rojects_2017_2018\&#1076;&#1083;&#1103;_&#1072;&#1090;&#1083;&#1072;&#1089;&#1072;_28_11_2017\t_level_1710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89;&#1090;&#1103;\Desktop\&#1073;&#1072;&#1079;&#1072;_&#1076;&#1072;&#1085;&#1085;&#1099;&#1093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3;&#1072;&#1089;&#1090;&#1103;\Desktop\&#1073;&#1072;&#1079;&#1072;_&#1076;&#1072;&#1085;&#1085;&#1099;&#109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86;&#1090;&#1086;&#1085;&#1099;6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5;&#1088;&#1086;&#1090;&#1086;&#1085;&#1099;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7;&#1081;&#1090;&#1088;&#1086;&#1085;&#1099;6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7;&#1081;&#1090;&#1088;&#1086;&#1085;&#1099;6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7;&#1095;&#1077;&#1090;&#1085;&#1086;-&#1085;&#1077;&#1095;&#1077;&#1090;&#1085;&#1099;&#1077;_&#1103;&#1076;&#1088;&#1072;2.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85;&#1077;&#1095;&#1077;&#1090;&#1085;&#1086;-&#1085;&#1077;&#1095;&#1077;&#1090;&#1085;&#1099;&#1077;_&#1103;&#1076;&#1088;&#1072;2.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[t_level_1710.xls]изомеры!$V$1</c:f>
              <c:strCache>
                <c:ptCount val="1"/>
                <c:pt idx="0">
                  <c:v>t&gt;1s</c:v>
                </c:pt>
              </c:strCache>
            </c:strRef>
          </c:tx>
          <c:spPr>
            <a:solidFill>
              <a:schemeClr val="tx1"/>
            </a:solidFill>
            <a:ln>
              <a:solidFill>
                <a:prstClr val="black"/>
              </a:solidFill>
            </a:ln>
          </c:spPr>
          <c:invertIfNegative val="0"/>
          <c:cat>
            <c:numRef>
              <c:f>[t_level_1710.xls]изомеры!$U$2:$U$30</c:f>
              <c:numCache>
                <c:formatCode>General</c:formatCode>
                <c:ptCount val="2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  <c:pt idx="9">
                  <c:v>110</c:v>
                </c:pt>
                <c:pt idx="10">
                  <c:v>120</c:v>
                </c:pt>
                <c:pt idx="11">
                  <c:v>130</c:v>
                </c:pt>
                <c:pt idx="12">
                  <c:v>140</c:v>
                </c:pt>
                <c:pt idx="13">
                  <c:v>150</c:v>
                </c:pt>
                <c:pt idx="14">
                  <c:v>160</c:v>
                </c:pt>
                <c:pt idx="15">
                  <c:v>170</c:v>
                </c:pt>
                <c:pt idx="16">
                  <c:v>180</c:v>
                </c:pt>
                <c:pt idx="17">
                  <c:v>190</c:v>
                </c:pt>
                <c:pt idx="18">
                  <c:v>200</c:v>
                </c:pt>
                <c:pt idx="19">
                  <c:v>210</c:v>
                </c:pt>
                <c:pt idx="20">
                  <c:v>220</c:v>
                </c:pt>
                <c:pt idx="21">
                  <c:v>230</c:v>
                </c:pt>
                <c:pt idx="22">
                  <c:v>240</c:v>
                </c:pt>
                <c:pt idx="23">
                  <c:v>250</c:v>
                </c:pt>
                <c:pt idx="24">
                  <c:v>260</c:v>
                </c:pt>
                <c:pt idx="25">
                  <c:v>270</c:v>
                </c:pt>
                <c:pt idx="26">
                  <c:v>280</c:v>
                </c:pt>
                <c:pt idx="27">
                  <c:v>290</c:v>
                </c:pt>
                <c:pt idx="28">
                  <c:v>300</c:v>
                </c:pt>
              </c:numCache>
            </c:numRef>
          </c:cat>
          <c:val>
            <c:numRef>
              <c:f>[t_level_1710.xls]изомеры!$V$2:$V$30</c:f>
              <c:numCache>
                <c:formatCode>General</c:formatCode>
                <c:ptCount val="29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8</c:v>
                </c:pt>
                <c:pt idx="5">
                  <c:v>9</c:v>
                </c:pt>
                <c:pt idx="6">
                  <c:v>23</c:v>
                </c:pt>
                <c:pt idx="7">
                  <c:v>39</c:v>
                </c:pt>
                <c:pt idx="8">
                  <c:v>38</c:v>
                </c:pt>
                <c:pt idx="9">
                  <c:v>30</c:v>
                </c:pt>
                <c:pt idx="10">
                  <c:v>49</c:v>
                </c:pt>
                <c:pt idx="11">
                  <c:v>53</c:v>
                </c:pt>
                <c:pt idx="12">
                  <c:v>48</c:v>
                </c:pt>
                <c:pt idx="13">
                  <c:v>33</c:v>
                </c:pt>
                <c:pt idx="14">
                  <c:v>37</c:v>
                </c:pt>
                <c:pt idx="15">
                  <c:v>23</c:v>
                </c:pt>
                <c:pt idx="16">
                  <c:v>32</c:v>
                </c:pt>
                <c:pt idx="17">
                  <c:v>40</c:v>
                </c:pt>
                <c:pt idx="18">
                  <c:v>61</c:v>
                </c:pt>
                <c:pt idx="19">
                  <c:v>16</c:v>
                </c:pt>
                <c:pt idx="20">
                  <c:v>6</c:v>
                </c:pt>
                <c:pt idx="21">
                  <c:v>1</c:v>
                </c:pt>
                <c:pt idx="22">
                  <c:v>5</c:v>
                </c:pt>
                <c:pt idx="23">
                  <c:v>15</c:v>
                </c:pt>
                <c:pt idx="24">
                  <c:v>12</c:v>
                </c:pt>
                <c:pt idx="25">
                  <c:v>9</c:v>
                </c:pt>
                <c:pt idx="26">
                  <c:v>6</c:v>
                </c:pt>
                <c:pt idx="27">
                  <c:v>7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86-4F4A-8BBE-9DFC8C9837DE}"/>
            </c:ext>
          </c:extLst>
        </c:ser>
        <c:ser>
          <c:idx val="1"/>
          <c:order val="1"/>
          <c:tx>
            <c:strRef>
              <c:f>[t_level_1710.xls]изомеры!$W$1</c:f>
              <c:strCache>
                <c:ptCount val="1"/>
                <c:pt idx="0">
                  <c:v>1Ms&lt;t&lt;1s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prstClr val="black"/>
              </a:solidFill>
            </a:ln>
          </c:spPr>
          <c:invertIfNegative val="0"/>
          <c:cat>
            <c:numRef>
              <c:f>[t_level_1710.xls]изомеры!$U$2:$U$30</c:f>
              <c:numCache>
                <c:formatCode>General</c:formatCode>
                <c:ptCount val="2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  <c:pt idx="9">
                  <c:v>110</c:v>
                </c:pt>
                <c:pt idx="10">
                  <c:v>120</c:v>
                </c:pt>
                <c:pt idx="11">
                  <c:v>130</c:v>
                </c:pt>
                <c:pt idx="12">
                  <c:v>140</c:v>
                </c:pt>
                <c:pt idx="13">
                  <c:v>150</c:v>
                </c:pt>
                <c:pt idx="14">
                  <c:v>160</c:v>
                </c:pt>
                <c:pt idx="15">
                  <c:v>170</c:v>
                </c:pt>
                <c:pt idx="16">
                  <c:v>180</c:v>
                </c:pt>
                <c:pt idx="17">
                  <c:v>190</c:v>
                </c:pt>
                <c:pt idx="18">
                  <c:v>200</c:v>
                </c:pt>
                <c:pt idx="19">
                  <c:v>210</c:v>
                </c:pt>
                <c:pt idx="20">
                  <c:v>220</c:v>
                </c:pt>
                <c:pt idx="21">
                  <c:v>230</c:v>
                </c:pt>
                <c:pt idx="22">
                  <c:v>240</c:v>
                </c:pt>
                <c:pt idx="23">
                  <c:v>250</c:v>
                </c:pt>
                <c:pt idx="24">
                  <c:v>260</c:v>
                </c:pt>
                <c:pt idx="25">
                  <c:v>270</c:v>
                </c:pt>
                <c:pt idx="26">
                  <c:v>280</c:v>
                </c:pt>
                <c:pt idx="27">
                  <c:v>290</c:v>
                </c:pt>
                <c:pt idx="28">
                  <c:v>300</c:v>
                </c:pt>
              </c:numCache>
            </c:numRef>
          </c:cat>
          <c:val>
            <c:numRef>
              <c:f>[t_level_1710.xls]изомеры!$W$2:$W$30</c:f>
              <c:numCache>
                <c:formatCode>General</c:formatCode>
                <c:ptCount val="29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3</c:v>
                </c:pt>
                <c:pt idx="6">
                  <c:v>7</c:v>
                </c:pt>
                <c:pt idx="7">
                  <c:v>5</c:v>
                </c:pt>
                <c:pt idx="8">
                  <c:v>11</c:v>
                </c:pt>
                <c:pt idx="9">
                  <c:v>5</c:v>
                </c:pt>
                <c:pt idx="10">
                  <c:v>14</c:v>
                </c:pt>
                <c:pt idx="11">
                  <c:v>21</c:v>
                </c:pt>
                <c:pt idx="12">
                  <c:v>12</c:v>
                </c:pt>
                <c:pt idx="13">
                  <c:v>11</c:v>
                </c:pt>
                <c:pt idx="14">
                  <c:v>14</c:v>
                </c:pt>
                <c:pt idx="15">
                  <c:v>11</c:v>
                </c:pt>
                <c:pt idx="16">
                  <c:v>15</c:v>
                </c:pt>
                <c:pt idx="17">
                  <c:v>23</c:v>
                </c:pt>
                <c:pt idx="18">
                  <c:v>27</c:v>
                </c:pt>
                <c:pt idx="19">
                  <c:v>23</c:v>
                </c:pt>
                <c:pt idx="20">
                  <c:v>5</c:v>
                </c:pt>
                <c:pt idx="21">
                  <c:v>0</c:v>
                </c:pt>
                <c:pt idx="22">
                  <c:v>2</c:v>
                </c:pt>
                <c:pt idx="23">
                  <c:v>6</c:v>
                </c:pt>
                <c:pt idx="24">
                  <c:v>5</c:v>
                </c:pt>
                <c:pt idx="25">
                  <c:v>7</c:v>
                </c:pt>
                <c:pt idx="26">
                  <c:v>8</c:v>
                </c:pt>
                <c:pt idx="27">
                  <c:v>8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86-4F4A-8BBE-9DFC8C9837DE}"/>
            </c:ext>
          </c:extLst>
        </c:ser>
        <c:ser>
          <c:idx val="2"/>
          <c:order val="2"/>
          <c:tx>
            <c:strRef>
              <c:f>[t_level_1710.xls]изомеры!$X$1</c:f>
              <c:strCache>
                <c:ptCount val="1"/>
                <c:pt idx="0">
                  <c:v>1Mks&lt;t&lt;1Ms</c:v>
                </c:pt>
              </c:strCache>
            </c:strRef>
          </c:tx>
          <c:spPr>
            <a:solidFill>
              <a:schemeClr val="bg1"/>
            </a:solidFill>
            <a:ln>
              <a:solidFill>
                <a:prstClr val="black"/>
              </a:solidFill>
            </a:ln>
          </c:spPr>
          <c:invertIfNegative val="0"/>
          <c:cat>
            <c:numRef>
              <c:f>[t_level_1710.xls]изомеры!$U$2:$U$30</c:f>
              <c:numCache>
                <c:formatCode>General</c:formatCode>
                <c:ptCount val="29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70</c:v>
                </c:pt>
                <c:pt idx="6">
                  <c:v>80</c:v>
                </c:pt>
                <c:pt idx="7">
                  <c:v>90</c:v>
                </c:pt>
                <c:pt idx="8">
                  <c:v>100</c:v>
                </c:pt>
                <c:pt idx="9">
                  <c:v>110</c:v>
                </c:pt>
                <c:pt idx="10">
                  <c:v>120</c:v>
                </c:pt>
                <c:pt idx="11">
                  <c:v>130</c:v>
                </c:pt>
                <c:pt idx="12">
                  <c:v>140</c:v>
                </c:pt>
                <c:pt idx="13">
                  <c:v>150</c:v>
                </c:pt>
                <c:pt idx="14">
                  <c:v>160</c:v>
                </c:pt>
                <c:pt idx="15">
                  <c:v>170</c:v>
                </c:pt>
                <c:pt idx="16">
                  <c:v>180</c:v>
                </c:pt>
                <c:pt idx="17">
                  <c:v>190</c:v>
                </c:pt>
                <c:pt idx="18">
                  <c:v>200</c:v>
                </c:pt>
                <c:pt idx="19">
                  <c:v>210</c:v>
                </c:pt>
                <c:pt idx="20">
                  <c:v>220</c:v>
                </c:pt>
                <c:pt idx="21">
                  <c:v>230</c:v>
                </c:pt>
                <c:pt idx="22">
                  <c:v>240</c:v>
                </c:pt>
                <c:pt idx="23">
                  <c:v>250</c:v>
                </c:pt>
                <c:pt idx="24">
                  <c:v>260</c:v>
                </c:pt>
                <c:pt idx="25">
                  <c:v>270</c:v>
                </c:pt>
                <c:pt idx="26">
                  <c:v>280</c:v>
                </c:pt>
                <c:pt idx="27">
                  <c:v>290</c:v>
                </c:pt>
                <c:pt idx="28">
                  <c:v>300</c:v>
                </c:pt>
              </c:numCache>
            </c:numRef>
          </c:cat>
          <c:val>
            <c:numRef>
              <c:f>[t_level_1710.xls]изомеры!$X$2:$X$30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3</c:v>
                </c:pt>
                <c:pt idx="10">
                  <c:v>4</c:v>
                </c:pt>
                <c:pt idx="11">
                  <c:v>15</c:v>
                </c:pt>
                <c:pt idx="12">
                  <c:v>8</c:v>
                </c:pt>
                <c:pt idx="13">
                  <c:v>7</c:v>
                </c:pt>
                <c:pt idx="14">
                  <c:v>13</c:v>
                </c:pt>
                <c:pt idx="15">
                  <c:v>5</c:v>
                </c:pt>
                <c:pt idx="16">
                  <c:v>22</c:v>
                </c:pt>
                <c:pt idx="17">
                  <c:v>18</c:v>
                </c:pt>
                <c:pt idx="18">
                  <c:v>8</c:v>
                </c:pt>
                <c:pt idx="19">
                  <c:v>15</c:v>
                </c:pt>
                <c:pt idx="20">
                  <c:v>10</c:v>
                </c:pt>
                <c:pt idx="21">
                  <c:v>0</c:v>
                </c:pt>
                <c:pt idx="22">
                  <c:v>4</c:v>
                </c:pt>
                <c:pt idx="23">
                  <c:v>10</c:v>
                </c:pt>
                <c:pt idx="24">
                  <c:v>9</c:v>
                </c:pt>
                <c:pt idx="25">
                  <c:v>1</c:v>
                </c:pt>
                <c:pt idx="26">
                  <c:v>0</c:v>
                </c:pt>
                <c:pt idx="27">
                  <c:v>1</c:v>
                </c:pt>
                <c:pt idx="2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86-4F4A-8BBE-9DFC8C9837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overlap val="100"/>
        <c:axId val="1734850608"/>
        <c:axId val="1734837008"/>
      </c:barChart>
      <c:catAx>
        <c:axId val="1734850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i="1"/>
                  <a:t>A</a:t>
                </a:r>
                <a:endParaRPr lang="ru-RU" i="1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34837008"/>
        <c:crosses val="autoZero"/>
        <c:auto val="1"/>
        <c:lblAlgn val="ctr"/>
        <c:lblOffset val="100"/>
        <c:noMultiLvlLbl val="0"/>
      </c:catAx>
      <c:valAx>
        <c:axId val="173483700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Число</a:t>
                </a:r>
                <a:r>
                  <a:rPr lang="ru-RU" baseline="0"/>
                  <a:t> изомеров</a:t>
                </a:r>
                <a:endParaRPr lang="ru-RU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73485060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Лист2!$D$1</c:f>
              <c:strCache>
                <c:ptCount val="1"/>
                <c:pt idx="0">
                  <c:v>частота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c:spPr>
          <c:invertIfNegative val="0"/>
          <c:cat>
            <c:numRef>
              <c:f>Лист2!$C$2:$C$109</c:f>
              <c:numCache>
                <c:formatCode>General</c:formatCode>
                <c:ptCount val="10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</c:numCache>
            </c:numRef>
          </c:cat>
          <c:val>
            <c:numRef>
              <c:f>Лист2!$D$2:$D$109</c:f>
              <c:numCache>
                <c:formatCode>General</c:formatCode>
                <c:ptCount val="10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3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4</c:v>
                </c:pt>
                <c:pt idx="25">
                  <c:v>3</c:v>
                </c:pt>
                <c:pt idx="26">
                  <c:v>4</c:v>
                </c:pt>
                <c:pt idx="27">
                  <c:v>2</c:v>
                </c:pt>
                <c:pt idx="28">
                  <c:v>3</c:v>
                </c:pt>
                <c:pt idx="29">
                  <c:v>3</c:v>
                </c:pt>
                <c:pt idx="30">
                  <c:v>2</c:v>
                </c:pt>
                <c:pt idx="31">
                  <c:v>4</c:v>
                </c:pt>
                <c:pt idx="32">
                  <c:v>1</c:v>
                </c:pt>
                <c:pt idx="33">
                  <c:v>5</c:v>
                </c:pt>
                <c:pt idx="34">
                  <c:v>9</c:v>
                </c:pt>
                <c:pt idx="35">
                  <c:v>4</c:v>
                </c:pt>
                <c:pt idx="36">
                  <c:v>6</c:v>
                </c:pt>
                <c:pt idx="37">
                  <c:v>3</c:v>
                </c:pt>
                <c:pt idx="38">
                  <c:v>12</c:v>
                </c:pt>
                <c:pt idx="39">
                  <c:v>3</c:v>
                </c:pt>
                <c:pt idx="40">
                  <c:v>13</c:v>
                </c:pt>
                <c:pt idx="41">
                  <c:v>2</c:v>
                </c:pt>
                <c:pt idx="42">
                  <c:v>9</c:v>
                </c:pt>
                <c:pt idx="43">
                  <c:v>1</c:v>
                </c:pt>
                <c:pt idx="44">
                  <c:v>13</c:v>
                </c:pt>
                <c:pt idx="45">
                  <c:v>5</c:v>
                </c:pt>
                <c:pt idx="46">
                  <c:v>19</c:v>
                </c:pt>
                <c:pt idx="47">
                  <c:v>7</c:v>
                </c:pt>
                <c:pt idx="48">
                  <c:v>30</c:v>
                </c:pt>
                <c:pt idx="49">
                  <c:v>10</c:v>
                </c:pt>
                <c:pt idx="50">
                  <c:v>10</c:v>
                </c:pt>
                <c:pt idx="51">
                  <c:v>9</c:v>
                </c:pt>
                <c:pt idx="52">
                  <c:v>8</c:v>
                </c:pt>
                <c:pt idx="53">
                  <c:v>6</c:v>
                </c:pt>
                <c:pt idx="54">
                  <c:v>10</c:v>
                </c:pt>
                <c:pt idx="55">
                  <c:v>6</c:v>
                </c:pt>
                <c:pt idx="56">
                  <c:v>2</c:v>
                </c:pt>
                <c:pt idx="57">
                  <c:v>6</c:v>
                </c:pt>
                <c:pt idx="58">
                  <c:v>6</c:v>
                </c:pt>
                <c:pt idx="59">
                  <c:v>5</c:v>
                </c:pt>
                <c:pt idx="60">
                  <c:v>6</c:v>
                </c:pt>
                <c:pt idx="61">
                  <c:v>3</c:v>
                </c:pt>
                <c:pt idx="62">
                  <c:v>6</c:v>
                </c:pt>
                <c:pt idx="63">
                  <c:v>4</c:v>
                </c:pt>
                <c:pt idx="64">
                  <c:v>10</c:v>
                </c:pt>
                <c:pt idx="65">
                  <c:v>4</c:v>
                </c:pt>
                <c:pt idx="66">
                  <c:v>18</c:v>
                </c:pt>
                <c:pt idx="67">
                  <c:v>2</c:v>
                </c:pt>
                <c:pt idx="68">
                  <c:v>3</c:v>
                </c:pt>
                <c:pt idx="69">
                  <c:v>3</c:v>
                </c:pt>
                <c:pt idx="70">
                  <c:v>11</c:v>
                </c:pt>
                <c:pt idx="71">
                  <c:v>10</c:v>
                </c:pt>
                <c:pt idx="72">
                  <c:v>4</c:v>
                </c:pt>
                <c:pt idx="73">
                  <c:v>3</c:v>
                </c:pt>
                <c:pt idx="74">
                  <c:v>8</c:v>
                </c:pt>
                <c:pt idx="75">
                  <c:v>7</c:v>
                </c:pt>
                <c:pt idx="76">
                  <c:v>13</c:v>
                </c:pt>
                <c:pt idx="77">
                  <c:v>7</c:v>
                </c:pt>
                <c:pt idx="78">
                  <c:v>12</c:v>
                </c:pt>
                <c:pt idx="79">
                  <c:v>5</c:v>
                </c:pt>
                <c:pt idx="80">
                  <c:v>14</c:v>
                </c:pt>
                <c:pt idx="81">
                  <c:v>9</c:v>
                </c:pt>
                <c:pt idx="82">
                  <c:v>16</c:v>
                </c:pt>
                <c:pt idx="83">
                  <c:v>8</c:v>
                </c:pt>
                <c:pt idx="84">
                  <c:v>4</c:v>
                </c:pt>
                <c:pt idx="85">
                  <c:v>2</c:v>
                </c:pt>
                <c:pt idx="86">
                  <c:v>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1</c:v>
                </c:pt>
                <c:pt idx="91">
                  <c:v>1</c:v>
                </c:pt>
                <c:pt idx="92">
                  <c:v>0</c:v>
                </c:pt>
                <c:pt idx="93">
                  <c:v>1</c:v>
                </c:pt>
                <c:pt idx="94">
                  <c:v>1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1</c:v>
                </c:pt>
                <c:pt idx="99">
                  <c:v>1</c:v>
                </c:pt>
                <c:pt idx="100">
                  <c:v>0</c:v>
                </c:pt>
                <c:pt idx="101">
                  <c:v>1</c:v>
                </c:pt>
                <c:pt idx="102">
                  <c:v>1</c:v>
                </c:pt>
                <c:pt idx="103">
                  <c:v>2</c:v>
                </c:pt>
                <c:pt idx="104">
                  <c:v>0</c:v>
                </c:pt>
                <c:pt idx="105">
                  <c:v>1</c:v>
                </c:pt>
                <c:pt idx="106">
                  <c:v>0</c:v>
                </c:pt>
                <c:pt idx="10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DE-4BAC-BE43-F70BC18187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417024"/>
        <c:axId val="68418944"/>
      </c:barChart>
      <c:catAx>
        <c:axId val="684170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Z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18944"/>
        <c:crosses val="autoZero"/>
        <c:auto val="1"/>
        <c:lblAlgn val="ctr"/>
        <c:lblOffset val="100"/>
        <c:noMultiLvlLbl val="0"/>
      </c:catAx>
      <c:valAx>
        <c:axId val="684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isomers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1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08981925204555"/>
          <c:y val="4.793028322440087E-2"/>
          <c:w val="0.85342681479883509"/>
          <c:h val="0.746848506681762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Лист2!$N$1</c:f>
              <c:strCache>
                <c:ptCount val="1"/>
                <c:pt idx="0">
                  <c:v>частота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numRef>
              <c:f>Лист2!$M$2:$M$160</c:f>
              <c:numCache>
                <c:formatCode>General</c:formatCode>
                <c:ptCount val="1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</c:numCache>
            </c:numRef>
          </c:cat>
          <c:val>
            <c:numRef>
              <c:f>Лист2!$N$2:$N$160</c:f>
              <c:numCache>
                <c:formatCode>General</c:formatCode>
                <c:ptCount val="15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</c:v>
                </c:pt>
                <c:pt idx="21">
                  <c:v>0</c:v>
                </c:pt>
                <c:pt idx="22">
                  <c:v>1</c:v>
                </c:pt>
                <c:pt idx="23">
                  <c:v>0</c:v>
                </c:pt>
                <c:pt idx="24">
                  <c:v>2</c:v>
                </c:pt>
                <c:pt idx="25">
                  <c:v>1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2</c:v>
                </c:pt>
                <c:pt idx="33">
                  <c:v>0</c:v>
                </c:pt>
                <c:pt idx="34">
                  <c:v>3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5</c:v>
                </c:pt>
                <c:pt idx="39">
                  <c:v>0</c:v>
                </c:pt>
                <c:pt idx="40">
                  <c:v>7</c:v>
                </c:pt>
                <c:pt idx="41">
                  <c:v>1</c:v>
                </c:pt>
                <c:pt idx="42">
                  <c:v>5</c:v>
                </c:pt>
                <c:pt idx="43">
                  <c:v>4</c:v>
                </c:pt>
                <c:pt idx="44">
                  <c:v>8</c:v>
                </c:pt>
                <c:pt idx="45">
                  <c:v>4</c:v>
                </c:pt>
                <c:pt idx="46">
                  <c:v>10</c:v>
                </c:pt>
                <c:pt idx="47">
                  <c:v>3</c:v>
                </c:pt>
                <c:pt idx="48">
                  <c:v>13</c:v>
                </c:pt>
                <c:pt idx="49">
                  <c:v>4</c:v>
                </c:pt>
                <c:pt idx="50">
                  <c:v>5</c:v>
                </c:pt>
                <c:pt idx="51">
                  <c:v>5</c:v>
                </c:pt>
                <c:pt idx="52">
                  <c:v>5</c:v>
                </c:pt>
                <c:pt idx="53">
                  <c:v>5</c:v>
                </c:pt>
                <c:pt idx="54">
                  <c:v>3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5</c:v>
                </c:pt>
                <c:pt idx="59">
                  <c:v>3</c:v>
                </c:pt>
                <c:pt idx="60">
                  <c:v>6</c:v>
                </c:pt>
                <c:pt idx="61">
                  <c:v>2</c:v>
                </c:pt>
                <c:pt idx="62">
                  <c:v>6</c:v>
                </c:pt>
                <c:pt idx="63">
                  <c:v>2</c:v>
                </c:pt>
                <c:pt idx="64">
                  <c:v>5</c:v>
                </c:pt>
                <c:pt idx="65">
                  <c:v>3</c:v>
                </c:pt>
                <c:pt idx="66">
                  <c:v>8</c:v>
                </c:pt>
                <c:pt idx="67">
                  <c:v>3</c:v>
                </c:pt>
                <c:pt idx="68">
                  <c:v>10</c:v>
                </c:pt>
                <c:pt idx="69">
                  <c:v>3</c:v>
                </c:pt>
                <c:pt idx="70">
                  <c:v>8</c:v>
                </c:pt>
                <c:pt idx="71">
                  <c:v>3</c:v>
                </c:pt>
                <c:pt idx="72">
                  <c:v>11</c:v>
                </c:pt>
                <c:pt idx="73">
                  <c:v>3</c:v>
                </c:pt>
                <c:pt idx="74">
                  <c:v>12</c:v>
                </c:pt>
                <c:pt idx="75">
                  <c:v>1</c:v>
                </c:pt>
                <c:pt idx="76">
                  <c:v>11</c:v>
                </c:pt>
                <c:pt idx="77">
                  <c:v>5</c:v>
                </c:pt>
                <c:pt idx="78">
                  <c:v>14</c:v>
                </c:pt>
                <c:pt idx="79">
                  <c:v>4</c:v>
                </c:pt>
                <c:pt idx="80">
                  <c:v>11</c:v>
                </c:pt>
                <c:pt idx="81">
                  <c:v>2</c:v>
                </c:pt>
                <c:pt idx="82">
                  <c:v>5</c:v>
                </c:pt>
                <c:pt idx="83">
                  <c:v>3</c:v>
                </c:pt>
                <c:pt idx="84">
                  <c:v>3</c:v>
                </c:pt>
                <c:pt idx="85">
                  <c:v>4</c:v>
                </c:pt>
                <c:pt idx="86">
                  <c:v>3</c:v>
                </c:pt>
                <c:pt idx="87">
                  <c:v>0</c:v>
                </c:pt>
                <c:pt idx="88">
                  <c:v>5</c:v>
                </c:pt>
                <c:pt idx="89">
                  <c:v>1</c:v>
                </c:pt>
                <c:pt idx="90">
                  <c:v>8</c:v>
                </c:pt>
                <c:pt idx="91">
                  <c:v>1</c:v>
                </c:pt>
                <c:pt idx="92">
                  <c:v>3</c:v>
                </c:pt>
                <c:pt idx="93">
                  <c:v>1</c:v>
                </c:pt>
                <c:pt idx="94">
                  <c:v>4</c:v>
                </c:pt>
                <c:pt idx="95">
                  <c:v>2</c:v>
                </c:pt>
                <c:pt idx="96">
                  <c:v>4</c:v>
                </c:pt>
                <c:pt idx="97">
                  <c:v>3</c:v>
                </c:pt>
                <c:pt idx="98">
                  <c:v>5</c:v>
                </c:pt>
                <c:pt idx="99">
                  <c:v>1</c:v>
                </c:pt>
                <c:pt idx="100">
                  <c:v>2</c:v>
                </c:pt>
                <c:pt idx="101">
                  <c:v>0</c:v>
                </c:pt>
                <c:pt idx="102">
                  <c:v>2</c:v>
                </c:pt>
                <c:pt idx="103">
                  <c:v>1</c:v>
                </c:pt>
                <c:pt idx="104">
                  <c:v>10</c:v>
                </c:pt>
                <c:pt idx="105">
                  <c:v>5</c:v>
                </c:pt>
                <c:pt idx="106">
                  <c:v>10</c:v>
                </c:pt>
                <c:pt idx="107">
                  <c:v>3</c:v>
                </c:pt>
                <c:pt idx="108">
                  <c:v>5</c:v>
                </c:pt>
                <c:pt idx="109">
                  <c:v>3</c:v>
                </c:pt>
                <c:pt idx="110">
                  <c:v>6</c:v>
                </c:pt>
                <c:pt idx="111">
                  <c:v>4</c:v>
                </c:pt>
                <c:pt idx="112">
                  <c:v>10</c:v>
                </c:pt>
                <c:pt idx="113">
                  <c:v>6</c:v>
                </c:pt>
                <c:pt idx="114">
                  <c:v>13</c:v>
                </c:pt>
                <c:pt idx="115">
                  <c:v>4</c:v>
                </c:pt>
                <c:pt idx="116">
                  <c:v>11</c:v>
                </c:pt>
                <c:pt idx="117">
                  <c:v>3</c:v>
                </c:pt>
                <c:pt idx="118">
                  <c:v>10</c:v>
                </c:pt>
                <c:pt idx="119">
                  <c:v>2</c:v>
                </c:pt>
                <c:pt idx="120">
                  <c:v>3</c:v>
                </c:pt>
                <c:pt idx="121">
                  <c:v>1</c:v>
                </c:pt>
                <c:pt idx="122">
                  <c:v>1</c:v>
                </c:pt>
                <c:pt idx="123">
                  <c:v>0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1</c:v>
                </c:pt>
                <c:pt idx="128">
                  <c:v>2</c:v>
                </c:pt>
                <c:pt idx="129">
                  <c:v>0</c:v>
                </c:pt>
                <c:pt idx="130">
                  <c:v>1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2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2</c:v>
                </c:pt>
                <c:pt idx="147">
                  <c:v>0</c:v>
                </c:pt>
                <c:pt idx="148">
                  <c:v>2</c:v>
                </c:pt>
                <c:pt idx="149">
                  <c:v>1</c:v>
                </c:pt>
                <c:pt idx="150">
                  <c:v>0</c:v>
                </c:pt>
                <c:pt idx="151">
                  <c:v>1</c:v>
                </c:pt>
                <c:pt idx="152">
                  <c:v>1</c:v>
                </c:pt>
                <c:pt idx="153">
                  <c:v>0</c:v>
                </c:pt>
                <c:pt idx="154">
                  <c:v>1</c:v>
                </c:pt>
                <c:pt idx="155">
                  <c:v>0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0-40D5-97D4-A236A52D63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"/>
        <c:axId val="68439424"/>
        <c:axId val="68457984"/>
      </c:barChart>
      <c:catAx>
        <c:axId val="68439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aseline="0"/>
                  <a:t>N</a:t>
                </a: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57984"/>
        <c:crosses val="autoZero"/>
        <c:auto val="1"/>
        <c:lblAlgn val="ctr"/>
        <c:lblOffset val="100"/>
        <c:noMultiLvlLbl val="0"/>
      </c:catAx>
      <c:valAx>
        <c:axId val="6845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Number of isomers</a:t>
                </a:r>
                <a:endParaRPr lang="ru-RU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3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log10(T), Z=33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Лист1!$A$102:$A$105</c:f>
              <c:numCache>
                <c:formatCode>General</c:formatCode>
                <c:ptCount val="4"/>
                <c:pt idx="0">
                  <c:v>73</c:v>
                </c:pt>
                <c:pt idx="1">
                  <c:v>75</c:v>
                </c:pt>
                <c:pt idx="2">
                  <c:v>77</c:v>
                </c:pt>
                <c:pt idx="3">
                  <c:v>79</c:v>
                </c:pt>
              </c:numCache>
            </c:numRef>
          </c:xVal>
          <c:yVal>
            <c:numRef>
              <c:f>Лист1!$D$102:$D$105</c:f>
              <c:numCache>
                <c:formatCode>General</c:formatCode>
                <c:ptCount val="4"/>
                <c:pt idx="0">
                  <c:v>-5.2441251443275103</c:v>
                </c:pt>
                <c:pt idx="1">
                  <c:v>-1.7539940959239699</c:v>
                </c:pt>
                <c:pt idx="2">
                  <c:v>-3.9430951486635299</c:v>
                </c:pt>
                <c:pt idx="3">
                  <c:v>-5.9172146296835502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58F-4618-A776-1F7350946666}"/>
            </c:ext>
          </c:extLst>
        </c:ser>
        <c:ser>
          <c:idx val="1"/>
          <c:order val="1"/>
          <c:tx>
            <c:v>log10(T_расчет), Z=33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Лист1!$A$102:$A$105</c:f>
              <c:numCache>
                <c:formatCode>General</c:formatCode>
                <c:ptCount val="4"/>
                <c:pt idx="0">
                  <c:v>73</c:v>
                </c:pt>
                <c:pt idx="1">
                  <c:v>75</c:v>
                </c:pt>
                <c:pt idx="2">
                  <c:v>77</c:v>
                </c:pt>
                <c:pt idx="3">
                  <c:v>79</c:v>
                </c:pt>
              </c:numCache>
            </c:numRef>
          </c:xVal>
          <c:yVal>
            <c:numRef>
              <c:f>Лист1!$E$102:$E$105</c:f>
              <c:numCache>
                <c:formatCode>General</c:formatCode>
                <c:ptCount val="4"/>
                <c:pt idx="0">
                  <c:v>-6.5367222546855492</c:v>
                </c:pt>
                <c:pt idx="1">
                  <c:v>-2.0476209027284558</c:v>
                </c:pt>
                <c:pt idx="2">
                  <c:v>-7.1508607573205909</c:v>
                </c:pt>
                <c:pt idx="3">
                  <c:v>-7.4437926931680902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58F-4618-A776-1F7350946666}"/>
            </c:ext>
          </c:extLst>
        </c:ser>
        <c:ser>
          <c:idx val="2"/>
          <c:order val="2"/>
          <c:tx>
            <c:v>log10(T_расчет2), Z=33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Лист1!$A$102:$A$105</c:f>
              <c:numCache>
                <c:formatCode>General</c:formatCode>
                <c:ptCount val="4"/>
                <c:pt idx="0">
                  <c:v>73</c:v>
                </c:pt>
                <c:pt idx="1">
                  <c:v>75</c:v>
                </c:pt>
                <c:pt idx="2">
                  <c:v>77</c:v>
                </c:pt>
                <c:pt idx="3">
                  <c:v>79</c:v>
                </c:pt>
              </c:numCache>
            </c:numRef>
          </c:xVal>
          <c:yVal>
            <c:numRef>
              <c:f>Лист1!$F$102:$F$105</c:f>
              <c:numCache>
                <c:formatCode>General</c:formatCode>
                <c:ptCount val="4"/>
                <c:pt idx="0">
                  <c:v>-6.5767869006296262</c:v>
                </c:pt>
                <c:pt idx="1">
                  <c:v>-1.960869544330847</c:v>
                </c:pt>
                <c:pt idx="2">
                  <c:v>-7.1853896537724298</c:v>
                </c:pt>
                <c:pt idx="3">
                  <c:v>-7.4705380757391726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58F-4618-A776-1F7350946666}"/>
            </c:ext>
          </c:extLst>
        </c:ser>
        <c:ser>
          <c:idx val="3"/>
          <c:order val="3"/>
          <c:tx>
            <c:v>log10(T), Z=35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Лист1!$A$106:$A$107</c:f>
              <c:numCache>
                <c:formatCode>General</c:formatCode>
                <c:ptCount val="2"/>
                <c:pt idx="0">
                  <c:v>77</c:v>
                </c:pt>
                <c:pt idx="1">
                  <c:v>79</c:v>
                </c:pt>
              </c:numCache>
            </c:numRef>
          </c:xVal>
          <c:yVal>
            <c:numRef>
              <c:f>Лист1!$D$106:$D$107</c:f>
              <c:numCache>
                <c:formatCode>General</c:formatCode>
                <c:ptCount val="2"/>
                <c:pt idx="0">
                  <c:v>2.4095950193968201</c:v>
                </c:pt>
                <c:pt idx="1">
                  <c:v>0.68574173860226395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58F-4618-A776-1F7350946666}"/>
            </c:ext>
          </c:extLst>
        </c:ser>
        <c:ser>
          <c:idx val="4"/>
          <c:order val="4"/>
          <c:tx>
            <c:v>log10(T_расчет), Z=35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Лист1!$A$106:$A$107</c:f>
              <c:numCache>
                <c:formatCode>General</c:formatCode>
                <c:ptCount val="2"/>
                <c:pt idx="0">
                  <c:v>77</c:v>
                </c:pt>
                <c:pt idx="1">
                  <c:v>79</c:v>
                </c:pt>
              </c:numCache>
            </c:numRef>
          </c:xVal>
          <c:yVal>
            <c:numRef>
              <c:f>Лист1!$E$106:$E$107</c:f>
              <c:numCache>
                <c:formatCode>General</c:formatCode>
                <c:ptCount val="2"/>
                <c:pt idx="0">
                  <c:v>1.1550843191251985</c:v>
                </c:pt>
                <c:pt idx="1">
                  <c:v>-0.91290472889008001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58F-4618-A776-1F7350946666}"/>
            </c:ext>
          </c:extLst>
        </c:ser>
        <c:ser>
          <c:idx val="5"/>
          <c:order val="5"/>
          <c:tx>
            <c:v>log10(T_расчет2), Z=35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Лист1!$A$106:$A$107</c:f>
              <c:numCache>
                <c:formatCode>General</c:formatCode>
                <c:ptCount val="2"/>
                <c:pt idx="0">
                  <c:v>77</c:v>
                </c:pt>
                <c:pt idx="1">
                  <c:v>79</c:v>
                </c:pt>
              </c:numCache>
            </c:numRef>
          </c:xVal>
          <c:yVal>
            <c:numRef>
              <c:f>Лист1!$F$106:$F$107</c:f>
              <c:numCache>
                <c:formatCode>General</c:formatCode>
                <c:ptCount val="2"/>
                <c:pt idx="0">
                  <c:v>1.2298663591240062</c:v>
                </c:pt>
                <c:pt idx="1">
                  <c:v>-0.81591255239845117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58F-4618-A776-1F7350946666}"/>
            </c:ext>
          </c:extLst>
        </c:ser>
        <c:ser>
          <c:idx val="6"/>
          <c:order val="6"/>
          <c:tx>
            <c:v>log10(T), Z=37</c:v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Лист1!$A$108:$A$110</c:f>
              <c:numCache>
                <c:formatCode>General</c:formatCode>
                <c:ptCount val="3"/>
                <c:pt idx="0">
                  <c:v>81</c:v>
                </c:pt>
                <c:pt idx="1">
                  <c:v>85</c:v>
                </c:pt>
                <c:pt idx="2">
                  <c:v>91</c:v>
                </c:pt>
              </c:numCache>
            </c:numRef>
          </c:xVal>
          <c:yVal>
            <c:numRef>
              <c:f>Лист1!$D$108:$D$110</c:f>
              <c:numCache>
                <c:formatCode>General</c:formatCode>
                <c:ptCount val="3"/>
                <c:pt idx="0">
                  <c:v>3.2624510897304302</c:v>
                </c:pt>
                <c:pt idx="1">
                  <c:v>-5.9935339577507696</c:v>
                </c:pt>
                <c:pt idx="2">
                  <c:v>-7.7798919119599503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58F-4618-A776-1F7350946666}"/>
            </c:ext>
          </c:extLst>
        </c:ser>
        <c:ser>
          <c:idx val="7"/>
          <c:order val="7"/>
          <c:tx>
            <c:v>log10(T_расчет), Z=37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Лист1!$A$108:$A$110</c:f>
              <c:numCache>
                <c:formatCode>General</c:formatCode>
                <c:ptCount val="3"/>
                <c:pt idx="0">
                  <c:v>81</c:v>
                </c:pt>
                <c:pt idx="1">
                  <c:v>85</c:v>
                </c:pt>
                <c:pt idx="2">
                  <c:v>91</c:v>
                </c:pt>
              </c:numCache>
            </c:numRef>
          </c:xVal>
          <c:yVal>
            <c:numRef>
              <c:f>Лист1!$E$108:$E$110</c:f>
              <c:numCache>
                <c:formatCode>General</c:formatCode>
                <c:ptCount val="3"/>
                <c:pt idx="0">
                  <c:v>1.7324305532638173</c:v>
                </c:pt>
                <c:pt idx="1">
                  <c:v>-7.3487452496246588</c:v>
                </c:pt>
                <c:pt idx="2">
                  <c:v>-14.390515671029888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58F-4618-A776-1F7350946666}"/>
            </c:ext>
          </c:extLst>
        </c:ser>
        <c:ser>
          <c:idx val="8"/>
          <c:order val="8"/>
          <c:tx>
            <c:v>log10(T_расчет2), Z=37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Лист1!$A$108:$A$110</c:f>
              <c:numCache>
                <c:formatCode>General</c:formatCode>
                <c:ptCount val="3"/>
                <c:pt idx="0">
                  <c:v>81</c:v>
                </c:pt>
                <c:pt idx="1">
                  <c:v>85</c:v>
                </c:pt>
                <c:pt idx="2">
                  <c:v>91</c:v>
                </c:pt>
              </c:numCache>
            </c:numRef>
          </c:xVal>
          <c:yVal>
            <c:numRef>
              <c:f>Лист1!$F$108:$F$110</c:f>
              <c:numCache>
                <c:formatCode>General</c:formatCode>
                <c:ptCount val="3"/>
                <c:pt idx="0">
                  <c:v>1.8150223430866195</c:v>
                </c:pt>
                <c:pt idx="1">
                  <c:v>-7.3742145373731285</c:v>
                </c:pt>
                <c:pt idx="2">
                  <c:v>-14.339712838107454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58F-4618-A776-1F7350946666}"/>
            </c:ext>
          </c:extLst>
        </c:ser>
        <c:ser>
          <c:idx val="9"/>
          <c:order val="9"/>
          <c:tx>
            <c:v>log10(T), Z=39</c:v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dPt>
            <c:idx val="3"/>
            <c:marker>
              <c:symbol val="circle"/>
              <c:size val="5"/>
              <c:spPr>
                <a:solidFill>
                  <a:schemeClr val="accent4">
                    <a:lumMod val="60000"/>
                  </a:schemeClr>
                </a:solidFill>
                <a:ln w="9525">
                  <a:solidFill>
                    <a:schemeClr val="accent4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58F-4618-A776-1F7350946666}"/>
              </c:ext>
            </c:extLst>
          </c:dPt>
          <c:xVal>
            <c:numRef>
              <c:f>Лист1!$A$111:$A$114</c:f>
              <c:numCache>
                <c:formatCode>General</c:formatCode>
                <c:ptCount val="4"/>
                <c:pt idx="0">
                  <c:v>87</c:v>
                </c:pt>
                <c:pt idx="1">
                  <c:v>89</c:v>
                </c:pt>
                <c:pt idx="2">
                  <c:v>91</c:v>
                </c:pt>
                <c:pt idx="3">
                  <c:v>93</c:v>
                </c:pt>
              </c:numCache>
            </c:numRef>
          </c:xVal>
          <c:yVal>
            <c:numRef>
              <c:f>Лист1!$D$111:$D$114</c:f>
              <c:numCache>
                <c:formatCode>General</c:formatCode>
                <c:ptCount val="4"/>
                <c:pt idx="0">
                  <c:v>4.6824339080292701</c:v>
                </c:pt>
                <c:pt idx="1">
                  <c:v>1.19487494793038</c:v>
                </c:pt>
                <c:pt idx="2">
                  <c:v>3.4745950135226402</c:v>
                </c:pt>
                <c:pt idx="3">
                  <c:v>-8.6186147616283307E-2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558F-4618-A776-1F7350946666}"/>
            </c:ext>
          </c:extLst>
        </c:ser>
        <c:ser>
          <c:idx val="10"/>
          <c:order val="10"/>
          <c:tx>
            <c:v>log10(T_расчет), Z=39</c:v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Лист1!$A$111:$A$114</c:f>
              <c:numCache>
                <c:formatCode>General</c:formatCode>
                <c:ptCount val="4"/>
                <c:pt idx="0">
                  <c:v>87</c:v>
                </c:pt>
                <c:pt idx="1">
                  <c:v>89</c:v>
                </c:pt>
                <c:pt idx="2">
                  <c:v>91</c:v>
                </c:pt>
                <c:pt idx="3">
                  <c:v>93</c:v>
                </c:pt>
              </c:numCache>
            </c:numRef>
          </c:xVal>
          <c:yVal>
            <c:numRef>
              <c:f>Лист1!$E$111:$E$114</c:f>
              <c:numCache>
                <c:formatCode>General</c:formatCode>
                <c:ptCount val="4"/>
                <c:pt idx="0">
                  <c:v>5.2207554571176988</c:v>
                </c:pt>
                <c:pt idx="1">
                  <c:v>1.8005457388354988</c:v>
                </c:pt>
                <c:pt idx="2">
                  <c:v>3.7054694850895333</c:v>
                </c:pt>
                <c:pt idx="3">
                  <c:v>-0.42167103057099148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558F-4618-A776-1F7350946666}"/>
            </c:ext>
          </c:extLst>
        </c:ser>
        <c:ser>
          <c:idx val="11"/>
          <c:order val="11"/>
          <c:tx>
            <c:v>log10(T_расчет2), Z=39</c:v>
          </c:tx>
          <c:spPr>
            <a:ln w="1905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Лист1!$A$111:$A$114</c:f>
              <c:numCache>
                <c:formatCode>General</c:formatCode>
                <c:ptCount val="4"/>
                <c:pt idx="0">
                  <c:v>87</c:v>
                </c:pt>
                <c:pt idx="1">
                  <c:v>89</c:v>
                </c:pt>
                <c:pt idx="2">
                  <c:v>91</c:v>
                </c:pt>
                <c:pt idx="3">
                  <c:v>93</c:v>
                </c:pt>
              </c:numCache>
            </c:numRef>
          </c:xVal>
          <c:yVal>
            <c:numRef>
              <c:f>Лист1!$F$111:$F$114</c:f>
              <c:numCache>
                <c:formatCode>General</c:formatCode>
                <c:ptCount val="4"/>
                <c:pt idx="0">
                  <c:v>5.138104652658039</c:v>
                </c:pt>
                <c:pt idx="1">
                  <c:v>1.7418098092458054</c:v>
                </c:pt>
                <c:pt idx="2">
                  <c:v>3.6455065263736817</c:v>
                </c:pt>
                <c:pt idx="3">
                  <c:v>-0.27043020320921041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558F-4618-A776-1F7350946666}"/>
            </c:ext>
          </c:extLst>
        </c:ser>
        <c:ser>
          <c:idx val="12"/>
          <c:order val="12"/>
          <c:tx>
            <c:v>log10(T), Z=41</c:v>
          </c:tx>
          <c:spPr>
            <a:ln w="19050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Лист1!$A$115:$A$118</c:f>
              <c:numCache>
                <c:formatCode>General</c:formatCode>
                <c:ptCount val="4"/>
                <c:pt idx="0">
                  <c:v>91</c:v>
                </c:pt>
                <c:pt idx="1">
                  <c:v>93</c:v>
                </c:pt>
                <c:pt idx="2">
                  <c:v>95</c:v>
                </c:pt>
                <c:pt idx="3">
                  <c:v>97</c:v>
                </c:pt>
              </c:numCache>
            </c:numRef>
          </c:xVal>
          <c:yVal>
            <c:numRef>
              <c:f>Лист1!$D$115:$D$118</c:f>
              <c:numCache>
                <c:formatCode>General</c:formatCode>
                <c:ptCount val="4"/>
                <c:pt idx="0">
                  <c:v>6.7208453601324303</c:v>
                </c:pt>
                <c:pt idx="1">
                  <c:v>8.7064600301600095</c:v>
                </c:pt>
                <c:pt idx="2">
                  <c:v>5.49402094438455</c:v>
                </c:pt>
                <c:pt idx="3">
                  <c:v>1.76863810124761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558F-4618-A776-1F7350946666}"/>
            </c:ext>
          </c:extLst>
        </c:ser>
        <c:ser>
          <c:idx val="13"/>
          <c:order val="13"/>
          <c:tx>
            <c:v>log10(T_расчет), Z=41</c:v>
          </c:tx>
          <c:spPr>
            <a:ln w="19050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Лист1!$A$115:$A$118</c:f>
              <c:numCache>
                <c:formatCode>General</c:formatCode>
                <c:ptCount val="4"/>
                <c:pt idx="0">
                  <c:v>91</c:v>
                </c:pt>
                <c:pt idx="1">
                  <c:v>93</c:v>
                </c:pt>
                <c:pt idx="2">
                  <c:v>95</c:v>
                </c:pt>
                <c:pt idx="3">
                  <c:v>97</c:v>
                </c:pt>
              </c:numCache>
            </c:numRef>
          </c:xVal>
          <c:yVal>
            <c:numRef>
              <c:f>Лист1!$E$115:$E$118</c:f>
              <c:numCache>
                <c:formatCode>General</c:formatCode>
                <c:ptCount val="4"/>
                <c:pt idx="0">
                  <c:v>10.232403755209852</c:v>
                </c:pt>
                <c:pt idx="1">
                  <c:v>14.996158337298342</c:v>
                </c:pt>
                <c:pt idx="2">
                  <c:v>7.0197540824345319</c:v>
                </c:pt>
                <c:pt idx="3">
                  <c:v>2.5119881202269001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558F-4618-A776-1F7350946666}"/>
            </c:ext>
          </c:extLst>
        </c:ser>
        <c:ser>
          <c:idx val="14"/>
          <c:order val="14"/>
          <c:tx>
            <c:v>log10(T_расчет2), Z=41</c:v>
          </c:tx>
          <c:spPr>
            <a:ln w="19050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Лист1!$A$115:$A$118</c:f>
              <c:numCache>
                <c:formatCode>General</c:formatCode>
                <c:ptCount val="4"/>
                <c:pt idx="0">
                  <c:v>91</c:v>
                </c:pt>
                <c:pt idx="1">
                  <c:v>93</c:v>
                </c:pt>
                <c:pt idx="2">
                  <c:v>95</c:v>
                </c:pt>
                <c:pt idx="3">
                  <c:v>97</c:v>
                </c:pt>
              </c:numCache>
            </c:numRef>
          </c:xVal>
          <c:yVal>
            <c:numRef>
              <c:f>Лист1!$F$115:$F$118</c:f>
              <c:numCache>
                <c:formatCode>General</c:formatCode>
                <c:ptCount val="4"/>
                <c:pt idx="0">
                  <c:v>10.165599806442156</c:v>
                </c:pt>
                <c:pt idx="1">
                  <c:v>14.926332920953673</c:v>
                </c:pt>
                <c:pt idx="2">
                  <c:v>6.9508473005753642</c:v>
                </c:pt>
                <c:pt idx="3">
                  <c:v>2.4422178491558619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558F-4618-A776-1F7350946666}"/>
            </c:ext>
          </c:extLst>
        </c:ser>
        <c:ser>
          <c:idx val="15"/>
          <c:order val="15"/>
          <c:tx>
            <c:v>log10(T), Z=43</c:v>
          </c:tx>
          <c:spPr>
            <a:ln w="19050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Лист1!$A$119:$A$121</c:f>
              <c:numCache>
                <c:formatCode>General</c:formatCode>
                <c:ptCount val="3"/>
                <c:pt idx="0">
                  <c:v>97</c:v>
                </c:pt>
                <c:pt idx="1">
                  <c:v>99</c:v>
                </c:pt>
                <c:pt idx="2">
                  <c:v>101</c:v>
                </c:pt>
              </c:numCache>
            </c:numRef>
          </c:xVal>
          <c:yVal>
            <c:numRef>
              <c:f>Лист1!$D$119:$D$121</c:f>
              <c:numCache>
                <c:formatCode>General</c:formatCode>
                <c:ptCount val="3"/>
                <c:pt idx="0">
                  <c:v>6.8955551347999897</c:v>
                </c:pt>
                <c:pt idx="1">
                  <c:v>4.3349741904443801</c:v>
                </c:pt>
                <c:pt idx="2">
                  <c:v>-3.1965428843515902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558F-4618-A776-1F7350946666}"/>
            </c:ext>
          </c:extLst>
        </c:ser>
        <c:ser>
          <c:idx val="16"/>
          <c:order val="16"/>
          <c:tx>
            <c:v>log10(T_расчет), Z=43</c:v>
          </c:tx>
          <c:spPr>
            <a:ln w="19050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Лист1!$A$119:$A$121</c:f>
              <c:numCache>
                <c:formatCode>General</c:formatCode>
                <c:ptCount val="3"/>
                <c:pt idx="0">
                  <c:v>97</c:v>
                </c:pt>
                <c:pt idx="1">
                  <c:v>99</c:v>
                </c:pt>
                <c:pt idx="2">
                  <c:v>101</c:v>
                </c:pt>
              </c:numCache>
            </c:numRef>
          </c:xVal>
          <c:yVal>
            <c:numRef>
              <c:f>Лист1!$E$119:$E$121</c:f>
              <c:numCache>
                <c:formatCode>General</c:formatCode>
                <c:ptCount val="3"/>
                <c:pt idx="0">
                  <c:v>10.489148149453364</c:v>
                </c:pt>
                <c:pt idx="1">
                  <c:v>8.9456347864078865</c:v>
                </c:pt>
                <c:pt idx="2">
                  <c:v>-5.259445496483492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558F-4618-A776-1F7350946666}"/>
            </c:ext>
          </c:extLst>
        </c:ser>
        <c:ser>
          <c:idx val="17"/>
          <c:order val="17"/>
          <c:tx>
            <c:v>log10(T_расчет2), Z=43</c:v>
          </c:tx>
          <c:spPr>
            <a:ln w="19050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Лист1!$A$119:$A$121</c:f>
              <c:numCache>
                <c:formatCode>General</c:formatCode>
                <c:ptCount val="3"/>
                <c:pt idx="0">
                  <c:v>97</c:v>
                </c:pt>
                <c:pt idx="1">
                  <c:v>99</c:v>
                </c:pt>
                <c:pt idx="2">
                  <c:v>101</c:v>
                </c:pt>
              </c:numCache>
            </c:numRef>
          </c:xVal>
          <c:yVal>
            <c:numRef>
              <c:f>Лист1!$F$119:$F$121</c:f>
              <c:numCache>
                <c:formatCode>General</c:formatCode>
                <c:ptCount val="3"/>
                <c:pt idx="0">
                  <c:v>10.408733015495725</c:v>
                </c:pt>
                <c:pt idx="1">
                  <c:v>8.8651934372535486</c:v>
                </c:pt>
                <c:pt idx="2">
                  <c:v>-5.2871854301964909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558F-4618-A776-1F7350946666}"/>
            </c:ext>
          </c:extLst>
        </c:ser>
        <c:ser>
          <c:idx val="18"/>
          <c:order val="18"/>
          <c:tx>
            <c:v>log10(T), Z=45</c:v>
          </c:tx>
          <c:spPr>
            <a:ln w="19050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xVal>
            <c:numRef>
              <c:f>Лист1!$A$122:$A$123</c:f>
              <c:numCache>
                <c:formatCode>General</c:formatCode>
                <c:ptCount val="2"/>
                <c:pt idx="0">
                  <c:v>103</c:v>
                </c:pt>
                <c:pt idx="1">
                  <c:v>105</c:v>
                </c:pt>
              </c:numCache>
            </c:numRef>
          </c:xVal>
          <c:yVal>
            <c:numRef>
              <c:f>Лист1!$D$122:$D$123</c:f>
              <c:numCache>
                <c:formatCode>General</c:formatCode>
                <c:ptCount val="2"/>
                <c:pt idx="0">
                  <c:v>3.5272224782033001</c:v>
                </c:pt>
                <c:pt idx="1">
                  <c:v>1.63144376901317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558F-4618-A776-1F7350946666}"/>
            </c:ext>
          </c:extLst>
        </c:ser>
        <c:ser>
          <c:idx val="19"/>
          <c:order val="19"/>
          <c:tx>
            <c:v>log10(T_расчет), Z=45</c:v>
          </c:tx>
          <c:spPr>
            <a:ln w="19050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Лист1!$A$122:$A$123</c:f>
              <c:numCache>
                <c:formatCode>General</c:formatCode>
                <c:ptCount val="2"/>
                <c:pt idx="0">
                  <c:v>103</c:v>
                </c:pt>
                <c:pt idx="1">
                  <c:v>105</c:v>
                </c:pt>
              </c:numCache>
            </c:numRef>
          </c:xVal>
          <c:yVal>
            <c:numRef>
              <c:f>Лист1!$E$122:$E$123</c:f>
              <c:numCache>
                <c:formatCode>General</c:formatCode>
                <c:ptCount val="2"/>
                <c:pt idx="0">
                  <c:v>3.8800594070609438</c:v>
                </c:pt>
                <c:pt idx="1">
                  <c:v>0.2665963250308766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558F-4618-A776-1F7350946666}"/>
            </c:ext>
          </c:extLst>
        </c:ser>
        <c:ser>
          <c:idx val="20"/>
          <c:order val="20"/>
          <c:tx>
            <c:v>log10(T_расчет2), Z=45</c:v>
          </c:tx>
          <c:spPr>
            <a:ln w="19050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Лист1!$A$122:$A$123</c:f>
              <c:numCache>
                <c:formatCode>General</c:formatCode>
                <c:ptCount val="2"/>
                <c:pt idx="0">
                  <c:v>103</c:v>
                </c:pt>
                <c:pt idx="1">
                  <c:v>105</c:v>
                </c:pt>
              </c:numCache>
            </c:numRef>
          </c:xVal>
          <c:yVal>
            <c:numRef>
              <c:f>Лист1!$F$122:$F$123</c:f>
              <c:numCache>
                <c:formatCode>General</c:formatCode>
                <c:ptCount val="2"/>
                <c:pt idx="0">
                  <c:v>4.0077594128817955</c:v>
                </c:pt>
                <c:pt idx="1">
                  <c:v>0.39608523590365846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558F-4618-A776-1F7350946666}"/>
            </c:ext>
          </c:extLst>
        </c:ser>
        <c:ser>
          <c:idx val="21"/>
          <c:order val="21"/>
          <c:tx>
            <c:v>log10(T), Z=47</c:v>
          </c:tx>
          <c:spPr>
            <a:ln w="19050" cap="rnd">
              <a:solidFill>
                <a:schemeClr val="accent4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xVal>
            <c:numRef>
              <c:f>Лист1!$A$124:$A$131</c:f>
              <c:numCache>
                <c:formatCode>General</c:formatCode>
                <c:ptCount val="8"/>
                <c:pt idx="0">
                  <c:v>95</c:v>
                </c:pt>
                <c:pt idx="1">
                  <c:v>99</c:v>
                </c:pt>
                <c:pt idx="2">
                  <c:v>101</c:v>
                </c:pt>
                <c:pt idx="3">
                  <c:v>103</c:v>
                </c:pt>
                <c:pt idx="4">
                  <c:v>105</c:v>
                </c:pt>
                <c:pt idx="5">
                  <c:v>107</c:v>
                </c:pt>
                <c:pt idx="6">
                  <c:v>109</c:v>
                </c:pt>
                <c:pt idx="7">
                  <c:v>111</c:v>
                </c:pt>
              </c:numCache>
            </c:numRef>
          </c:xVal>
          <c:yVal>
            <c:numRef>
              <c:f>Лист1!$D$124:$D$131</c:f>
              <c:numCache>
                <c:formatCode>General</c:formatCode>
                <c:ptCount val="8"/>
                <c:pt idx="0">
                  <c:v>-0.30102999566398098</c:v>
                </c:pt>
                <c:pt idx="1">
                  <c:v>1.02118929906994</c:v>
                </c:pt>
                <c:pt idx="2">
                  <c:v>0.49136169383427297</c:v>
                </c:pt>
                <c:pt idx="3">
                  <c:v>0.75587485567249102</c:v>
                </c:pt>
                <c:pt idx="4">
                  <c:v>2.6372895476781699</c:v>
                </c:pt>
                <c:pt idx="5">
                  <c:v>1.64640372622307</c:v>
                </c:pt>
                <c:pt idx="6">
                  <c:v>1.5997739391463901</c:v>
                </c:pt>
                <c:pt idx="7">
                  <c:v>1.8115750058705899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558F-4618-A776-1F7350946666}"/>
            </c:ext>
          </c:extLst>
        </c:ser>
        <c:ser>
          <c:idx val="22"/>
          <c:order val="22"/>
          <c:tx>
            <c:v>log10(T_расчет), Z=47</c:v>
          </c:tx>
          <c:spPr>
            <a:ln w="19050" cap="rnd">
              <a:solidFill>
                <a:schemeClr val="accent5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</a:schemeClr>
              </a:solidFill>
              <a:ln w="9525">
                <a:solidFill>
                  <a:schemeClr val="accent5">
                    <a:lumMod val="80000"/>
                  </a:schemeClr>
                </a:solidFill>
              </a:ln>
              <a:effectLst/>
            </c:spPr>
          </c:marker>
          <c:xVal>
            <c:numRef>
              <c:f>Лист1!$A$124:$A$131</c:f>
              <c:numCache>
                <c:formatCode>General</c:formatCode>
                <c:ptCount val="8"/>
                <c:pt idx="0">
                  <c:v>95</c:v>
                </c:pt>
                <c:pt idx="1">
                  <c:v>99</c:v>
                </c:pt>
                <c:pt idx="2">
                  <c:v>101</c:v>
                </c:pt>
                <c:pt idx="3">
                  <c:v>103</c:v>
                </c:pt>
                <c:pt idx="4">
                  <c:v>105</c:v>
                </c:pt>
                <c:pt idx="5">
                  <c:v>107</c:v>
                </c:pt>
                <c:pt idx="6">
                  <c:v>109</c:v>
                </c:pt>
                <c:pt idx="7">
                  <c:v>111</c:v>
                </c:pt>
              </c:numCache>
            </c:numRef>
          </c:xVal>
          <c:yVal>
            <c:numRef>
              <c:f>Лист1!$E$124:$E$131</c:f>
              <c:numCache>
                <c:formatCode>General</c:formatCode>
                <c:ptCount val="8"/>
                <c:pt idx="0">
                  <c:v>-1.8372718262616912</c:v>
                </c:pt>
                <c:pt idx="1">
                  <c:v>-0.38627732351464494</c:v>
                </c:pt>
                <c:pt idx="2">
                  <c:v>-0.6292079150699047</c:v>
                </c:pt>
                <c:pt idx="3">
                  <c:v>0.17610218503516034</c:v>
                </c:pt>
                <c:pt idx="4">
                  <c:v>5.215701597244518</c:v>
                </c:pt>
                <c:pt idx="5">
                  <c:v>1.2592772504923406</c:v>
                </c:pt>
                <c:pt idx="6">
                  <c:v>1.4140839309304505</c:v>
                </c:pt>
                <c:pt idx="7">
                  <c:v>2.5749388285314359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558F-4618-A776-1F7350946666}"/>
            </c:ext>
          </c:extLst>
        </c:ser>
        <c:ser>
          <c:idx val="23"/>
          <c:order val="23"/>
          <c:tx>
            <c:v>log10(T_расчет2), Z=47</c:v>
          </c:tx>
          <c:spPr>
            <a:ln w="19050" cap="rnd">
              <a:solidFill>
                <a:schemeClr val="accent6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</a:schemeClr>
              </a:solidFill>
              <a:ln w="9525">
                <a:solidFill>
                  <a:schemeClr val="accent6">
                    <a:lumMod val="80000"/>
                  </a:schemeClr>
                </a:solidFill>
              </a:ln>
              <a:effectLst/>
            </c:spPr>
          </c:marker>
          <c:xVal>
            <c:numRef>
              <c:f>Лист1!$A$124:$A$131</c:f>
              <c:numCache>
                <c:formatCode>General</c:formatCode>
                <c:ptCount val="8"/>
                <c:pt idx="0">
                  <c:v>95</c:v>
                </c:pt>
                <c:pt idx="1">
                  <c:v>99</c:v>
                </c:pt>
                <c:pt idx="2">
                  <c:v>101</c:v>
                </c:pt>
                <c:pt idx="3">
                  <c:v>103</c:v>
                </c:pt>
                <c:pt idx="4">
                  <c:v>105</c:v>
                </c:pt>
                <c:pt idx="5">
                  <c:v>107</c:v>
                </c:pt>
                <c:pt idx="6">
                  <c:v>109</c:v>
                </c:pt>
                <c:pt idx="7">
                  <c:v>111</c:v>
                </c:pt>
              </c:numCache>
            </c:numRef>
          </c:xVal>
          <c:yVal>
            <c:numRef>
              <c:f>Лист1!$F$124:$F$131</c:f>
              <c:numCache>
                <c:formatCode>General</c:formatCode>
                <c:ptCount val="8"/>
                <c:pt idx="2">
                  <c:v>-0.51011938650153243</c:v>
                </c:pt>
                <c:pt idx="3">
                  <c:v>0.29830020837771837</c:v>
                </c:pt>
                <c:pt idx="4">
                  <c:v>5.3413310934048317</c:v>
                </c:pt>
                <c:pt idx="5">
                  <c:v>1.390955345506794</c:v>
                </c:pt>
                <c:pt idx="6">
                  <c:v>1.5509769773265867</c:v>
                </c:pt>
                <c:pt idx="7">
                  <c:v>2.7168563654791815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558F-4618-A776-1F7350946666}"/>
            </c:ext>
          </c:extLst>
        </c:ser>
        <c:ser>
          <c:idx val="24"/>
          <c:order val="24"/>
          <c:tx>
            <c:v>log10(T), Z=49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Лист1!$A$132:$A$137</c:f>
              <c:numCache>
                <c:formatCode>General</c:formatCode>
                <c:ptCount val="6"/>
                <c:pt idx="0">
                  <c:v>105</c:v>
                </c:pt>
                <c:pt idx="1">
                  <c:v>107</c:v>
                </c:pt>
                <c:pt idx="2">
                  <c:v>109</c:v>
                </c:pt>
                <c:pt idx="3">
                  <c:v>111</c:v>
                </c:pt>
                <c:pt idx="4">
                  <c:v>113</c:v>
                </c:pt>
                <c:pt idx="5">
                  <c:v>115</c:v>
                </c:pt>
              </c:numCache>
            </c:numRef>
          </c:xVal>
          <c:yVal>
            <c:numRef>
              <c:f>Лист1!$D$132:$D$137</c:f>
              <c:numCache>
                <c:formatCode>General</c:formatCode>
                <c:ptCount val="6"/>
                <c:pt idx="0">
                  <c:v>1.6812412373755901</c:v>
                </c:pt>
                <c:pt idx="1">
                  <c:v>1.7024305364455301</c:v>
                </c:pt>
                <c:pt idx="2">
                  <c:v>1.90525604874845</c:v>
                </c:pt>
                <c:pt idx="3">
                  <c:v>2.6646419755561301</c:v>
                </c:pt>
                <c:pt idx="4">
                  <c:v>3.77586956404574</c:v>
                </c:pt>
                <c:pt idx="5">
                  <c:v>4.2081617700142404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558F-4618-A776-1F7350946666}"/>
            </c:ext>
          </c:extLst>
        </c:ser>
        <c:ser>
          <c:idx val="25"/>
          <c:order val="25"/>
          <c:tx>
            <c:v>log10(T_расчет), Z=49</c:v>
          </c:tx>
          <c:spPr>
            <a:ln w="19050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Лист1!$A$132:$A$137</c:f>
              <c:numCache>
                <c:formatCode>General</c:formatCode>
                <c:ptCount val="6"/>
                <c:pt idx="0">
                  <c:v>105</c:v>
                </c:pt>
                <c:pt idx="1">
                  <c:v>107</c:v>
                </c:pt>
                <c:pt idx="2">
                  <c:v>109</c:v>
                </c:pt>
                <c:pt idx="3">
                  <c:v>111</c:v>
                </c:pt>
                <c:pt idx="4">
                  <c:v>113</c:v>
                </c:pt>
                <c:pt idx="5">
                  <c:v>115</c:v>
                </c:pt>
              </c:numCache>
            </c:numRef>
          </c:xVal>
          <c:yVal>
            <c:numRef>
              <c:f>Лист1!$E$132:$E$137</c:f>
              <c:numCache>
                <c:formatCode>General</c:formatCode>
                <c:ptCount val="6"/>
                <c:pt idx="0">
                  <c:v>2.825374158244339</c:v>
                </c:pt>
                <c:pt idx="1">
                  <c:v>2.7835554773011144</c:v>
                </c:pt>
                <c:pt idx="2">
                  <c:v>2.9364013416714143</c:v>
                </c:pt>
                <c:pt idx="3">
                  <c:v>3.6642561904265096</c:v>
                </c:pt>
                <c:pt idx="4">
                  <c:v>4.8835526271537075</c:v>
                </c:pt>
                <c:pt idx="5">
                  <c:v>5.4650200023823405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A-558F-4618-A776-1F7350946666}"/>
            </c:ext>
          </c:extLst>
        </c:ser>
        <c:ser>
          <c:idx val="26"/>
          <c:order val="26"/>
          <c:tx>
            <c:v>log10(T_расчет2), Z=49</c:v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xVal>
            <c:numRef>
              <c:f>Лист1!$A$132:$A$137</c:f>
              <c:numCache>
                <c:formatCode>General</c:formatCode>
                <c:ptCount val="6"/>
                <c:pt idx="0">
                  <c:v>105</c:v>
                </c:pt>
                <c:pt idx="1">
                  <c:v>107</c:v>
                </c:pt>
                <c:pt idx="2">
                  <c:v>109</c:v>
                </c:pt>
                <c:pt idx="3">
                  <c:v>111</c:v>
                </c:pt>
                <c:pt idx="4">
                  <c:v>113</c:v>
                </c:pt>
                <c:pt idx="5">
                  <c:v>115</c:v>
                </c:pt>
              </c:numCache>
            </c:numRef>
          </c:xVal>
          <c:yVal>
            <c:numRef>
              <c:f>Лист1!$F$132:$F$137</c:f>
              <c:numCache>
                <c:formatCode>General</c:formatCode>
                <c:ptCount val="6"/>
                <c:pt idx="0">
                  <c:v>2.7390526930238215</c:v>
                </c:pt>
                <c:pt idx="1">
                  <c:v>2.7031198867971944</c:v>
                </c:pt>
                <c:pt idx="2">
                  <c:v>2.8611346534227531</c:v>
                </c:pt>
                <c:pt idx="3">
                  <c:v>3.595047895914997</c:v>
                </c:pt>
                <c:pt idx="4">
                  <c:v>4.8211176937752569</c:v>
                </c:pt>
                <c:pt idx="5">
                  <c:v>5.409568253895614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B-558F-4618-A776-1F7350946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713152"/>
        <c:axId val="71715456"/>
      </c:scatterChart>
      <c:valAx>
        <c:axId val="71713152"/>
        <c:scaling>
          <c:orientation val="minMax"/>
          <c:max val="117"/>
          <c:min val="7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715456"/>
        <c:crosses val="autoZero"/>
        <c:crossBetween val="midCat"/>
      </c:valAx>
      <c:valAx>
        <c:axId val="7171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Log10_T1/2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713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E9E9ED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lg(M4)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Лист1!$I$141:$I$158</c:f>
              <c:numCache>
                <c:formatCode>General</c:formatCode>
                <c:ptCount val="18"/>
                <c:pt idx="0">
                  <c:v>-0.42021640338318983</c:v>
                </c:pt>
                <c:pt idx="1">
                  <c:v>-4.1450450165776358E-2</c:v>
                </c:pt>
                <c:pt idx="2">
                  <c:v>-0.2552533965664871</c:v>
                </c:pt>
                <c:pt idx="3">
                  <c:v>-0.98046831546874458</c:v>
                </c:pt>
                <c:pt idx="4">
                  <c:v>-1.5118725037525416</c:v>
                </c:pt>
                <c:pt idx="5">
                  <c:v>-0.62765884359765456</c:v>
                </c:pt>
                <c:pt idx="6">
                  <c:v>-0.12880665423622817</c:v>
                </c:pt>
                <c:pt idx="7">
                  <c:v>-0.40689123221936108</c:v>
                </c:pt>
                <c:pt idx="8">
                  <c:v>-1.015157768594724</c:v>
                </c:pt>
                <c:pt idx="9">
                  <c:v>-0.84562594166329441</c:v>
                </c:pt>
                <c:pt idx="10">
                  <c:v>-0.76220500672607749</c:v>
                </c:pt>
                <c:pt idx="11">
                  <c:v>-0.26496029496627915</c:v>
                </c:pt>
                <c:pt idx="12">
                  <c:v>-0.17127567286120862</c:v>
                </c:pt>
                <c:pt idx="13">
                  <c:v>-0.16845014800424413</c:v>
                </c:pt>
                <c:pt idx="14">
                  <c:v>-0.18722029299103599</c:v>
                </c:pt>
                <c:pt idx="15">
                  <c:v>-0.26984782748516534</c:v>
                </c:pt>
                <c:pt idx="16">
                  <c:v>-0.40704864594302331</c:v>
                </c:pt>
                <c:pt idx="17">
                  <c:v>-0.47334933138402524</c:v>
                </c:pt>
              </c:numCache>
            </c:numRef>
          </c:xVal>
          <c:yVal>
            <c:numRef>
              <c:f>Лист1!$J$141:$J$158</c:f>
              <c:numCache>
                <c:formatCode>General</c:formatCode>
                <c:ptCount val="18"/>
                <c:pt idx="0">
                  <c:v>8.5614724132665092</c:v>
                </c:pt>
                <c:pt idx="1">
                  <c:v>5.0936549612202038</c:v>
                </c:pt>
                <c:pt idx="2">
                  <c:v>7.3926777981648302</c:v>
                </c:pt>
                <c:pt idx="3">
                  <c:v>10.638928144774617</c:v>
                </c:pt>
                <c:pt idx="4">
                  <c:v>12.643425927267884</c:v>
                </c:pt>
                <c:pt idx="5">
                  <c:v>9.449468154962247</c:v>
                </c:pt>
                <c:pt idx="6">
                  <c:v>5.7421815697801044</c:v>
                </c:pt>
                <c:pt idx="7">
                  <c:v>7.3536064044461513</c:v>
                </c:pt>
                <c:pt idx="8">
                  <c:v>10.869098603332477</c:v>
                </c:pt>
                <c:pt idx="9">
                  <c:v>8.3262445796394822</c:v>
                </c:pt>
                <c:pt idx="10">
                  <c:v>4.082435640426624</c:v>
                </c:pt>
                <c:pt idx="11">
                  <c:v>6.0258545323178154</c:v>
                </c:pt>
                <c:pt idx="12">
                  <c:v>5.7236198355154633</c:v>
                </c:pt>
                <c:pt idx="13">
                  <c:v>5.7611980918159444</c:v>
                </c:pt>
                <c:pt idx="14">
                  <c:v>5.9801090446296987</c:v>
                </c:pt>
                <c:pt idx="15">
                  <c:v>6.7552879331294404</c:v>
                </c:pt>
                <c:pt idx="16">
                  <c:v>7.8820264510125781</c:v>
                </c:pt>
                <c:pt idx="17">
                  <c:v>8.3295574507214596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C86-4169-9E42-E2DFA166AE74}"/>
            </c:ext>
          </c:extLst>
        </c:ser>
        <c:ser>
          <c:idx val="1"/>
          <c:order val="1"/>
          <c:tx>
            <c:v>lg(M4), расчет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Лист1!$I$141:$I$158</c:f>
              <c:numCache>
                <c:formatCode>General</c:formatCode>
                <c:ptCount val="18"/>
                <c:pt idx="0">
                  <c:v>-0.42021640338318983</c:v>
                </c:pt>
                <c:pt idx="1">
                  <c:v>-4.1450450165776358E-2</c:v>
                </c:pt>
                <c:pt idx="2">
                  <c:v>-0.2552533965664871</c:v>
                </c:pt>
                <c:pt idx="3">
                  <c:v>-0.98046831546874458</c:v>
                </c:pt>
                <c:pt idx="4">
                  <c:v>-1.5118725037525416</c:v>
                </c:pt>
                <c:pt idx="5">
                  <c:v>-0.62765884359765456</c:v>
                </c:pt>
                <c:pt idx="6">
                  <c:v>-0.12880665423622817</c:v>
                </c:pt>
                <c:pt idx="7">
                  <c:v>-0.40689123221936108</c:v>
                </c:pt>
                <c:pt idx="8">
                  <c:v>-1.015157768594724</c:v>
                </c:pt>
                <c:pt idx="9">
                  <c:v>-0.84562594166329441</c:v>
                </c:pt>
                <c:pt idx="10">
                  <c:v>-0.76220500672607749</c:v>
                </c:pt>
                <c:pt idx="11">
                  <c:v>-0.26496029496627915</c:v>
                </c:pt>
                <c:pt idx="12">
                  <c:v>-0.17127567286120862</c:v>
                </c:pt>
                <c:pt idx="13">
                  <c:v>-0.16845014800424413</c:v>
                </c:pt>
                <c:pt idx="14">
                  <c:v>-0.18722029299103599</c:v>
                </c:pt>
                <c:pt idx="15">
                  <c:v>-0.26984782748516534</c:v>
                </c:pt>
                <c:pt idx="16">
                  <c:v>-0.40704864594302331</c:v>
                </c:pt>
                <c:pt idx="17">
                  <c:v>-0.47334933138402524</c:v>
                </c:pt>
              </c:numCache>
            </c:numRef>
          </c:xVal>
          <c:yVal>
            <c:numRef>
              <c:f>Лист1!$K$141:$K$158</c:f>
              <c:numCache>
                <c:formatCode>General</c:formatCode>
                <c:ptCount val="18"/>
                <c:pt idx="0">
                  <c:v>9.0997939623549353</c:v>
                </c:pt>
                <c:pt idx="1">
                  <c:v>5.6993257521253247</c:v>
                </c:pt>
                <c:pt idx="2">
                  <c:v>7.6235522697317206</c:v>
                </c:pt>
                <c:pt idx="3">
                  <c:v>14.150486539852039</c:v>
                </c:pt>
                <c:pt idx="4">
                  <c:v>18.933124234406211</c:v>
                </c:pt>
                <c:pt idx="5">
                  <c:v>10.975201293012228</c:v>
                </c:pt>
                <c:pt idx="6">
                  <c:v>6.4855315887593896</c:v>
                </c:pt>
                <c:pt idx="7">
                  <c:v>8.9882927906075878</c:v>
                </c:pt>
                <c:pt idx="8">
                  <c:v>14.462691617985854</c:v>
                </c:pt>
                <c:pt idx="9">
                  <c:v>12.936905175602986</c:v>
                </c:pt>
                <c:pt idx="10">
                  <c:v>12.186116761168034</c:v>
                </c:pt>
                <c:pt idx="11">
                  <c:v>7.7109143553298489</c:v>
                </c:pt>
                <c:pt idx="12">
                  <c:v>6.8677527563842151</c:v>
                </c:pt>
                <c:pt idx="13">
                  <c:v>6.8423230326715334</c:v>
                </c:pt>
                <c:pt idx="14">
                  <c:v>7.0112543375526615</c:v>
                </c:pt>
                <c:pt idx="15">
                  <c:v>7.7549021479998244</c:v>
                </c:pt>
                <c:pt idx="16">
                  <c:v>8.9897095141205465</c:v>
                </c:pt>
                <c:pt idx="17">
                  <c:v>9.5864156830895642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C86-4169-9E42-E2DFA166AE74}"/>
            </c:ext>
          </c:extLst>
        </c:ser>
        <c:ser>
          <c:idx val="3"/>
          <c:order val="2"/>
          <c:tx>
            <c:v>lg(E3)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Лист1!$I$161:$I$175</c:f>
              <c:numCache>
                <c:formatCode>General</c:formatCode>
                <c:ptCount val="15"/>
                <c:pt idx="0">
                  <c:v>-0.9752270869203683</c:v>
                </c:pt>
                <c:pt idx="1">
                  <c:v>-0.68298189895188854</c:v>
                </c:pt>
                <c:pt idx="2">
                  <c:v>-1.0639892042847905</c:v>
                </c:pt>
                <c:pt idx="3">
                  <c:v>-1.2069083998234198</c:v>
                </c:pt>
                <c:pt idx="4">
                  <c:v>-0.77340267221561354</c:v>
                </c:pt>
                <c:pt idx="5">
                  <c:v>-1.4006082422062436</c:v>
                </c:pt>
                <c:pt idx="6">
                  <c:v>-0.886785537449024</c:v>
                </c:pt>
                <c:pt idx="7">
                  <c:v>-0.57381417475548868</c:v>
                </c:pt>
                <c:pt idx="8">
                  <c:v>-0.78621670066469584</c:v>
                </c:pt>
                <c:pt idx="9">
                  <c:v>-0.75399409592397093</c:v>
                </c:pt>
                <c:pt idx="10">
                  <c:v>-0.87147149620256015</c:v>
                </c:pt>
                <c:pt idx="11">
                  <c:v>-1.5938005763366871</c:v>
                </c:pt>
                <c:pt idx="12">
                  <c:v>-1.0309383778335965</c:v>
                </c:pt>
                <c:pt idx="13">
                  <c:v>-1.0553515379691589</c:v>
                </c:pt>
                <c:pt idx="14">
                  <c:v>-1.2234440892967382</c:v>
                </c:pt>
              </c:numCache>
            </c:numRef>
          </c:xVal>
          <c:yVal>
            <c:numRef>
              <c:f>Лист1!$J$161:$J$175</c:f>
              <c:numCache>
                <c:formatCode>General</c:formatCode>
                <c:ptCount val="15"/>
                <c:pt idx="0">
                  <c:v>6.1825764697417798</c:v>
                </c:pt>
                <c:pt idx="1">
                  <c:v>4.4809959211831467</c:v>
                </c:pt>
                <c:pt idx="2">
                  <c:v>7.0794211274877288</c:v>
                </c:pt>
                <c:pt idx="3">
                  <c:v>6.0711522951443015</c:v>
                </c:pt>
                <c:pt idx="4">
                  <c:v>3.8507797494915867</c:v>
                </c:pt>
                <c:pt idx="5">
                  <c:v>7.5528969276136477</c:v>
                </c:pt>
                <c:pt idx="6">
                  <c:v>5.6738223671530479</c:v>
                </c:pt>
                <c:pt idx="7">
                  <c:v>3.6544172149137144</c:v>
                </c:pt>
                <c:pt idx="8">
                  <c:v>5.0124596882650376</c:v>
                </c:pt>
                <c:pt idx="9">
                  <c:v>4.5000044413995575</c:v>
                </c:pt>
                <c:pt idx="10">
                  <c:v>4.7815493050828355</c:v>
                </c:pt>
                <c:pt idx="11">
                  <c:v>6.6796681458180505</c:v>
                </c:pt>
                <c:pt idx="12">
                  <c:v>5.705171281593489</c:v>
                </c:pt>
                <c:pt idx="13">
                  <c:v>5.6746269350276357</c:v>
                </c:pt>
                <c:pt idx="14">
                  <c:v>5.9022209634439085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C86-4169-9E42-E2DFA166AE74}"/>
            </c:ext>
          </c:extLst>
        </c:ser>
        <c:ser>
          <c:idx val="4"/>
          <c:order val="3"/>
          <c:tx>
            <c:v>lg(E3), расчет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Лист1!$I$161:$I$175</c:f>
              <c:numCache>
                <c:formatCode>General</c:formatCode>
                <c:ptCount val="15"/>
                <c:pt idx="0">
                  <c:v>-0.9752270869203683</c:v>
                </c:pt>
                <c:pt idx="1">
                  <c:v>-0.68298189895188854</c:v>
                </c:pt>
                <c:pt idx="2">
                  <c:v>-1.0639892042847905</c:v>
                </c:pt>
                <c:pt idx="3">
                  <c:v>-1.2069083998234198</c:v>
                </c:pt>
                <c:pt idx="4">
                  <c:v>-0.77340267221561354</c:v>
                </c:pt>
                <c:pt idx="5">
                  <c:v>-1.4006082422062436</c:v>
                </c:pt>
                <c:pt idx="6">
                  <c:v>-0.886785537449024</c:v>
                </c:pt>
                <c:pt idx="7">
                  <c:v>-0.57381417475548868</c:v>
                </c:pt>
                <c:pt idx="8">
                  <c:v>-0.78621670066469584</c:v>
                </c:pt>
                <c:pt idx="9">
                  <c:v>-0.75399409592397093</c:v>
                </c:pt>
                <c:pt idx="10">
                  <c:v>-0.87147149620256015</c:v>
                </c:pt>
                <c:pt idx="11">
                  <c:v>-1.5938005763366871</c:v>
                </c:pt>
                <c:pt idx="12">
                  <c:v>-1.0309383778335965</c:v>
                </c:pt>
                <c:pt idx="13">
                  <c:v>-1.0553515379691589</c:v>
                </c:pt>
                <c:pt idx="14">
                  <c:v>-1.2234440892967382</c:v>
                </c:pt>
              </c:numCache>
            </c:numRef>
          </c:xVal>
          <c:yVal>
            <c:numRef>
              <c:f>Лист1!$K$161:$K$175</c:f>
              <c:numCache>
                <c:formatCode>General</c:formatCode>
                <c:ptCount val="15"/>
                <c:pt idx="0">
                  <c:v>4.9280657694701624</c:v>
                </c:pt>
                <c:pt idx="1">
                  <c:v>2.8823494536908028</c:v>
                </c:pt>
                <c:pt idx="2">
                  <c:v>5.5494005910211168</c:v>
                </c:pt>
                <c:pt idx="3">
                  <c:v>6.5498349597915224</c:v>
                </c:pt>
                <c:pt idx="4">
                  <c:v>3.5152948665368786</c:v>
                </c:pt>
                <c:pt idx="5">
                  <c:v>7.9057338564712882</c:v>
                </c:pt>
                <c:pt idx="6">
                  <c:v>4.3089749231707524</c:v>
                </c:pt>
                <c:pt idx="7">
                  <c:v>2.1181753843160043</c:v>
                </c:pt>
                <c:pt idx="8">
                  <c:v>3.6049930656804547</c:v>
                </c:pt>
                <c:pt idx="9">
                  <c:v>3.3794348324953805</c:v>
                </c:pt>
                <c:pt idx="10">
                  <c:v>4.2017766344455048</c:v>
                </c:pt>
                <c:pt idx="11">
                  <c:v>9.2580801953843945</c:v>
                </c:pt>
                <c:pt idx="12">
                  <c:v>5.3180448058627601</c:v>
                </c:pt>
                <c:pt idx="13">
                  <c:v>5.4889369268116974</c:v>
                </c:pt>
                <c:pt idx="14">
                  <c:v>6.665584786104751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C86-4169-9E42-E2DFA166A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470912"/>
        <c:axId val="72472832"/>
      </c:scatterChart>
      <c:valAx>
        <c:axId val="72470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lgE, MeV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472832"/>
        <c:crosses val="autoZero"/>
        <c:crossBetween val="midCat"/>
      </c:valAx>
      <c:valAx>
        <c:axId val="7247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lg(T*A^2)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4709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log10(T), N=35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Лист1!$A$63</c:f>
              <c:numCache>
                <c:formatCode>General</c:formatCode>
                <c:ptCount val="1"/>
                <c:pt idx="0">
                  <c:v>61</c:v>
                </c:pt>
              </c:numCache>
            </c:numRef>
          </c:xVal>
          <c:yVal>
            <c:numRef>
              <c:f>Лист1!$E$63</c:f>
              <c:numCache>
                <c:formatCode>General</c:formatCode>
                <c:ptCount val="1"/>
                <c:pt idx="0">
                  <c:v>-6.6234230429434904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4B-4C75-BD27-2473480EF783}"/>
            </c:ext>
          </c:extLst>
        </c:ser>
        <c:ser>
          <c:idx val="1"/>
          <c:order val="1"/>
          <c:tx>
            <c:v>log10(T_расчет), N=35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Лист1!$A$63</c:f>
              <c:numCache>
                <c:formatCode>General</c:formatCode>
                <c:ptCount val="1"/>
                <c:pt idx="0">
                  <c:v>61</c:v>
                </c:pt>
              </c:numCache>
            </c:numRef>
          </c:xVal>
          <c:yVal>
            <c:numRef>
              <c:f>Лист1!$F$63</c:f>
              <c:numCache>
                <c:formatCode>General</c:formatCode>
                <c:ptCount val="1"/>
                <c:pt idx="0">
                  <c:v>-7.7782274979897208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F4B-4C75-BD27-2473480EF783}"/>
            </c:ext>
          </c:extLst>
        </c:ser>
        <c:ser>
          <c:idx val="2"/>
          <c:order val="2"/>
          <c:tx>
            <c:v>log10(T), N=37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Лист1!$A$64:$A$65</c:f>
              <c:numCache>
                <c:formatCode>General</c:formatCode>
                <c:ptCount val="2"/>
                <c:pt idx="0">
                  <c:v>69</c:v>
                </c:pt>
                <c:pt idx="1">
                  <c:v>73</c:v>
                </c:pt>
              </c:numCache>
            </c:numRef>
          </c:xVal>
          <c:yVal>
            <c:numRef>
              <c:f>Лист1!$E$64:$E$65</c:f>
              <c:numCache>
                <c:formatCode>General</c:formatCode>
                <c:ptCount val="2"/>
                <c:pt idx="0">
                  <c:v>-5.5512936800949202</c:v>
                </c:pt>
                <c:pt idx="1">
                  <c:v>-6.9706162223147903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F4B-4C75-BD27-2473480EF783}"/>
            </c:ext>
          </c:extLst>
        </c:ser>
        <c:ser>
          <c:idx val="3"/>
          <c:order val="3"/>
          <c:tx>
            <c:v>log10(T_расчет), N=37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Лист1!$A$64:$A$65</c:f>
              <c:numCache>
                <c:formatCode>General</c:formatCode>
                <c:ptCount val="2"/>
                <c:pt idx="0">
                  <c:v>69</c:v>
                </c:pt>
                <c:pt idx="1">
                  <c:v>73</c:v>
                </c:pt>
              </c:numCache>
            </c:numRef>
          </c:xVal>
          <c:yVal>
            <c:numRef>
              <c:f>Лист1!$F$64:$F$65</c:f>
              <c:numCache>
                <c:formatCode>General</c:formatCode>
                <c:ptCount val="2"/>
                <c:pt idx="0">
                  <c:v>-6.7326174443621136</c:v>
                </c:pt>
                <c:pt idx="1">
                  <c:v>-11.313864480808478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3F4B-4C75-BD27-2473480EF783}"/>
            </c:ext>
          </c:extLst>
        </c:ser>
        <c:ser>
          <c:idx val="4"/>
          <c:order val="4"/>
          <c:tx>
            <c:v>log10(T_расчет2), N=37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Лист1!$A$64:$A$65</c:f>
              <c:numCache>
                <c:formatCode>General</c:formatCode>
                <c:ptCount val="2"/>
                <c:pt idx="0">
                  <c:v>69</c:v>
                </c:pt>
                <c:pt idx="1">
                  <c:v>73</c:v>
                </c:pt>
              </c:numCache>
            </c:numRef>
          </c:xVal>
          <c:yVal>
            <c:numRef>
              <c:f>Лист1!$G$64:$G$65</c:f>
              <c:numCache>
                <c:formatCode>General</c:formatCode>
                <c:ptCount val="2"/>
                <c:pt idx="0">
                  <c:v>-6.7829884311651591</c:v>
                </c:pt>
                <c:pt idx="1">
                  <c:v>-11.307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F4B-4C75-BD27-2473480EF783}"/>
            </c:ext>
          </c:extLst>
        </c:ser>
        <c:ser>
          <c:idx val="5"/>
          <c:order val="5"/>
          <c:tx>
            <c:v>log10(T), N=39</c:v>
          </c:tx>
          <c:spPr>
            <a:ln w="19050" cap="rnd">
              <a:solidFill>
                <a:srgbClr val="006699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99"/>
              </a:solidFill>
              <a:ln w="9525">
                <a:solidFill>
                  <a:srgbClr val="006699"/>
                </a:solidFill>
              </a:ln>
              <a:effectLst/>
            </c:spPr>
          </c:marker>
          <c:xVal>
            <c:numRef>
              <c:f>Лист1!$A$66:$A$68</c:f>
              <c:numCache>
                <c:formatCode>General</c:formatCode>
                <c:ptCount val="3"/>
                <c:pt idx="0">
                  <c:v>61</c:v>
                </c:pt>
                <c:pt idx="1">
                  <c:v>69</c:v>
                </c:pt>
                <c:pt idx="2">
                  <c:v>71</c:v>
                </c:pt>
              </c:numCache>
            </c:numRef>
          </c:xVal>
          <c:yVal>
            <c:numRef>
              <c:f>Лист1!$E$66:$E$68</c:f>
              <c:numCache>
                <c:formatCode>General</c:formatCode>
                <c:ptCount val="3"/>
                <c:pt idx="0">
                  <c:v>-6.4509967379742097</c:v>
                </c:pt>
                <c:pt idx="1">
                  <c:v>4.6947946679172601</c:v>
                </c:pt>
                <c:pt idx="2">
                  <c:v>-1.6901569952839299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3F4B-4C75-BD27-2473480EF783}"/>
            </c:ext>
          </c:extLst>
        </c:ser>
        <c:ser>
          <c:idx val="6"/>
          <c:order val="6"/>
          <c:tx>
            <c:v>log10(T_расчет), N=39</c:v>
          </c:tx>
          <c:spPr>
            <a:ln w="19050" cap="rnd">
              <a:solidFill>
                <a:srgbClr val="33CC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CC"/>
              </a:solidFill>
              <a:ln w="9525">
                <a:solidFill>
                  <a:srgbClr val="33CCCC"/>
                </a:solidFill>
              </a:ln>
              <a:effectLst/>
            </c:spPr>
          </c:marker>
          <c:xVal>
            <c:numRef>
              <c:f>Лист1!$A$66:$A$68</c:f>
              <c:numCache>
                <c:formatCode>General</c:formatCode>
                <c:ptCount val="3"/>
                <c:pt idx="0">
                  <c:v>61</c:v>
                </c:pt>
                <c:pt idx="1">
                  <c:v>69</c:v>
                </c:pt>
                <c:pt idx="2">
                  <c:v>71</c:v>
                </c:pt>
              </c:numCache>
            </c:numRef>
          </c:xVal>
          <c:yVal>
            <c:numRef>
              <c:f>Лист1!$F$66:$F$68</c:f>
              <c:numCache>
                <c:formatCode>General</c:formatCode>
                <c:ptCount val="3"/>
                <c:pt idx="0">
                  <c:v>-7.4965668004919968</c:v>
                </c:pt>
                <c:pt idx="1">
                  <c:v>4.8696528886785542</c:v>
                </c:pt>
                <c:pt idx="2">
                  <c:v>-0.59140505458515991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3F4B-4C75-BD27-2473480EF783}"/>
            </c:ext>
          </c:extLst>
        </c:ser>
        <c:ser>
          <c:idx val="7"/>
          <c:order val="7"/>
          <c:tx>
            <c:v>log10(T_расчет2), N=39</c:v>
          </c:tx>
          <c:spPr>
            <a:ln w="19050" cap="rnd">
              <a:solidFill>
                <a:srgbClr val="00FF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FFFF"/>
              </a:solidFill>
              <a:ln w="9525">
                <a:solidFill>
                  <a:srgbClr val="00FFFF"/>
                </a:solidFill>
              </a:ln>
              <a:effectLst/>
            </c:spPr>
          </c:marker>
          <c:xVal>
            <c:numRef>
              <c:f>Лист1!$A$66:$A$68</c:f>
              <c:numCache>
                <c:formatCode>General</c:formatCode>
                <c:ptCount val="3"/>
                <c:pt idx="0">
                  <c:v>61</c:v>
                </c:pt>
                <c:pt idx="1">
                  <c:v>69</c:v>
                </c:pt>
                <c:pt idx="2">
                  <c:v>71</c:v>
                </c:pt>
              </c:numCache>
            </c:numRef>
          </c:xVal>
          <c:yVal>
            <c:numRef>
              <c:f>Лист1!$G$66:$G$68</c:f>
              <c:numCache>
                <c:formatCode>General</c:formatCode>
                <c:ptCount val="3"/>
                <c:pt idx="1">
                  <c:v>4.7600499999999997</c:v>
                </c:pt>
                <c:pt idx="2">
                  <c:v>-0.63633335672487512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3F4B-4C75-BD27-2473480EF783}"/>
            </c:ext>
          </c:extLst>
        </c:ser>
        <c:ser>
          <c:idx val="8"/>
          <c:order val="8"/>
          <c:tx>
            <c:v>log10(T), N=43</c:v>
          </c:tx>
          <c:spPr>
            <a:ln w="19050" cap="rnd">
              <a:solidFill>
                <a:srgbClr val="CC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C00CC"/>
              </a:solidFill>
              <a:ln w="9525">
                <a:solidFill>
                  <a:srgbClr val="CC00CC"/>
                </a:solidFill>
              </a:ln>
              <a:effectLst/>
            </c:spPr>
          </c:marker>
          <c:xVal>
            <c:numRef>
              <c:f>Лист1!$A$69:$A$71</c:f>
              <c:numCache>
                <c:formatCode>General</c:formatCode>
                <c:ptCount val="3"/>
                <c:pt idx="0">
                  <c:v>75</c:v>
                </c:pt>
                <c:pt idx="1">
                  <c:v>77</c:v>
                </c:pt>
                <c:pt idx="2">
                  <c:v>79</c:v>
                </c:pt>
              </c:numCache>
            </c:numRef>
          </c:xVal>
          <c:yVal>
            <c:numRef>
              <c:f>Лист1!$E$69:$E$71</c:f>
              <c:numCache>
                <c:formatCode>General</c:formatCode>
                <c:ptCount val="3"/>
                <c:pt idx="0">
                  <c:v>1.6785183790401099</c:v>
                </c:pt>
                <c:pt idx="1">
                  <c:v>1.23954972084047</c:v>
                </c:pt>
                <c:pt idx="2">
                  <c:v>1.6989700043360201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3F4B-4C75-BD27-2473480EF783}"/>
            </c:ext>
          </c:extLst>
        </c:ser>
        <c:ser>
          <c:idx val="9"/>
          <c:order val="9"/>
          <c:tx>
            <c:v>log10(T_расчет), N=43</c:v>
          </c:tx>
          <c:spPr>
            <a:ln w="19050" cap="rnd">
              <a:solidFill>
                <a:srgbClr val="FF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FF"/>
              </a:solidFill>
              <a:ln w="9525">
                <a:solidFill>
                  <a:srgbClr val="FF66FF"/>
                </a:solidFill>
              </a:ln>
              <a:effectLst/>
            </c:spPr>
          </c:marker>
          <c:xVal>
            <c:numRef>
              <c:f>Лист1!$A$69:$A$71</c:f>
              <c:numCache>
                <c:formatCode>General</c:formatCode>
                <c:ptCount val="3"/>
                <c:pt idx="0">
                  <c:v>75</c:v>
                </c:pt>
                <c:pt idx="1">
                  <c:v>77</c:v>
                </c:pt>
                <c:pt idx="2">
                  <c:v>79</c:v>
                </c:pt>
              </c:numCache>
            </c:numRef>
          </c:xVal>
          <c:yVal>
            <c:numRef>
              <c:f>Лист1!$F$69:$F$71</c:f>
              <c:numCache>
                <c:formatCode>General</c:formatCode>
                <c:ptCount val="3"/>
                <c:pt idx="0">
                  <c:v>0.33541404971372257</c:v>
                </c:pt>
                <c:pt idx="1">
                  <c:v>-0.13665381529959658</c:v>
                </c:pt>
                <c:pt idx="2">
                  <c:v>0.51423612037713606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F4B-4C75-BD27-2473480EF783}"/>
            </c:ext>
          </c:extLst>
        </c:ser>
        <c:ser>
          <c:idx val="10"/>
          <c:order val="10"/>
          <c:tx>
            <c:v>log10(T_расчет2), N=43</c:v>
          </c:tx>
          <c:spPr>
            <a:ln w="19050" cap="rnd">
              <a:solidFill>
                <a:srgbClr val="FF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FF"/>
              </a:solidFill>
              <a:ln w="9525">
                <a:solidFill>
                  <a:srgbClr val="FF00FF"/>
                </a:solidFill>
              </a:ln>
              <a:effectLst/>
            </c:spPr>
          </c:marker>
          <c:xVal>
            <c:numRef>
              <c:f>Лист1!$A$69:$A$71</c:f>
              <c:numCache>
                <c:formatCode>General</c:formatCode>
                <c:ptCount val="3"/>
                <c:pt idx="0">
                  <c:v>75</c:v>
                </c:pt>
                <c:pt idx="1">
                  <c:v>77</c:v>
                </c:pt>
                <c:pt idx="2">
                  <c:v>79</c:v>
                </c:pt>
              </c:numCache>
            </c:numRef>
          </c:xVal>
          <c:yVal>
            <c:numRef>
              <c:f>Лист1!$G$69:$G$71</c:f>
              <c:numCache>
                <c:formatCode>General</c:formatCode>
                <c:ptCount val="3"/>
                <c:pt idx="0">
                  <c:v>0.44103999999999999</c:v>
                </c:pt>
                <c:pt idx="1">
                  <c:v>-4.7199999999999999E-2</c:v>
                </c:pt>
                <c:pt idx="2">
                  <c:v>0.58599999999999997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3F4B-4C75-BD27-2473480EF783}"/>
            </c:ext>
          </c:extLst>
        </c:ser>
        <c:ser>
          <c:idx val="11"/>
          <c:order val="11"/>
          <c:tx>
            <c:v>log10(T), N=45</c:v>
          </c:tx>
          <c:spPr>
            <a:ln w="19050" cap="rnd">
              <a:solidFill>
                <a:srgbClr val="0000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00CC"/>
              </a:solidFill>
              <a:ln w="9525">
                <a:solidFill>
                  <a:srgbClr val="0000CC"/>
                </a:solidFill>
              </a:ln>
              <a:effectLst/>
            </c:spPr>
          </c:marker>
          <c:xVal>
            <c:numRef>
              <c:f>Лист1!$A$72:$A$75</c:f>
              <c:numCache>
                <c:formatCode>General</c:formatCode>
                <c:ptCount val="4"/>
                <c:pt idx="0">
                  <c:v>79</c:v>
                </c:pt>
                <c:pt idx="1">
                  <c:v>81</c:v>
                </c:pt>
                <c:pt idx="2">
                  <c:v>83</c:v>
                </c:pt>
                <c:pt idx="3">
                  <c:v>85</c:v>
                </c:pt>
              </c:numCache>
            </c:numRef>
          </c:xVal>
          <c:yVal>
            <c:numRef>
              <c:f>Лист1!$E$72:$E$75</c:f>
              <c:numCache>
                <c:formatCode>General</c:formatCode>
                <c:ptCount val="4"/>
                <c:pt idx="0">
                  <c:v>2.3714373174041001</c:v>
                </c:pt>
                <c:pt idx="1">
                  <c:v>1.11727129565576</c:v>
                </c:pt>
                <c:pt idx="2">
                  <c:v>0.69460519893356898</c:v>
                </c:pt>
                <c:pt idx="3">
                  <c:v>1.03742649794062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3F4B-4C75-BD27-2473480EF783}"/>
            </c:ext>
          </c:extLst>
        </c:ser>
        <c:ser>
          <c:idx val="12"/>
          <c:order val="12"/>
          <c:tx>
            <c:v>log10(T_расчет), N=45</c:v>
          </c:tx>
          <c:spPr>
            <a:ln w="19050" cap="rnd">
              <a:solidFill>
                <a:srgbClr val="0000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00FF"/>
                </a:solidFill>
              </a:ln>
              <a:effectLst/>
            </c:spPr>
          </c:marker>
          <c:xVal>
            <c:numRef>
              <c:f>Лист1!$A$72:$A$75</c:f>
              <c:numCache>
                <c:formatCode>General</c:formatCode>
                <c:ptCount val="4"/>
                <c:pt idx="0">
                  <c:v>79</c:v>
                </c:pt>
                <c:pt idx="1">
                  <c:v>81</c:v>
                </c:pt>
                <c:pt idx="2">
                  <c:v>83</c:v>
                </c:pt>
                <c:pt idx="3">
                  <c:v>85</c:v>
                </c:pt>
              </c:numCache>
            </c:numRef>
          </c:xVal>
          <c:yVal>
            <c:numRef>
              <c:f>Лист1!$F$72:$F$75</c:f>
              <c:numCache>
                <c:formatCode>General</c:formatCode>
                <c:ptCount val="4"/>
                <c:pt idx="0">
                  <c:v>1.4388855660544908</c:v>
                </c:pt>
                <c:pt idx="1">
                  <c:v>-0.67380108634702685</c:v>
                </c:pt>
                <c:pt idx="2">
                  <c:v>-1.6309519146253384</c:v>
                </c:pt>
                <c:pt idx="3">
                  <c:v>-2.0171231715889477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3F4B-4C75-BD27-2473480EF783}"/>
            </c:ext>
          </c:extLst>
        </c:ser>
        <c:ser>
          <c:idx val="13"/>
          <c:order val="13"/>
          <c:tx>
            <c:v>log10(T_расчет2), N=45</c:v>
          </c:tx>
          <c:spPr>
            <a:ln w="19050" cap="rnd">
              <a:solidFill>
                <a:srgbClr val="0066F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66FF"/>
              </a:solidFill>
              <a:ln w="9525">
                <a:solidFill>
                  <a:srgbClr val="0066FF"/>
                </a:solidFill>
              </a:ln>
              <a:effectLst/>
            </c:spPr>
          </c:marker>
          <c:xVal>
            <c:numRef>
              <c:f>Лист1!$A$72:$A$75</c:f>
              <c:numCache>
                <c:formatCode>General</c:formatCode>
                <c:ptCount val="4"/>
                <c:pt idx="0">
                  <c:v>79</c:v>
                </c:pt>
                <c:pt idx="1">
                  <c:v>81</c:v>
                </c:pt>
                <c:pt idx="2">
                  <c:v>83</c:v>
                </c:pt>
                <c:pt idx="3">
                  <c:v>85</c:v>
                </c:pt>
              </c:numCache>
            </c:numRef>
          </c:xVal>
          <c:yVal>
            <c:numRef>
              <c:f>Лист1!$G$72:$G$75</c:f>
              <c:numCache>
                <c:formatCode>General</c:formatCode>
                <c:ptCount val="4"/>
                <c:pt idx="0">
                  <c:v>1.5464100000000001</c:v>
                </c:pt>
                <c:pt idx="1">
                  <c:v>-0.57520000000000004</c:v>
                </c:pt>
                <c:pt idx="2">
                  <c:v>-1.5423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3F4B-4C75-BD27-2473480EF783}"/>
            </c:ext>
          </c:extLst>
        </c:ser>
        <c:ser>
          <c:idx val="14"/>
          <c:order val="14"/>
          <c:tx>
            <c:v>log10(T), N=47</c:v>
          </c:tx>
          <c:spPr>
            <a:ln w="19050" cap="rnd">
              <a:solidFill>
                <a:srgbClr val="0099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9900"/>
              </a:solidFill>
              <a:ln w="9525">
                <a:solidFill>
                  <a:srgbClr val="009900"/>
                </a:solidFill>
              </a:ln>
              <a:effectLst/>
            </c:spPr>
          </c:marker>
          <c:xVal>
            <c:numRef>
              <c:f>Лист1!$A$76:$A$80</c:f>
              <c:numCache>
                <c:formatCode>General</c:formatCode>
                <c:ptCount val="5"/>
                <c:pt idx="0">
                  <c:v>81</c:v>
                </c:pt>
                <c:pt idx="1">
                  <c:v>83</c:v>
                </c:pt>
                <c:pt idx="2">
                  <c:v>85</c:v>
                </c:pt>
                <c:pt idx="3">
                  <c:v>87</c:v>
                </c:pt>
                <c:pt idx="4">
                  <c:v>89</c:v>
                </c:pt>
              </c:numCache>
            </c:numRef>
          </c:xVal>
          <c:yVal>
            <c:numRef>
              <c:f>Лист1!$E$76:$E$80</c:f>
              <c:numCache>
                <c:formatCode>General</c:formatCode>
                <c:ptCount val="5"/>
                <c:pt idx="0">
                  <c:v>3.5361542596834399</c:v>
                </c:pt>
                <c:pt idx="1">
                  <c:v>3.8187535904977201</c:v>
                </c:pt>
                <c:pt idx="2">
                  <c:v>3.6082906378089898</c:v>
                </c:pt>
                <c:pt idx="3">
                  <c:v>1.14612803567824</c:v>
                </c:pt>
                <c:pt idx="4">
                  <c:v>-0.72124639904717103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3F4B-4C75-BD27-2473480EF783}"/>
            </c:ext>
          </c:extLst>
        </c:ser>
        <c:ser>
          <c:idx val="15"/>
          <c:order val="15"/>
          <c:tx>
            <c:v>log10(T_расчет), N=47</c:v>
          </c:tx>
          <c:spPr>
            <a:ln w="19050" cap="rnd">
              <a:solidFill>
                <a:srgbClr val="33CC3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33CC33"/>
              </a:solidFill>
              <a:ln w="9525">
                <a:solidFill>
                  <a:srgbClr val="33CC33"/>
                </a:solidFill>
              </a:ln>
              <a:effectLst/>
            </c:spPr>
          </c:marker>
          <c:xVal>
            <c:numRef>
              <c:f>Лист1!$A$76:$A$80</c:f>
              <c:numCache>
                <c:formatCode>General</c:formatCode>
                <c:ptCount val="5"/>
                <c:pt idx="0">
                  <c:v>81</c:v>
                </c:pt>
                <c:pt idx="1">
                  <c:v>83</c:v>
                </c:pt>
                <c:pt idx="2">
                  <c:v>85</c:v>
                </c:pt>
                <c:pt idx="3">
                  <c:v>87</c:v>
                </c:pt>
                <c:pt idx="4">
                  <c:v>89</c:v>
                </c:pt>
              </c:numCache>
            </c:numRef>
          </c:xVal>
          <c:yVal>
            <c:numRef>
              <c:f>Лист1!$F$76:$F$80</c:f>
              <c:numCache>
                <c:formatCode>General</c:formatCode>
                <c:ptCount val="5"/>
                <c:pt idx="0">
                  <c:v>1.1955901818930554</c:v>
                </c:pt>
                <c:pt idx="1">
                  <c:v>4.7129018453397151</c:v>
                </c:pt>
                <c:pt idx="2">
                  <c:v>7.0630804089955896</c:v>
                </c:pt>
                <c:pt idx="3">
                  <c:v>0.31167801326379141</c:v>
                </c:pt>
                <c:pt idx="4">
                  <c:v>-1.801045910591117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3F4B-4C75-BD27-2473480EF783}"/>
            </c:ext>
          </c:extLst>
        </c:ser>
        <c:ser>
          <c:idx val="16"/>
          <c:order val="16"/>
          <c:tx>
            <c:v>log10(T_расчет2), N=47</c:v>
          </c:tx>
          <c:spPr>
            <a:ln w="19050" cap="rnd">
              <a:solidFill>
                <a:srgbClr val="00FF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FF00"/>
              </a:solidFill>
              <a:ln w="9525">
                <a:solidFill>
                  <a:srgbClr val="00FF00"/>
                </a:solidFill>
              </a:ln>
              <a:effectLst/>
            </c:spPr>
          </c:marker>
          <c:xVal>
            <c:numRef>
              <c:f>Лист1!$A$76:$A$80</c:f>
              <c:numCache>
                <c:formatCode>General</c:formatCode>
                <c:ptCount val="5"/>
                <c:pt idx="0">
                  <c:v>81</c:v>
                </c:pt>
                <c:pt idx="1">
                  <c:v>83</c:v>
                </c:pt>
                <c:pt idx="2">
                  <c:v>85</c:v>
                </c:pt>
                <c:pt idx="3">
                  <c:v>87</c:v>
                </c:pt>
                <c:pt idx="4">
                  <c:v>89</c:v>
                </c:pt>
              </c:numCache>
            </c:numRef>
          </c:xVal>
          <c:yVal>
            <c:numRef>
              <c:f>Лист1!$G$76:$G$80</c:f>
              <c:numCache>
                <c:formatCode>General</c:formatCode>
                <c:ptCount val="5"/>
                <c:pt idx="0">
                  <c:v>1.32673</c:v>
                </c:pt>
                <c:pt idx="1">
                  <c:v>4.8376900000000003</c:v>
                </c:pt>
                <c:pt idx="2">
                  <c:v>6.9730600000000003</c:v>
                </c:pt>
                <c:pt idx="3">
                  <c:v>0.42083999999999999</c:v>
                </c:pt>
                <c:pt idx="4">
                  <c:v>-1.7294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3F4B-4C75-BD27-2473480EF783}"/>
            </c:ext>
          </c:extLst>
        </c:ser>
        <c:ser>
          <c:idx val="17"/>
          <c:order val="17"/>
          <c:tx>
            <c:v>log10(T), N=49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Лист1!$A$81:$A$83</c:f>
              <c:numCache>
                <c:formatCode>General</c:formatCode>
                <c:ptCount val="3"/>
                <c:pt idx="0">
                  <c:v>79</c:v>
                </c:pt>
                <c:pt idx="1">
                  <c:v>87</c:v>
                </c:pt>
                <c:pt idx="2">
                  <c:v>89</c:v>
                </c:pt>
              </c:numCache>
            </c:numRef>
          </c:xVal>
          <c:yVal>
            <c:numRef>
              <c:f>Лист1!$E$81:$E$83</c:f>
              <c:numCache>
                <c:formatCode>General</c:formatCode>
                <c:ptCount val="3"/>
                <c:pt idx="0">
                  <c:v>-0.69897000433601897</c:v>
                </c:pt>
                <c:pt idx="1">
                  <c:v>4.00578089995465</c:v>
                </c:pt>
                <c:pt idx="2">
                  <c:v>2.3973489661765899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3F4B-4C75-BD27-2473480EF783}"/>
            </c:ext>
          </c:extLst>
        </c:ser>
        <c:ser>
          <c:idx val="18"/>
          <c:order val="18"/>
          <c:tx>
            <c:v>log10(T_расчет), N=49</c:v>
          </c:tx>
          <c:spPr>
            <a:ln w="19050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rgbClr val="FF6600"/>
                </a:solidFill>
              </a:ln>
              <a:effectLst/>
            </c:spPr>
          </c:marker>
          <c:xVal>
            <c:numRef>
              <c:f>Лист1!$A$81:$A$83</c:f>
              <c:numCache>
                <c:formatCode>General</c:formatCode>
                <c:ptCount val="3"/>
                <c:pt idx="0">
                  <c:v>79</c:v>
                </c:pt>
                <c:pt idx="1">
                  <c:v>87</c:v>
                </c:pt>
                <c:pt idx="2">
                  <c:v>89</c:v>
                </c:pt>
              </c:numCache>
            </c:numRef>
          </c:xVal>
          <c:yVal>
            <c:numRef>
              <c:f>Лист1!$F$81:$F$83</c:f>
              <c:numCache>
                <c:formatCode>General</c:formatCode>
                <c:ptCount val="3"/>
                <c:pt idx="0">
                  <c:v>-0.89862212787345686</c:v>
                </c:pt>
                <c:pt idx="1">
                  <c:v>5.1424252506865891</c:v>
                </c:pt>
                <c:pt idx="2">
                  <c:v>3.5044254517141682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3F4B-4C75-BD27-2473480EF783}"/>
            </c:ext>
          </c:extLst>
        </c:ser>
        <c:ser>
          <c:idx val="19"/>
          <c:order val="19"/>
          <c:tx>
            <c:v>log10(T_расчет2), N=49</c:v>
          </c:tx>
          <c:spPr>
            <a:ln w="19050" cap="rnd">
              <a:solidFill>
                <a:srgbClr val="FF996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9966"/>
              </a:solidFill>
              <a:ln w="9525">
                <a:solidFill>
                  <a:srgbClr val="FF9966"/>
                </a:solidFill>
              </a:ln>
              <a:effectLst/>
            </c:spPr>
          </c:marker>
          <c:xVal>
            <c:numRef>
              <c:f>Лист1!$A$81:$A$83</c:f>
              <c:numCache>
                <c:formatCode>General</c:formatCode>
                <c:ptCount val="3"/>
                <c:pt idx="0">
                  <c:v>79</c:v>
                </c:pt>
                <c:pt idx="1">
                  <c:v>87</c:v>
                </c:pt>
                <c:pt idx="2">
                  <c:v>89</c:v>
                </c:pt>
              </c:numCache>
            </c:numRef>
          </c:xVal>
          <c:yVal>
            <c:numRef>
              <c:f>Лист1!$G$81:$G$83</c:f>
              <c:numCache>
                <c:formatCode>General</c:formatCode>
                <c:ptCount val="3"/>
                <c:pt idx="0">
                  <c:v>-0.43909999999999999</c:v>
                </c:pt>
                <c:pt idx="1">
                  <c:v>5.0750868258108657</c:v>
                </c:pt>
                <c:pt idx="2">
                  <c:v>3.4287937645771778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3F4B-4C75-BD27-2473480EF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947008"/>
        <c:axId val="71949312"/>
      </c:scatterChart>
      <c:valAx>
        <c:axId val="71947008"/>
        <c:scaling>
          <c:orientation val="minMax"/>
          <c:max val="90"/>
          <c:min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949312"/>
        <c:crosses val="autoZero"/>
        <c:crossBetween val="midCat"/>
      </c:valAx>
      <c:valAx>
        <c:axId val="7194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Log10_T1/2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9470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rgbClr val="E9E9ED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lg(E3)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Лист1!$H$90:$H$101</c:f>
              <c:numCache>
                <c:formatCode>General</c:formatCode>
                <c:ptCount val="12"/>
                <c:pt idx="0">
                  <c:v>-1.5898979233571393</c:v>
                </c:pt>
                <c:pt idx="1">
                  <c:v>-0.85486577363850547</c:v>
                </c:pt>
                <c:pt idx="2">
                  <c:v>-0.79069306771682635</c:v>
                </c:pt>
                <c:pt idx="3">
                  <c:v>-0.88685916313291924</c:v>
                </c:pt>
                <c:pt idx="4">
                  <c:v>-1.0189519410868271</c:v>
                </c:pt>
                <c:pt idx="5">
                  <c:v>-0.72024182719752694</c:v>
                </c:pt>
                <c:pt idx="6">
                  <c:v>-0.58653258701417521</c:v>
                </c:pt>
                <c:pt idx="7">
                  <c:v>-0.53431978840172201</c:v>
                </c:pt>
                <c:pt idx="8">
                  <c:v>-0.9872977226995967</c:v>
                </c:pt>
                <c:pt idx="9">
                  <c:v>-1.4927974098663255</c:v>
                </c:pt>
                <c:pt idx="10">
                  <c:v>-0.86989147963906355</c:v>
                </c:pt>
                <c:pt idx="11">
                  <c:v>-0.57089399166730348</c:v>
                </c:pt>
              </c:numCache>
            </c:numRef>
          </c:xVal>
          <c:yVal>
            <c:numRef>
              <c:f>Лист1!$I$90:$I$101</c:f>
              <c:numCache>
                <c:formatCode>General</c:formatCode>
                <c:ptCount val="12"/>
                <c:pt idx="0">
                  <c:v>7.1046800426982433</c:v>
                </c:pt>
                <c:pt idx="1">
                  <c:v>5.4286409058235137</c:v>
                </c:pt>
                <c:pt idx="2">
                  <c:v>5.0125311711854366</c:v>
                </c:pt>
                <c:pt idx="3">
                  <c:v>5.4942241869169015</c:v>
                </c:pt>
                <c:pt idx="4">
                  <c:v>6.1666914999849833</c:v>
                </c:pt>
                <c:pt idx="5">
                  <c:v>4.9342413334130635</c:v>
                </c:pt>
                <c:pt idx="6">
                  <c:v>4.5327613836857168</c:v>
                </c:pt>
                <c:pt idx="7">
                  <c:v>4.8962643493692095</c:v>
                </c:pt>
                <c:pt idx="8">
                  <c:v>7.3531242974407425</c:v>
                </c:pt>
                <c:pt idx="9">
                  <c:v>7.6569097752498649</c:v>
                </c:pt>
                <c:pt idx="10">
                  <c:v>5.0251665409154747</c:v>
                </c:pt>
                <c:pt idx="11">
                  <c:v>3.1775336142426545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8C-45FF-9A9F-10E92016B8AB}"/>
            </c:ext>
          </c:extLst>
        </c:ser>
        <c:ser>
          <c:idx val="1"/>
          <c:order val="1"/>
          <c:tx>
            <c:v>lg(E3), расчет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Лист1!$H$90:$H$101</c:f>
              <c:numCache>
                <c:formatCode>General</c:formatCode>
                <c:ptCount val="12"/>
                <c:pt idx="0">
                  <c:v>-1.5898979233571393</c:v>
                </c:pt>
                <c:pt idx="1">
                  <c:v>-0.85486577363850547</c:v>
                </c:pt>
                <c:pt idx="2">
                  <c:v>-0.79069306771682635</c:v>
                </c:pt>
                <c:pt idx="3">
                  <c:v>-0.88685916313291924</c:v>
                </c:pt>
                <c:pt idx="4">
                  <c:v>-1.0189519410868271</c:v>
                </c:pt>
                <c:pt idx="5">
                  <c:v>-0.72024182719752694</c:v>
                </c:pt>
                <c:pt idx="6">
                  <c:v>-0.58653258701417521</c:v>
                </c:pt>
                <c:pt idx="7">
                  <c:v>-0.53431978840172201</c:v>
                </c:pt>
                <c:pt idx="8">
                  <c:v>-0.9872977226995967</c:v>
                </c:pt>
                <c:pt idx="9">
                  <c:v>-1.4927974098663255</c:v>
                </c:pt>
                <c:pt idx="10">
                  <c:v>-0.86989147963906355</c:v>
                </c:pt>
                <c:pt idx="11">
                  <c:v>-0.57089399166730348</c:v>
                </c:pt>
              </c:numCache>
            </c:numRef>
          </c:xVal>
          <c:yVal>
            <c:numRef>
              <c:f>Лист1!$J$90:$J$101</c:f>
              <c:numCache>
                <c:formatCode>General</c:formatCode>
                <c:ptCount val="12"/>
                <c:pt idx="0">
                  <c:v>8.5670737383711586</c:v>
                </c:pt>
                <c:pt idx="1">
                  <c:v>3.3457140063535347</c:v>
                </c:pt>
                <c:pt idx="2">
                  <c:v>2.9263040187849136</c:v>
                </c:pt>
                <c:pt idx="3">
                  <c:v>3.6268411219117107</c:v>
                </c:pt>
                <c:pt idx="4">
                  <c:v>4.5018434001390011</c:v>
                </c:pt>
                <c:pt idx="5">
                  <c:v>2.4388039151875476</c:v>
                </c:pt>
                <c:pt idx="6">
                  <c:v>1.5286152786082818</c:v>
                </c:pt>
                <c:pt idx="7">
                  <c:v>1.1869968110669773</c:v>
                </c:pt>
                <c:pt idx="8">
                  <c:v>4.2585480159775653</c:v>
                </c:pt>
                <c:pt idx="9">
                  <c:v>7.8255068468742897</c:v>
                </c:pt>
                <c:pt idx="10">
                  <c:v>3.5157979959197161</c:v>
                </c:pt>
                <c:pt idx="11">
                  <c:v>1.4454526702046842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78C-45FF-9A9F-10E92016B8AB}"/>
            </c:ext>
          </c:extLst>
        </c:ser>
        <c:ser>
          <c:idx val="3"/>
          <c:order val="2"/>
          <c:tx>
            <c:v>lg(M4)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Лист1!$H$103:$H$107</c:f>
              <c:numCache>
                <c:formatCode>General</c:formatCode>
                <c:ptCount val="5"/>
                <c:pt idx="0">
                  <c:v>-0.3578977077244142</c:v>
                </c:pt>
                <c:pt idx="1">
                  <c:v>-0.62200205213810023</c:v>
                </c:pt>
                <c:pt idx="2">
                  <c:v>-0.41057689503227668</c:v>
                </c:pt>
                <c:pt idx="3">
                  <c:v>-0.23077041826340625</c:v>
                </c:pt>
                <c:pt idx="4">
                  <c:v>-0.18515333139553669</c:v>
                </c:pt>
              </c:numCache>
            </c:numRef>
          </c:xVal>
          <c:yVal>
            <c:numRef>
              <c:f>Лист1!$I$103:$I$107</c:f>
              <c:numCache>
                <c:formatCode>General</c:formatCode>
                <c:ptCount val="5"/>
                <c:pt idx="0">
                  <c:v>8.3724928493917741</c:v>
                </c:pt>
                <c:pt idx="1">
                  <c:v>7.467128489237572</c:v>
                </c:pt>
                <c:pt idx="2">
                  <c:v>7.8848194051918892</c:v>
                </c:pt>
                <c:pt idx="3">
                  <c:v>6.2961289794664168</c:v>
                </c:pt>
                <c:pt idx="4">
                  <c:v>5.7283153026372711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78C-45FF-9A9F-10E92016B8AB}"/>
            </c:ext>
          </c:extLst>
        </c:ser>
        <c:ser>
          <c:idx val="4"/>
          <c:order val="3"/>
          <c:tx>
            <c:v>lg(M4), расчет</c:v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Лист1!$H$103:$H$107</c:f>
              <c:numCache>
                <c:formatCode>General</c:formatCode>
                <c:ptCount val="5"/>
                <c:pt idx="0">
                  <c:v>-0.3578977077244142</c:v>
                </c:pt>
                <c:pt idx="1">
                  <c:v>-0.62200205213810023</c:v>
                </c:pt>
                <c:pt idx="2">
                  <c:v>-0.41057689503227668</c:v>
                </c:pt>
                <c:pt idx="3">
                  <c:v>-0.23077041826340625</c:v>
                </c:pt>
                <c:pt idx="4">
                  <c:v>-0.18515333139553669</c:v>
                </c:pt>
              </c:numCache>
            </c:numRef>
          </c:xVal>
          <c:yVal>
            <c:numRef>
              <c:f>Лист1!$J$103:$J$107</c:f>
              <c:numCache>
                <c:formatCode>General</c:formatCode>
                <c:ptCount val="5"/>
                <c:pt idx="0">
                  <c:v>7.8238953981178785</c:v>
                </c:pt>
                <c:pt idx="1">
                  <c:v>10.222647602229211</c:v>
                </c:pt>
                <c:pt idx="2">
                  <c:v>8.3019924439202093</c:v>
                </c:pt>
                <c:pt idx="3">
                  <c:v>6.7085454343700928</c:v>
                </c:pt>
                <c:pt idx="4">
                  <c:v>6.3210674793467811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678C-45FF-9A9F-10E92016B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048640"/>
        <c:axId val="72050560"/>
      </c:scatterChart>
      <c:valAx>
        <c:axId val="72048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lgE, MeV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050560"/>
        <c:crosses val="autoZero"/>
        <c:crossBetween val="midCat"/>
      </c:valAx>
      <c:valAx>
        <c:axId val="7205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lg(T*A^2)</a:t>
                </a:r>
                <a:endParaRPr lang="ru-RU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0486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rgbClr val="E9E9ED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Лист1!$P$118</c:f>
              <c:strCache>
                <c:ptCount val="1"/>
                <c:pt idx="0">
                  <c:v>lgTA^(4/3)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Лист1!$O$119:$O$125</c:f>
              <c:numCache>
                <c:formatCode>General</c:formatCode>
                <c:ptCount val="7"/>
                <c:pt idx="0">
                  <c:v>-1.3117047885518434</c:v>
                </c:pt>
                <c:pt idx="1">
                  <c:v>-1.3377239358384292</c:v>
                </c:pt>
                <c:pt idx="2">
                  <c:v>-1.3882766919926581</c:v>
                </c:pt>
                <c:pt idx="3">
                  <c:v>-1.465593100862123</c:v>
                </c:pt>
                <c:pt idx="4">
                  <c:v>-1.2494916051486538</c:v>
                </c:pt>
                <c:pt idx="5">
                  <c:v>-1.0291883891274822</c:v>
                </c:pt>
                <c:pt idx="6">
                  <c:v>-0.80518051043796479</c:v>
                </c:pt>
              </c:numCache>
            </c:numRef>
          </c:xVal>
          <c:yVal>
            <c:numRef>
              <c:f>Лист1!$P$119:$P$125</c:f>
              <c:numCache>
                <c:formatCode>General</c:formatCode>
                <c:ptCount val="7"/>
                <c:pt idx="0">
                  <c:v>6.739205378767509</c:v>
                </c:pt>
                <c:pt idx="1">
                  <c:v>5.1173635280803476</c:v>
                </c:pt>
                <c:pt idx="2">
                  <c:v>5.2057708002178833</c:v>
                </c:pt>
                <c:pt idx="3">
                  <c:v>6.1329867901442592</c:v>
                </c:pt>
                <c:pt idx="4">
                  <c:v>4.9894218520742575</c:v>
                </c:pt>
                <c:pt idx="5">
                  <c:v>3.8852774381409403</c:v>
                </c:pt>
                <c:pt idx="6">
                  <c:v>5.8257824239045073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C86-473C-AFEB-D2FA870C80EC}"/>
            </c:ext>
          </c:extLst>
        </c:ser>
        <c:ser>
          <c:idx val="1"/>
          <c:order val="1"/>
          <c:tx>
            <c:strRef>
              <c:f>Лист1!$Q$118</c:f>
              <c:strCache>
                <c:ptCount val="1"/>
                <c:pt idx="0">
                  <c:v>lgTA^(4/3), расчет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Лист1!$O$119:$O$125</c:f>
              <c:numCache>
                <c:formatCode>General</c:formatCode>
                <c:ptCount val="7"/>
                <c:pt idx="0">
                  <c:v>-1.3117047885518434</c:v>
                </c:pt>
                <c:pt idx="1">
                  <c:v>-1.3377239358384292</c:v>
                </c:pt>
                <c:pt idx="2">
                  <c:v>-1.3882766919926581</c:v>
                </c:pt>
                <c:pt idx="3">
                  <c:v>-1.465593100862123</c:v>
                </c:pt>
                <c:pt idx="4">
                  <c:v>-1.2494916051486538</c:v>
                </c:pt>
                <c:pt idx="5">
                  <c:v>-1.0291883891274822</c:v>
                </c:pt>
                <c:pt idx="6">
                  <c:v>-0.80518051043796479</c:v>
                </c:pt>
              </c:numCache>
            </c:numRef>
          </c:xVal>
          <c:yVal>
            <c:numRef>
              <c:f>Лист1!$Q$119:$Q$125</c:f>
              <c:numCache>
                <c:formatCode>General</c:formatCode>
                <c:ptCount val="7"/>
                <c:pt idx="0">
                  <c:v>7.5272102968247649</c:v>
                </c:pt>
                <c:pt idx="1">
                  <c:v>7.6950458406418338</c:v>
                </c:pt>
                <c:pt idx="2">
                  <c:v>8.0614508819260742</c:v>
                </c:pt>
                <c:pt idx="3">
                  <c:v>8.6180540365723033</c:v>
                </c:pt>
                <c:pt idx="4">
                  <c:v>7.1197291873017923</c:v>
                </c:pt>
                <c:pt idx="5">
                  <c:v>5.5925084120161044</c:v>
                </c:pt>
                <c:pt idx="6">
                  <c:v>3.9815403500276143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C86-473C-AFEB-D2FA870C80EC}"/>
            </c:ext>
          </c:extLst>
        </c:ser>
        <c:ser>
          <c:idx val="3"/>
          <c:order val="2"/>
          <c:tx>
            <c:strRef>
              <c:f>Лист1!$P$127</c:f>
              <c:strCache>
                <c:ptCount val="1"/>
                <c:pt idx="0">
                  <c:v>lgTA^(2/3)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Лист1!$O$128:$O$130</c:f>
              <c:numCache>
                <c:formatCode>General</c:formatCode>
                <c:ptCount val="3"/>
                <c:pt idx="0">
                  <c:v>-0.82812734386031706</c:v>
                </c:pt>
                <c:pt idx="1">
                  <c:v>-2.6382721639824069</c:v>
                </c:pt>
                <c:pt idx="2">
                  <c:v>-0.41083260945395234</c:v>
                </c:pt>
              </c:numCache>
            </c:numRef>
          </c:xVal>
          <c:yVal>
            <c:numRef>
              <c:f>Лист1!$P$128:$P$130</c:f>
              <c:numCache>
                <c:formatCode>General</c:formatCode>
                <c:ptCount val="3"/>
                <c:pt idx="0">
                  <c:v>-2.6615992714129959</c:v>
                </c:pt>
                <c:pt idx="1">
                  <c:v>2.5795198684712561</c:v>
                </c:pt>
                <c:pt idx="2">
                  <c:v>-4.0993427379611695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C86-473C-AFEB-D2FA870C80EC}"/>
            </c:ext>
          </c:extLst>
        </c:ser>
        <c:ser>
          <c:idx val="4"/>
          <c:order val="3"/>
          <c:tx>
            <c:strRef>
              <c:f>Лист1!$Q$127</c:f>
              <c:strCache>
                <c:ptCount val="1"/>
                <c:pt idx="0">
                  <c:v>lgTA^(2/3), расчет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Лист1!$O$128:$O$130</c:f>
              <c:numCache>
                <c:formatCode>General</c:formatCode>
                <c:ptCount val="3"/>
                <c:pt idx="0">
                  <c:v>-0.82812734386031706</c:v>
                </c:pt>
                <c:pt idx="1">
                  <c:v>-2.6382721639824069</c:v>
                </c:pt>
                <c:pt idx="2">
                  <c:v>-0.41083260945395234</c:v>
                </c:pt>
              </c:numCache>
            </c:numRef>
          </c:xVal>
          <c:yVal>
            <c:numRef>
              <c:f>Лист1!$Q$128:$Q$130</c:f>
              <c:numCache>
                <c:formatCode>General</c:formatCode>
                <c:ptCount val="3"/>
                <c:pt idx="0">
                  <c:v>-3.5990110587547441</c:v>
                </c:pt>
                <c:pt idx="1">
                  <c:v>5.4560916456027826</c:v>
                </c:pt>
                <c:pt idx="2">
                  <c:v>-5.7359652067453135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C86-473C-AFEB-D2FA870C80EC}"/>
            </c:ext>
          </c:extLst>
        </c:ser>
        <c:ser>
          <c:idx val="6"/>
          <c:order val="4"/>
          <c:tx>
            <c:strRef>
              <c:f>Лист1!$P$114</c:f>
              <c:strCache>
                <c:ptCount val="1"/>
                <c:pt idx="0">
                  <c:v>lgTA^2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Лист1!$O$116</c:f>
              <c:numCache>
                <c:formatCode>General</c:formatCode>
                <c:ptCount val="1"/>
                <c:pt idx="0">
                  <c:v>-1.0420576645545956</c:v>
                </c:pt>
              </c:numCache>
            </c:numRef>
          </c:xVal>
          <c:yVal>
            <c:numRef>
              <c:f>Лист1!$P$116</c:f>
              <c:numCache>
                <c:formatCode>General</c:formatCode>
                <c:ptCount val="1"/>
                <c:pt idx="0">
                  <c:v>-0.85023051386683424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C86-473C-AFEB-D2FA870C80EC}"/>
            </c:ext>
          </c:extLst>
        </c:ser>
        <c:ser>
          <c:idx val="7"/>
          <c:order val="5"/>
          <c:tx>
            <c:strRef>
              <c:f>Лист1!$Q$114</c:f>
              <c:strCache>
                <c:ptCount val="1"/>
                <c:pt idx="0">
                  <c:v>lgTA^2, расчет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Лист1!$O$116</c:f>
              <c:numCache>
                <c:formatCode>General</c:formatCode>
                <c:ptCount val="1"/>
                <c:pt idx="0">
                  <c:v>-1.0420576645545956</c:v>
                </c:pt>
              </c:numCache>
            </c:numRef>
          </c:xVal>
          <c:yVal>
            <c:numRef>
              <c:f>Лист1!$Q$116</c:f>
              <c:numCache>
                <c:formatCode>General</c:formatCode>
                <c:ptCount val="1"/>
                <c:pt idx="0">
                  <c:v>13.989275441398879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C86-473C-AFEB-D2FA870C80EC}"/>
            </c:ext>
          </c:extLst>
        </c:ser>
        <c:ser>
          <c:idx val="9"/>
          <c:order val="6"/>
          <c:tx>
            <c:strRef>
              <c:f>Лист1!$P$132</c:f>
              <c:strCache>
                <c:ptCount val="1"/>
                <c:pt idx="0">
                  <c:v>lgTA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Лист1!$O$133</c:f>
              <c:numCache>
                <c:formatCode>General</c:formatCode>
                <c:ptCount val="1"/>
                <c:pt idx="0">
                  <c:v>-0.58002773872600022</c:v>
                </c:pt>
              </c:numCache>
            </c:numRef>
          </c:xVal>
          <c:yVal>
            <c:numRef>
              <c:f>Лист1!$P$133</c:f>
              <c:numCache>
                <c:formatCode>General</c:formatCode>
                <c:ptCount val="1"/>
                <c:pt idx="0">
                  <c:v>-5.5512936800949202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C86-473C-AFEB-D2FA870C80EC}"/>
            </c:ext>
          </c:extLst>
        </c:ser>
        <c:ser>
          <c:idx val="10"/>
          <c:order val="7"/>
          <c:tx>
            <c:strRef>
              <c:f>Лист1!$Q$132</c:f>
              <c:strCache>
                <c:ptCount val="1"/>
                <c:pt idx="0">
                  <c:v>lgT, расчет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Лист1!$O$133</c:f>
              <c:numCache>
                <c:formatCode>General</c:formatCode>
                <c:ptCount val="1"/>
                <c:pt idx="0">
                  <c:v>-0.58002773872600022</c:v>
                </c:pt>
              </c:numCache>
            </c:numRef>
          </c:xVal>
          <c:yVal>
            <c:numRef>
              <c:f>Лист1!$Q$133</c:f>
              <c:numCache>
                <c:formatCode>General</c:formatCode>
                <c:ptCount val="1"/>
                <c:pt idx="0">
                  <c:v>-11.916137306023776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7C86-473C-AFEB-D2FA870C80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2642783"/>
        <c:axId val="1802637375"/>
      </c:scatterChart>
      <c:valAx>
        <c:axId val="18026427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lgE</a:t>
                </a:r>
                <a:r>
                  <a:rPr lang="en-US" dirty="0" smtClean="0"/>
                  <a:t>, MeV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2637375"/>
        <c:crosses val="autoZero"/>
        <c:crossBetween val="midCat"/>
      </c:valAx>
      <c:valAx>
        <c:axId val="18026373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Lg</a:t>
                </a:r>
                <a:r>
                  <a:rPr lang="en-US" dirty="0" smtClean="0"/>
                  <a:t>(T*A^(2(L-1)/3))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264278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Лист1!$P$141</c:f>
              <c:strCache>
                <c:ptCount val="1"/>
                <c:pt idx="0">
                  <c:v>lgTA^2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Лист1!$O$142:$O$148</c:f>
              <c:numCache>
                <c:formatCode>General</c:formatCode>
                <c:ptCount val="7"/>
                <c:pt idx="0">
                  <c:v>-1.9905491042013062</c:v>
                </c:pt>
                <c:pt idx="1">
                  <c:v>-0.40575113314261674</c:v>
                </c:pt>
                <c:pt idx="2">
                  <c:v>-0.35396896615797674</c:v>
                </c:pt>
                <c:pt idx="3">
                  <c:v>-0.58949270337728321</c:v>
                </c:pt>
                <c:pt idx="4">
                  <c:v>-0.50631196628373887</c:v>
                </c:pt>
                <c:pt idx="5">
                  <c:v>-0.78943269508803171</c:v>
                </c:pt>
                <c:pt idx="6">
                  <c:v>-0.85949195696182046</c:v>
                </c:pt>
              </c:numCache>
            </c:numRef>
          </c:xVal>
          <c:yVal>
            <c:numRef>
              <c:f>Лист1!$P$142:$P$148</c:f>
              <c:numCache>
                <c:formatCode>General</c:formatCode>
                <c:ptCount val="7"/>
                <c:pt idx="0">
                  <c:v>7.3229264945448644</c:v>
                </c:pt>
                <c:pt idx="1">
                  <c:v>0.36753183989418065</c:v>
                </c:pt>
                <c:pt idx="2">
                  <c:v>2.0344725157099997</c:v>
                </c:pt>
                <c:pt idx="3">
                  <c:v>1.7001756678987678</c:v>
                </c:pt>
                <c:pt idx="4">
                  <c:v>2.748286972833677</c:v>
                </c:pt>
                <c:pt idx="5">
                  <c:v>4.4673724720584422</c:v>
                </c:pt>
                <c:pt idx="6">
                  <c:v>5.0731829403265438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C8-4004-B208-CE3C4C03AC19}"/>
            </c:ext>
          </c:extLst>
        </c:ser>
        <c:ser>
          <c:idx val="1"/>
          <c:order val="1"/>
          <c:tx>
            <c:strRef>
              <c:f>Лист1!$Q$141</c:f>
              <c:strCache>
                <c:ptCount val="1"/>
                <c:pt idx="0">
                  <c:v>lgTA^2, расчет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Лист1!$O$142:$O$148</c:f>
              <c:numCache>
                <c:formatCode>General</c:formatCode>
                <c:ptCount val="7"/>
                <c:pt idx="0">
                  <c:v>-1.9905491042013062</c:v>
                </c:pt>
                <c:pt idx="1">
                  <c:v>-0.40575113314261674</c:v>
                </c:pt>
                <c:pt idx="2">
                  <c:v>-0.35396896615797674</c:v>
                </c:pt>
                <c:pt idx="3">
                  <c:v>-0.58949270337728321</c:v>
                </c:pt>
                <c:pt idx="4">
                  <c:v>-0.50631196628373887</c:v>
                </c:pt>
                <c:pt idx="5">
                  <c:v>-0.78943269508803171</c:v>
                </c:pt>
                <c:pt idx="6">
                  <c:v>-0.85949195696182046</c:v>
                </c:pt>
              </c:numCache>
            </c:numRef>
          </c:xVal>
          <c:yVal>
            <c:numRef>
              <c:f>Лист1!$Q$142:$Q$148</c:f>
              <c:numCache>
                <c:formatCode>General</c:formatCode>
                <c:ptCount val="7"/>
                <c:pt idx="0">
                  <c:v>11.348452202002589</c:v>
                </c:pt>
                <c:pt idx="1">
                  <c:v>0.23489796277856212</c:v>
                </c:pt>
                <c:pt idx="2">
                  <c:v>-0.12757720611391771</c:v>
                </c:pt>
                <c:pt idx="3">
                  <c:v>1.5450077792293884</c:v>
                </c:pt>
                <c:pt idx="4">
                  <c:v>0.91224238239783828</c:v>
                </c:pt>
                <c:pt idx="5">
                  <c:v>2.878981208246997</c:v>
                </c:pt>
                <c:pt idx="6">
                  <c:v>3.3545480052051038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1C8-4004-B208-CE3C4C03AC19}"/>
            </c:ext>
          </c:extLst>
        </c:ser>
        <c:ser>
          <c:idx val="3"/>
          <c:order val="2"/>
          <c:tx>
            <c:strRef>
              <c:f>Лист1!$P$137</c:f>
              <c:strCache>
                <c:ptCount val="1"/>
                <c:pt idx="0">
                  <c:v>lgTA^(8/3)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Лист1!$O$138:$O$139</c:f>
              <c:numCache>
                <c:formatCode>General</c:formatCode>
                <c:ptCount val="2"/>
                <c:pt idx="0">
                  <c:v>-0.25487053449674441</c:v>
                </c:pt>
                <c:pt idx="1">
                  <c:v>-0.72063333386321415</c:v>
                </c:pt>
              </c:numCache>
            </c:numRef>
          </c:xVal>
          <c:yVal>
            <c:numRef>
              <c:f>Лист1!$P$138:$P$139</c:f>
              <c:numCache>
                <c:formatCode>General</c:formatCode>
                <c:ptCount val="2"/>
                <c:pt idx="0">
                  <c:v>6.9441347399559019</c:v>
                </c:pt>
                <c:pt idx="1">
                  <c:v>12.116285866269772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1C8-4004-B208-CE3C4C03AC19}"/>
            </c:ext>
          </c:extLst>
        </c:ser>
        <c:ser>
          <c:idx val="4"/>
          <c:order val="3"/>
          <c:tx>
            <c:strRef>
              <c:f>Лист1!$Q$137</c:f>
              <c:strCache>
                <c:ptCount val="1"/>
                <c:pt idx="0">
                  <c:v>lgTA^(8/3), расчет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Лист1!$O$138:$O$139</c:f>
              <c:numCache>
                <c:formatCode>General</c:formatCode>
                <c:ptCount val="2"/>
                <c:pt idx="0">
                  <c:v>-0.25487053449674441</c:v>
                </c:pt>
                <c:pt idx="1">
                  <c:v>-0.72063333386321415</c:v>
                </c:pt>
              </c:numCache>
            </c:numRef>
          </c:xVal>
          <c:yVal>
            <c:numRef>
              <c:f>Лист1!$Q$138:$Q$139</c:f>
              <c:numCache>
                <c:formatCode>General</c:formatCode>
                <c:ptCount val="2"/>
                <c:pt idx="0">
                  <c:v>5.8512944866582517</c:v>
                </c:pt>
                <c:pt idx="1">
                  <c:v>10.042060896606117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1C8-4004-B208-CE3C4C03AC19}"/>
            </c:ext>
          </c:extLst>
        </c:ser>
        <c:ser>
          <c:idx val="6"/>
          <c:order val="4"/>
          <c:tx>
            <c:strRef>
              <c:f>Лист1!$P$150</c:f>
              <c:strCache>
                <c:ptCount val="1"/>
                <c:pt idx="0">
                  <c:v>lgTA^(4/3)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Лист1!$O$151:$O$157</c:f>
              <c:numCache>
                <c:formatCode>General</c:formatCode>
                <c:ptCount val="7"/>
                <c:pt idx="0">
                  <c:v>-0.91232503996324299</c:v>
                </c:pt>
                <c:pt idx="1">
                  <c:v>-1.5528419686577808</c:v>
                </c:pt>
                <c:pt idx="2">
                  <c:v>-1.544850478820172</c:v>
                </c:pt>
                <c:pt idx="3">
                  <c:v>-1.3636505382678792</c:v>
                </c:pt>
                <c:pt idx="4">
                  <c:v>-1.2628073572952627</c:v>
                </c:pt>
                <c:pt idx="5">
                  <c:v>-0.9507819773298184</c:v>
                </c:pt>
                <c:pt idx="6">
                  <c:v>-0.72600388624072032</c:v>
                </c:pt>
              </c:numCache>
            </c:numRef>
          </c:xVal>
          <c:yVal>
            <c:numRef>
              <c:f>Лист1!$P$151:$P$157</c:f>
              <c:numCache>
                <c:formatCode>General</c:formatCode>
                <c:ptCount val="7"/>
                <c:pt idx="0">
                  <c:v>-1.5950027712939854</c:v>
                </c:pt>
                <c:pt idx="1">
                  <c:v>-2.2399116481710979</c:v>
                </c:pt>
                <c:pt idx="2">
                  <c:v>-2.416879384783408</c:v>
                </c:pt>
                <c:pt idx="3">
                  <c:v>-2.8281833550134272</c:v>
                </c:pt>
                <c:pt idx="4">
                  <c:v>-2.6879216244914814</c:v>
                </c:pt>
                <c:pt idx="5">
                  <c:v>-4.2127594021274835</c:v>
                </c:pt>
                <c:pt idx="6">
                  <c:v>-3.4288602123691696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1C8-4004-B208-CE3C4C03AC19}"/>
            </c:ext>
          </c:extLst>
        </c:ser>
        <c:ser>
          <c:idx val="7"/>
          <c:order val="5"/>
          <c:tx>
            <c:strRef>
              <c:f>Лист1!$Q$150</c:f>
              <c:strCache>
                <c:ptCount val="1"/>
                <c:pt idx="0">
                  <c:v>lgTA^(4/3), расчет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Лист1!$O$151:$O$157</c:f>
              <c:numCache>
                <c:formatCode>General</c:formatCode>
                <c:ptCount val="7"/>
                <c:pt idx="0">
                  <c:v>-0.91232503996324299</c:v>
                </c:pt>
                <c:pt idx="1">
                  <c:v>-1.5528419686577808</c:v>
                </c:pt>
                <c:pt idx="2">
                  <c:v>-1.544850478820172</c:v>
                </c:pt>
                <c:pt idx="3">
                  <c:v>-1.3636505382678792</c:v>
                </c:pt>
                <c:pt idx="4">
                  <c:v>-1.2628073572952627</c:v>
                </c:pt>
                <c:pt idx="5">
                  <c:v>-0.9507819773298184</c:v>
                </c:pt>
                <c:pt idx="6">
                  <c:v>-0.72600388624072032</c:v>
                </c:pt>
              </c:numCache>
            </c:numRef>
          </c:xVal>
          <c:yVal>
            <c:numRef>
              <c:f>Лист1!$Q$151:$Q$157</c:f>
              <c:numCache>
                <c:formatCode>General</c:formatCode>
                <c:ptCount val="7"/>
                <c:pt idx="0">
                  <c:v>-4.0542554032441736</c:v>
                </c:pt>
                <c:pt idx="1">
                  <c:v>-0.9126807471857189</c:v>
                </c:pt>
                <c:pt idx="2">
                  <c:v>-0.92505873122729454</c:v>
                </c:pt>
                <c:pt idx="3">
                  <c:v>-1.8310584339887583</c:v>
                </c:pt>
                <c:pt idx="4">
                  <c:v>-2.2731193993904295</c:v>
                </c:pt>
                <c:pt idx="5">
                  <c:v>-3.8690758277513866</c:v>
                </c:pt>
                <c:pt idx="6">
                  <c:v>-5.0092788917528921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1C8-4004-B208-CE3C4C03AC19}"/>
            </c:ext>
          </c:extLst>
        </c:ser>
        <c:ser>
          <c:idx val="9"/>
          <c:order val="6"/>
          <c:tx>
            <c:strRef>
              <c:f>Лист1!$P$159</c:f>
              <c:strCache>
                <c:ptCount val="1"/>
                <c:pt idx="0">
                  <c:v>lgTA^(2/3)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Лист1!$O$160</c:f>
              <c:numCache>
                <c:formatCode>General</c:formatCode>
                <c:ptCount val="1"/>
                <c:pt idx="0">
                  <c:v>-1.4647058799572295</c:v>
                </c:pt>
              </c:numCache>
            </c:numRef>
          </c:xVal>
          <c:yVal>
            <c:numRef>
              <c:f>Лист1!$P$160</c:f>
              <c:numCache>
                <c:formatCode>General</c:formatCode>
                <c:ptCount val="1"/>
                <c:pt idx="0">
                  <c:v>-5.0538828099469315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1C8-4004-B208-CE3C4C03AC19}"/>
            </c:ext>
          </c:extLst>
        </c:ser>
        <c:ser>
          <c:idx val="10"/>
          <c:order val="7"/>
          <c:tx>
            <c:strRef>
              <c:f>Лист1!$Q$159</c:f>
              <c:strCache>
                <c:ptCount val="1"/>
                <c:pt idx="0">
                  <c:v>lgTA^(2/3), расчет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Лист1!$O$160</c:f>
              <c:numCache>
                <c:formatCode>General</c:formatCode>
                <c:ptCount val="1"/>
                <c:pt idx="0">
                  <c:v>-1.4647058799572295</c:v>
                </c:pt>
              </c:numCache>
            </c:numRef>
          </c:xVal>
          <c:yVal>
            <c:numRef>
              <c:f>Лист1!$Q$160</c:f>
              <c:numCache>
                <c:formatCode>General</c:formatCode>
                <c:ptCount val="1"/>
                <c:pt idx="0">
                  <c:v>-10.103695092269916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1C8-4004-B208-CE3C4C03A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6970895"/>
        <c:axId val="1816971311"/>
      </c:scatterChart>
      <c:valAx>
        <c:axId val="1816970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lgE</a:t>
                </a:r>
                <a:r>
                  <a:rPr lang="en-US" dirty="0" smtClean="0"/>
                  <a:t>, MeV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6971311"/>
        <c:crosses val="autoZero"/>
        <c:crossBetween val="midCat"/>
      </c:valAx>
      <c:valAx>
        <c:axId val="1816971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 smtClean="0"/>
                  <a:t>Lg</a:t>
                </a:r>
                <a:r>
                  <a:rPr lang="en-US" dirty="0" smtClean="0"/>
                  <a:t>(T*A^(2/3)L)</a:t>
                </a:r>
                <a:endParaRPr lang="ru-RU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697089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0.11338</cdr:x>
      <cdr:y>0.30547</cdr:y>
    </cdr:from>
    <cdr:to>
      <cdr:x>0.23263</cdr:x>
      <cdr:y>0.38117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69386" y="1055774"/>
          <a:ext cx="704039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Br, Z=35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0.28565</cdr:x>
      <cdr:y>0.71729</cdr:y>
    </cdr:from>
    <cdr:to>
      <cdr:x>0.40897</cdr:x>
      <cdr:y>0.79298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686478" y="2479072"/>
          <a:ext cx="728084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Rb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, Z=37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0.30491</cdr:x>
      <cdr:y>0.2516</cdr:y>
    </cdr:from>
    <cdr:to>
      <cdr:x>0.41764</cdr:x>
      <cdr:y>0.3273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00200" y="869586"/>
          <a:ext cx="665567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Y, Z=39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0.43902</cdr:x>
      <cdr:y>0.05372</cdr:y>
    </cdr:from>
    <cdr:to>
      <cdr:x>0.5637</cdr:x>
      <cdr:y>0.12941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591965" y="185671"/>
          <a:ext cx="736099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Nb</a:t>
          </a:r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, Z=41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0.58364</cdr:x>
      <cdr:y>0.15806</cdr:y>
    </cdr:from>
    <cdr:to>
      <cdr:x>0.70425</cdr:x>
      <cdr:y>0.23376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445838" y="546293"/>
          <a:ext cx="712054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Tc, Z=43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0.86595</cdr:x>
      <cdr:y>0.39742</cdr:y>
    </cdr:from>
    <cdr:to>
      <cdr:x>0.98113</cdr:x>
      <cdr:y>0.47311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112568" y="1373539"/>
          <a:ext cx="679994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In, Z=49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0.67081</cdr:x>
      <cdr:y>0.26336</cdr:y>
    </cdr:from>
    <cdr:to>
      <cdr:x>0.79413</cdr:x>
      <cdr:y>0.33905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960440" y="910204"/>
          <a:ext cx="728084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Rh, Z=45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0.51225</cdr:x>
      <cdr:y>0.52564</cdr:y>
    </cdr:from>
    <cdr:to>
      <cdr:x>0.63693</cdr:x>
      <cdr:y>0.60133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3024336" y="1816705"/>
          <a:ext cx="736099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Ag, Z=47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0.12196</cdr:x>
      <cdr:y>0.37037</cdr:y>
    </cdr:from>
    <cdr:to>
      <cdr:x>0.20809</cdr:x>
      <cdr:y>0.44606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720080" y="1279982"/>
          <a:ext cx="508473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N=37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0.46347</cdr:x>
      <cdr:y>0.65043</cdr:y>
    </cdr:from>
    <cdr:to>
      <cdr:x>0.54959</cdr:x>
      <cdr:y>0.72613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2736304" y="2247882"/>
          <a:ext cx="508473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N=39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</cdr:x>
      <cdr:y>0.21597</cdr:y>
    </cdr:from>
    <cdr:to>
      <cdr:x>0.58612</cdr:x>
      <cdr:y>0.29167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2952000" y="746403"/>
          <a:ext cx="508473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N=43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0.65026</cdr:x>
      <cdr:y>0.43576</cdr:y>
    </cdr:from>
    <cdr:to>
      <cdr:x>0.73639</cdr:x>
      <cdr:y>0.51146</cdr:y>
    </cdr:to>
    <cdr:sp macro="" textlink="">
      <cdr:nvSpPr>
        <cdr:cNvPr id="5" name="TextBox 10"/>
        <cdr:cNvSpPr txBox="1"/>
      </cdr:nvSpPr>
      <cdr:spPr>
        <a:xfrm xmlns:a="http://schemas.openxmlformats.org/drawingml/2006/main">
          <a:off x="3839156" y="1505998"/>
          <a:ext cx="508473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N=45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0.67006</cdr:x>
      <cdr:y>0.1153</cdr:y>
    </cdr:from>
    <cdr:to>
      <cdr:x>0.75618</cdr:x>
      <cdr:y>0.19099</cdr:y>
    </cdr:to>
    <cdr:sp macro="" textlink="">
      <cdr:nvSpPr>
        <cdr:cNvPr id="6" name="TextBox 10"/>
        <cdr:cNvSpPr txBox="1"/>
      </cdr:nvSpPr>
      <cdr:spPr>
        <a:xfrm xmlns:a="http://schemas.openxmlformats.org/drawingml/2006/main">
          <a:off x="3956023" y="398461"/>
          <a:ext cx="508473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N=47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0.87815</cdr:x>
      <cdr:y>0.09884</cdr:y>
    </cdr:from>
    <cdr:to>
      <cdr:x>0.96427</cdr:x>
      <cdr:y>0.17454</cdr:y>
    </cdr:to>
    <cdr:sp macro="" textlink="">
      <cdr:nvSpPr>
        <cdr:cNvPr id="7" name="TextBox 10"/>
        <cdr:cNvSpPr txBox="1"/>
      </cdr:nvSpPr>
      <cdr:spPr>
        <a:xfrm xmlns:a="http://schemas.openxmlformats.org/drawingml/2006/main">
          <a:off x="5184576" y="341608"/>
          <a:ext cx="508473" cy="2616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>
              <a:lumMod val="75000"/>
            </a:schemeClr>
          </a:solidFill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N=49</a:t>
          </a:r>
          <a:endParaRPr lang="ru-R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26C3B-DAD9-4284-A41A-F461239DE034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5FBF8-5BA9-4339-8DEE-C0667650D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228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cap="all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22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25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8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65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388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Опять прямые линии не идут через </a:t>
            </a:r>
            <a:r>
              <a:rPr lang="ru-RU" dirty="0" err="1" smtClean="0"/>
              <a:t>рачетьные</a:t>
            </a:r>
            <a:r>
              <a:rPr lang="ru-RU" dirty="0" smtClean="0"/>
              <a:t> точки.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58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2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00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793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86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6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791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Может быть на пустое место поставить формулу.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31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На графике рис.11 прямые не проходят через расчетные точки.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97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5FBF8-5BA9-4339-8DEE-C0667650D04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1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17032"/>
            <a:ext cx="6400800" cy="1921768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Текст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457200" y="2348880"/>
            <a:ext cx="8229600" cy="1143000"/>
          </a:xfrm>
        </p:spPr>
        <p:txBody>
          <a:bodyPr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84988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404664"/>
            <a:ext cx="475252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404664"/>
            <a:ext cx="4680520" cy="57606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79512" y="1268760"/>
            <a:ext cx="8712968" cy="5326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406422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бочий слайд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404664"/>
            <a:ext cx="475252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404664"/>
            <a:ext cx="4680520" cy="57606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3491880" y="1268760"/>
            <a:ext cx="5400600" cy="964704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3492500" y="2305397"/>
            <a:ext cx="5400675" cy="381635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 hasCustomPrompt="1"/>
          </p:nvPr>
        </p:nvSpPr>
        <p:spPr>
          <a:xfrm>
            <a:off x="184870" y="1268760"/>
            <a:ext cx="3168650" cy="3168650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43234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404664"/>
            <a:ext cx="475252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404664"/>
            <a:ext cx="4680520" cy="57606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179512" y="1196752"/>
            <a:ext cx="8712968" cy="532656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79388" y="1801589"/>
            <a:ext cx="8713787" cy="42481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5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боч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79512" y="404664"/>
            <a:ext cx="4752528" cy="5760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9512" y="404664"/>
            <a:ext cx="4680520" cy="57606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Колонтитул</a:t>
            </a: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125538"/>
            <a:ext cx="8785225" cy="5399087"/>
          </a:xfrm>
          <a:solidFill>
            <a:schemeClr val="bg1">
              <a:lumMod val="65000"/>
            </a:schemeClr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</a:t>
            </a:r>
          </a:p>
        </p:txBody>
      </p:sp>
    </p:spTree>
    <p:extLst>
      <p:ext uri="{BB962C8B-B14F-4D97-AF65-F5344CB8AC3E}">
        <p14:creationId xmlns:p14="http://schemas.microsoft.com/office/powerpoint/2010/main" val="105682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абоч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860032" y="5301208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</a:rPr>
              <a:t>Санкт-Петербургский</a:t>
            </a:r>
            <a:r>
              <a:rPr lang="ru-RU" baseline="0" dirty="0">
                <a:solidFill>
                  <a:schemeClr val="bg1"/>
                </a:solidFill>
              </a:rPr>
              <a:t/>
            </a:r>
            <a:br>
              <a:rPr lang="ru-RU" baseline="0" dirty="0">
                <a:solidFill>
                  <a:schemeClr val="bg1"/>
                </a:solidFill>
              </a:rPr>
            </a:br>
            <a:r>
              <a:rPr lang="ru-RU" baseline="0" dirty="0">
                <a:solidFill>
                  <a:schemeClr val="bg1"/>
                </a:solidFill>
              </a:rPr>
              <a:t>государственный университет</a:t>
            </a:r>
          </a:p>
          <a:p>
            <a:pPr algn="r"/>
            <a:r>
              <a:rPr lang="en-US" b="1" baseline="0" dirty="0">
                <a:solidFill>
                  <a:schemeClr val="bg1"/>
                </a:solidFill>
              </a:rPr>
              <a:t>spbu.ru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95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43867-4E32-4E2D-8739-58246E7E28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03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0.png"/><Relationship Id="rId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7387" y="2171303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 и структура изомерных состояний в сферических ядрах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447387" y="24208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0" dirty="0"/>
          </a:p>
        </p:txBody>
      </p:sp>
      <p:sp>
        <p:nvSpPr>
          <p:cNvPr id="6" name="Текст 8">
            <a:extLst>
              <a:ext uri="{FF2B5EF4-FFF2-40B4-BE49-F238E27FC236}">
                <a16:creationId xmlns:a16="http://schemas.microsoft.com/office/drawing/2014/main" id="{C36EDD66-DB63-84CE-874B-7A60A39E4F6E}"/>
              </a:ext>
            </a:extLst>
          </p:cNvPr>
          <p:cNvSpPr txBox="1">
            <a:spLocks/>
          </p:cNvSpPr>
          <p:nvPr/>
        </p:nvSpPr>
        <p:spPr>
          <a:xfrm>
            <a:off x="755576" y="3813473"/>
            <a:ext cx="3960440" cy="1626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Анастасия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К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острыгина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СПбГУ, кафедра ЯФМИ,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НИЦ «Курчатовский Институт» - ПИЯФ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8">
            <a:extLst>
              <a:ext uri="{FF2B5EF4-FFF2-40B4-BE49-F238E27FC236}">
                <a16:creationId xmlns:a16="http://schemas.microsoft.com/office/drawing/2014/main" id="{C36EDD66-DB63-84CE-874B-7A60A39E4F6E}"/>
              </a:ext>
            </a:extLst>
          </p:cNvPr>
          <p:cNvSpPr txBox="1">
            <a:spLocks/>
          </p:cNvSpPr>
          <p:nvPr/>
        </p:nvSpPr>
        <p:spPr>
          <a:xfrm>
            <a:off x="5004048" y="3813473"/>
            <a:ext cx="3960440" cy="162685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Иван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М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итропольский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,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НИЦ «Курчатовский Институт» - ПИЯФ</a:t>
            </a:r>
            <a:endParaRPr lang="en-US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" t="16003" r="4571" b="11665"/>
          <a:stretch/>
        </p:blipFill>
        <p:spPr>
          <a:xfrm>
            <a:off x="6696488" y="404664"/>
            <a:ext cx="2268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368660"/>
            <a:ext cx="8712968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реальных радиусов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7876" r="1480" b="2603"/>
          <a:stretch/>
        </p:blipFill>
        <p:spPr bwMode="auto">
          <a:xfrm>
            <a:off x="971600" y="1160748"/>
            <a:ext cx="7056784" cy="3689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75656" y="5013176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Среднеквадратичные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радиусы ядер из области 74&lt;A&lt;140. </a:t>
            </a:r>
            <a:b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Точки – экспериментальные значения с погрешностями. Синяя прямая линия – параметризация 𝑅=𝑟</a:t>
            </a:r>
            <a:r>
              <a:rPr lang="ru-RU" sz="1400" i="1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𝐴</a:t>
            </a:r>
            <a:r>
              <a:rPr lang="ru-RU" sz="1400" i="1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1∕3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Красные кривые – полиномиальные аппроксимации радиусов по изотопам.</a:t>
            </a:r>
            <a:endParaRPr lang="ru-RU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0530" y="6295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846" y="284776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59356" y="294996"/>
            <a:ext cx="8712968" cy="88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конфигурация нечетно-нечетных сферических ядер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0769412"/>
                  </p:ext>
                </p:extLst>
              </p:nvPr>
            </p:nvGraphicFramePr>
            <p:xfrm>
              <a:off x="337372" y="980728"/>
              <a:ext cx="8532948" cy="541247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20696">
                      <a:extLst>
                        <a:ext uri="{9D8B030D-6E8A-4147-A177-3AD203B41FA5}">
                          <a16:colId xmlns:a16="http://schemas.microsoft.com/office/drawing/2014/main" val="1782129408"/>
                        </a:ext>
                      </a:extLst>
                    </a:gridCol>
                    <a:gridCol w="1853481">
                      <a:extLst>
                        <a:ext uri="{9D8B030D-6E8A-4147-A177-3AD203B41FA5}">
                          <a16:colId xmlns:a16="http://schemas.microsoft.com/office/drawing/2014/main" val="1560423624"/>
                        </a:ext>
                      </a:extLst>
                    </a:gridCol>
                    <a:gridCol w="1853481">
                      <a:extLst>
                        <a:ext uri="{9D8B030D-6E8A-4147-A177-3AD203B41FA5}">
                          <a16:colId xmlns:a16="http://schemas.microsoft.com/office/drawing/2014/main" val="3250358507"/>
                        </a:ext>
                      </a:extLst>
                    </a:gridCol>
                    <a:gridCol w="1952645">
                      <a:extLst>
                        <a:ext uri="{9D8B030D-6E8A-4147-A177-3AD203B41FA5}">
                          <a16:colId xmlns:a16="http://schemas.microsoft.com/office/drawing/2014/main" val="3924032417"/>
                        </a:ext>
                      </a:extLst>
                    </a:gridCol>
                    <a:gridCol w="1952645">
                      <a:extLst>
                        <a:ext uri="{9D8B030D-6E8A-4147-A177-3AD203B41FA5}">
                          <a16:colId xmlns:a16="http://schemas.microsoft.com/office/drawing/2014/main" val="1652539164"/>
                        </a:ext>
                      </a:extLst>
                    </a:gridCol>
                  </a:tblGrid>
                  <a:tr h="310446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Ядро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Основное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состояние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Изомерное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состояние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001319"/>
                      </a:ext>
                    </a:extLst>
                  </a:tr>
                  <a:tr h="37269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400" b="1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400" b="1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022081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sub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62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𝐶𝑜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35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π[2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1/2]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υ[2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3/2]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5(+)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π[1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7/2]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υ[2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3/2]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46485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29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70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𝐶𝑢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41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0132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82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𝐵𝑟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47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304800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7432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140340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37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86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𝑅𝑏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49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98120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[1f5/2]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31242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093248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39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88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49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90500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5437376"/>
                      </a:ext>
                    </a:extLst>
                  </a:tr>
                  <a:tr h="6122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603458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999187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433229"/>
                      </a:ext>
                    </a:extLst>
                  </a:tr>
                  <a:tr h="441714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𝑹𝒉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𝟓𝟕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909242"/>
                      </a:ext>
                    </a:extLst>
                  </a:tr>
                  <a:tr h="2208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639742"/>
                      </a:ext>
                    </a:extLst>
                  </a:tr>
                  <a:tr h="306106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𝑹𝒉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𝟓𝟕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49557"/>
                      </a:ext>
                    </a:extLst>
                  </a:tr>
                  <a:tr h="45915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1/2+ or 3/2+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1919987"/>
                      </a:ext>
                    </a:extLst>
                  </a:tr>
                  <a:tr h="24044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𝟒𝟓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𝑹𝒉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𝟓𝟕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(5+)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(7+)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1408549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49</m:t>
                                    </m:r>
                                  </m:sub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114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𝐼𝑛</m:t>
                                        </m:r>
                                      </m:e>
                                      <m:sub>
                                        <m:r>
                                          <a:rPr lang="en-US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65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[2f7/2]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29869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400769412"/>
                  </p:ext>
                </p:extLst>
              </p:nvPr>
            </p:nvGraphicFramePr>
            <p:xfrm>
              <a:off x="337372" y="980728"/>
              <a:ext cx="8532948" cy="5412477"/>
            </p:xfrm>
            <a:graphic>
              <a:graphicData uri="http://schemas.openxmlformats.org/drawingml/2006/table">
                <a:tbl>
                  <a:tblPr firstRow="1" firstCol="1" bandRow="1">
                    <a:tableStyleId>{21E4AEA4-8DFA-4A89-87EB-49C32662AFE0}</a:tableStyleId>
                  </a:tblPr>
                  <a:tblGrid>
                    <a:gridCol w="920696">
                      <a:extLst>
                        <a:ext uri="{9D8B030D-6E8A-4147-A177-3AD203B41FA5}">
                          <a16:colId xmlns:a16="http://schemas.microsoft.com/office/drawing/2014/main" val="1782129408"/>
                        </a:ext>
                      </a:extLst>
                    </a:gridCol>
                    <a:gridCol w="1853481">
                      <a:extLst>
                        <a:ext uri="{9D8B030D-6E8A-4147-A177-3AD203B41FA5}">
                          <a16:colId xmlns:a16="http://schemas.microsoft.com/office/drawing/2014/main" val="1560423624"/>
                        </a:ext>
                      </a:extLst>
                    </a:gridCol>
                    <a:gridCol w="1853481">
                      <a:extLst>
                        <a:ext uri="{9D8B030D-6E8A-4147-A177-3AD203B41FA5}">
                          <a16:colId xmlns:a16="http://schemas.microsoft.com/office/drawing/2014/main" val="3250358507"/>
                        </a:ext>
                      </a:extLst>
                    </a:gridCol>
                    <a:gridCol w="1952645">
                      <a:extLst>
                        <a:ext uri="{9D8B030D-6E8A-4147-A177-3AD203B41FA5}">
                          <a16:colId xmlns:a16="http://schemas.microsoft.com/office/drawing/2014/main" val="3924032417"/>
                        </a:ext>
                      </a:extLst>
                    </a:gridCol>
                    <a:gridCol w="1952645">
                      <a:extLst>
                        <a:ext uri="{9D8B030D-6E8A-4147-A177-3AD203B41FA5}">
                          <a16:colId xmlns:a16="http://schemas.microsoft.com/office/drawing/2014/main" val="1652539164"/>
                        </a:ext>
                      </a:extLst>
                    </a:gridCol>
                  </a:tblGrid>
                  <a:tr h="310446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Ядро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Основное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состояние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Изомерное</a:t>
                          </a:r>
                          <a:r>
                            <a:rPr lang="ru-RU" sz="1400" baseline="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состояние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0001319"/>
                      </a:ext>
                    </a:extLst>
                  </a:tr>
                  <a:tr h="37269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400" b="1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b="1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400" b="1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b="1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4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rgbClr val="C0504D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43022081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240000" r="-830464" b="-1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π[2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1/2]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υ[2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3/2]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5(+)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π[1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7/2]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υ[2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3/2]</a:t>
                          </a:r>
                          <a:r>
                            <a:rPr lang="ru-RU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1946485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333333" r="-830464" b="-13313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310132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442000" r="-830464" b="-12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304800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27432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91140340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542000" r="-830464" b="-115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98120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[1f5/2]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312420" algn="l"/>
                            </a:tabLs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40093248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629412" r="-830464" b="-103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  <a:tabLst>
                              <a:tab pos="190500" algn="l"/>
                            </a:tabLs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5437376"/>
                      </a:ext>
                    </a:extLst>
                  </a:tr>
                  <a:tr h="6122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372000" r="-830464" b="-428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603458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944000" r="-830464" b="-75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9999187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1023529" r="-830464" b="-6411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23433229"/>
                      </a:ext>
                    </a:extLst>
                  </a:tr>
                  <a:tr h="441714"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525688" r="-830464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ru-RU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7909242"/>
                      </a:ext>
                    </a:extLst>
                  </a:tr>
                  <a:tr h="220857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3639742"/>
                      </a:ext>
                    </a:extLst>
                  </a:tr>
                  <a:tr h="306106"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545600" r="-830464" b="-744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3849557"/>
                      </a:ext>
                    </a:extLst>
                  </a:tr>
                  <a:tr h="459158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400" baseline="-25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1/2+ or 3/2+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1919987"/>
                      </a:ext>
                    </a:extLst>
                  </a:tr>
                  <a:tr h="24044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2017500" r="-830464" b="-13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(5+)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(7+)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1408549"/>
                      </a:ext>
                    </a:extLst>
                  </a:tr>
                  <a:tr h="306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9998" marR="9998" marT="0" marB="0">
                        <a:blipFill>
                          <a:blip r:embed="rId3"/>
                          <a:stretch>
                            <a:fillRect l="-662" t="-1694000" r="-830464" b="-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400" baseline="30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8-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[2f7/2]</a:t>
                          </a:r>
                          <a:r>
                            <a:rPr lang="en-US" sz="14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998" marR="9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22986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8570530" y="6295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79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846" y="284776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7362" y="284776"/>
            <a:ext cx="8712968" cy="88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Каскадные изомерные переходы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97940572"/>
                  </p:ext>
                </p:extLst>
              </p:nvPr>
            </p:nvGraphicFramePr>
            <p:xfrm>
              <a:off x="206942" y="1014251"/>
              <a:ext cx="8682689" cy="52830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7473">
                      <a:extLst>
                        <a:ext uri="{9D8B030D-6E8A-4147-A177-3AD203B41FA5}">
                          <a16:colId xmlns:a16="http://schemas.microsoft.com/office/drawing/2014/main" val="4199489496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16102633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3489514152"/>
                        </a:ext>
                      </a:extLst>
                    </a:gridCol>
                    <a:gridCol w="811243">
                      <a:extLst>
                        <a:ext uri="{9D8B030D-6E8A-4147-A177-3AD203B41FA5}">
                          <a16:colId xmlns:a16="http://schemas.microsoft.com/office/drawing/2014/main" val="3581875627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256659419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694246446"/>
                        </a:ext>
                      </a:extLst>
                    </a:gridCol>
                    <a:gridCol w="601388">
                      <a:extLst>
                        <a:ext uri="{9D8B030D-6E8A-4147-A177-3AD203B41FA5}">
                          <a16:colId xmlns:a16="http://schemas.microsoft.com/office/drawing/2014/main" val="682208665"/>
                        </a:ext>
                      </a:extLst>
                    </a:gridCol>
                    <a:gridCol w="682217">
                      <a:extLst>
                        <a:ext uri="{9D8B030D-6E8A-4147-A177-3AD203B41FA5}">
                          <a16:colId xmlns:a16="http://schemas.microsoft.com/office/drawing/2014/main" val="108614946"/>
                        </a:ext>
                      </a:extLst>
                    </a:gridCol>
                  </a:tblGrid>
                  <a:tr h="21855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Ядро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Конечное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состояние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Начальное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%IT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045238"/>
                      </a:ext>
                    </a:extLst>
                  </a:tr>
                  <a:tr h="21855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200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keV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200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705120"/>
                      </a:ext>
                    </a:extLst>
                  </a:tr>
                  <a:tr h="257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𝟕𝟎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</a:rPr>
                                          <m:t>𝑪𝒖</m:t>
                                        </m:r>
                                      </m:e>
                                      <m:sub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</a:rPr>
                                          <m:t>𝟒𝟏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242.6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 s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884810"/>
                      </a:ext>
                    </a:extLst>
                  </a:tr>
                  <a:tr h="2570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𝟐𝟗</m:t>
                                    </m:r>
                                  </m:sub>
                                  <m:sup>
                                    <m:r>
                                      <a:rPr lang="en-US" sz="1200">
                                        <a:effectLst/>
                                        <a:latin typeface="Cambria Math"/>
                                      </a:rPr>
                                      <m:t>𝟕𝟎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</a:rPr>
                                          <m:t>𝑪𝒖</m:t>
                                        </m:r>
                                      </m:e>
                                      <m:sub>
                                        <m:r>
                                          <a:rPr lang="en-US" sz="1200">
                                            <a:effectLst/>
                                            <a:latin typeface="Cambria Math"/>
                                          </a:rPr>
                                          <m:t>𝟒𝟏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6-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101.1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 s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0062759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382.01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6.19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530409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124.67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18.91 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589462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122.37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3600865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𝟒𝟑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𝑻𝒄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𝟓𝟓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243.95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5020312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𝟒𝟑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𝑻𝒄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𝟓𝟓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ru-RU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mpd="sng">
                          <a:noFill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8.25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9217633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𝟒𝟓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𝑹𝒉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𝟓𝟕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(5+)</a:t>
                          </a: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219.58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mpd="sng">
                          <a:noFill/>
                        </a:lnT>
                        <a:lnB w="12700" cmpd="sng">
                          <a:noFill/>
                        </a:lnB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(7+)</a:t>
                          </a: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 ns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5758359"/>
                      </a:ext>
                    </a:extLst>
                  </a:tr>
                  <a:tr h="432048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𝟒𝟓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𝑹𝒉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𝟓𝟕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3/2+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mpd="sng">
                          <a:noFill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107.59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ru-RU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 m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98.3</a:t>
                          </a:r>
                          <a:endParaRPr lang="ru-RU" sz="12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70738"/>
                      </a:ext>
                    </a:extLst>
                  </a:tr>
                  <a:tr h="28803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mpd="sng">
                          <a:noFill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768270"/>
                      </a:ext>
                    </a:extLst>
                  </a:tr>
                  <a:tr h="36004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𝟒𝟓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𝑹𝒉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𝟓𝟕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74.782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mpd="sng">
                          <a:noFill/>
                        </a:lnT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214.3 ns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8836849"/>
                      </a:ext>
                    </a:extLst>
                  </a:tr>
                  <a:tr h="35432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1/2+ or 3/2+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784050"/>
                      </a:ext>
                    </a:extLst>
                  </a:tr>
                  <a:tr h="35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𝟒𝟗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𝑰𝒏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𝟔𝟑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613.82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(8)-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[2f7/2]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2.81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190929"/>
                      </a:ext>
                    </a:extLst>
                  </a:tr>
                  <a:tr h="3543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𝟒𝟗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𝟏𝟏𝟐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𝑰𝒏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𝟔𝟑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[1s1/2]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350.8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0.69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4118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97940572"/>
                  </p:ext>
                </p:extLst>
              </p:nvPr>
            </p:nvGraphicFramePr>
            <p:xfrm>
              <a:off x="206942" y="1014251"/>
              <a:ext cx="8682689" cy="528300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7473">
                      <a:extLst>
                        <a:ext uri="{9D8B030D-6E8A-4147-A177-3AD203B41FA5}">
                          <a16:colId xmlns:a16="http://schemas.microsoft.com/office/drawing/2014/main" val="4199489496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16102633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3489514152"/>
                        </a:ext>
                      </a:extLst>
                    </a:gridCol>
                    <a:gridCol w="811243">
                      <a:extLst>
                        <a:ext uri="{9D8B030D-6E8A-4147-A177-3AD203B41FA5}">
                          <a16:colId xmlns:a16="http://schemas.microsoft.com/office/drawing/2014/main" val="3581875627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256659419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694246446"/>
                        </a:ext>
                      </a:extLst>
                    </a:gridCol>
                    <a:gridCol w="601388">
                      <a:extLst>
                        <a:ext uri="{9D8B030D-6E8A-4147-A177-3AD203B41FA5}">
                          <a16:colId xmlns:a16="http://schemas.microsoft.com/office/drawing/2014/main" val="682208665"/>
                        </a:ext>
                      </a:extLst>
                    </a:gridCol>
                    <a:gridCol w="682217">
                      <a:extLst>
                        <a:ext uri="{9D8B030D-6E8A-4147-A177-3AD203B41FA5}">
                          <a16:colId xmlns:a16="http://schemas.microsoft.com/office/drawing/2014/main" val="108614946"/>
                        </a:ext>
                      </a:extLst>
                    </a:gridCol>
                  </a:tblGrid>
                  <a:tr h="218553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Ядро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Конечное 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состояние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Начальное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en-US" sz="1200" baseline="-250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%IT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5045238"/>
                      </a:ext>
                    </a:extLst>
                  </a:tr>
                  <a:tr h="218553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200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r>
                            <a:rPr lang="en-US" sz="12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</a:t>
                          </a:r>
                          <a:r>
                            <a:rPr lang="en-US" sz="1200" dirty="0" err="1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keV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  <a:r>
                            <a:rPr lang="en-US" sz="1200" baseline="300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конфигурация</a:t>
                          </a:r>
                          <a:endParaRPr lang="ru-RU" sz="1200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rgbClr val="9F2B22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170512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2998" marR="32998" marT="0" marB="0">
                        <a:blipFill>
                          <a:blip r:embed="rId3"/>
                          <a:stretch>
                            <a:fillRect l="-813" t="-133333" r="-1062602" b="-1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242.6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6.6 s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2884810"/>
                      </a:ext>
                    </a:extLst>
                  </a:tr>
                  <a:tr h="2570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32998" marR="32998" marT="0" marB="0">
                        <a:blipFill>
                          <a:blip r:embed="rId3"/>
                          <a:stretch>
                            <a:fillRect l="-813" t="-333333" r="-1062602" b="-16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6-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101.1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3-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aseline="300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33 s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48</a:t>
                          </a:r>
                          <a:endParaRPr lang="ru-RU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32998" marR="32998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00062759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271642" r="-1062602" b="-938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382.01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6.19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0530409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371642" r="-1062602" b="-838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124.67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18.91 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85589462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471642" r="-1062602" b="-7388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122.37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83600865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832609" r="-1062602" b="-9760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243.95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5020312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912766" r="-1062602" b="-8553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ru-RU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mpd="sng">
                          <a:noFill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8.25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9217633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1034783" r="-1062602" b="-7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(5+)</a:t>
                          </a: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219.58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mpd="sng">
                          <a:noFill/>
                        </a:lnT>
                        <a:lnB w="12700" cmpd="sng">
                          <a:noFill/>
                        </a:lnB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(7+)</a:t>
                          </a: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132 ns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E6B9B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5758359"/>
                      </a:ext>
                    </a:extLst>
                  </a:tr>
                  <a:tr h="432048"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442373" r="-1062602" b="-20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3/2+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mpd="sng">
                          <a:noFill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107.59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ru-RU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4.6 m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98.3</a:t>
                          </a:r>
                          <a:endParaRPr lang="ru-RU" sz="1200" b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070738"/>
                      </a:ext>
                    </a:extLst>
                  </a:tr>
                  <a:tr h="288032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R w="12700" cmpd="sng">
                          <a:noFill/>
                        </a:ln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34768270"/>
                      </a:ext>
                    </a:extLst>
                  </a:tr>
                  <a:tr h="360040">
                    <a:tc rowSpan="2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533333" r="-1062602" b="-9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74.782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T w="12700" cmpd="sng">
                          <a:noFill/>
                        </a:lnT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(2)+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214.3 ns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8836849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[g9/2 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,p1/2]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1/2-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[d5/2,s1/2]</a:t>
                          </a:r>
                          <a:r>
                            <a:rPr lang="en-US" sz="1200" b="0" baseline="-25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1/2+ or 3/2+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40784050"/>
                      </a:ext>
                    </a:extLst>
                  </a:tr>
                  <a:tr h="35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1310345" r="-1062602" b="-10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(7)+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613.82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(8)-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[2f7/2]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2.81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190929"/>
                      </a:ext>
                    </a:extLst>
                  </a:tr>
                  <a:tr h="3543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1410345" r="-1062602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[1s1/2]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350.8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0.69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754118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8570530" y="6295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12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51920" y="4863600"/>
            <a:ext cx="8640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51920" y="4143600"/>
            <a:ext cx="8640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851920" y="4149080"/>
            <a:ext cx="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669200" y="4149080"/>
            <a:ext cx="0" cy="72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5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846" y="284776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7361" y="459969"/>
            <a:ext cx="8712968" cy="88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каскадных изомерных переходов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33" y="1343192"/>
            <a:ext cx="8014423" cy="3694336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4716014" y="2876966"/>
            <a:ext cx="1" cy="3374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3190360"/>
            <a:ext cx="0" cy="1666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137626"/>
                  </p:ext>
                </p:extLst>
              </p:nvPr>
            </p:nvGraphicFramePr>
            <p:xfrm>
              <a:off x="374671" y="5014492"/>
              <a:ext cx="8682689" cy="5646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7473">
                      <a:extLst>
                        <a:ext uri="{9D8B030D-6E8A-4147-A177-3AD203B41FA5}">
                          <a16:colId xmlns:a16="http://schemas.microsoft.com/office/drawing/2014/main" val="40235248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232307979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3303578515"/>
                        </a:ext>
                      </a:extLst>
                    </a:gridCol>
                    <a:gridCol w="811243">
                      <a:extLst>
                        <a:ext uri="{9D8B030D-6E8A-4147-A177-3AD203B41FA5}">
                          <a16:colId xmlns:a16="http://schemas.microsoft.com/office/drawing/2014/main" val="402478812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3149892177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1635296004"/>
                        </a:ext>
                      </a:extLst>
                    </a:gridCol>
                    <a:gridCol w="601388">
                      <a:extLst>
                        <a:ext uri="{9D8B030D-6E8A-4147-A177-3AD203B41FA5}">
                          <a16:colId xmlns:a16="http://schemas.microsoft.com/office/drawing/2014/main" val="126980159"/>
                        </a:ext>
                      </a:extLst>
                    </a:gridCol>
                    <a:gridCol w="682217">
                      <a:extLst>
                        <a:ext uri="{9D8B030D-6E8A-4147-A177-3AD203B41FA5}">
                          <a16:colId xmlns:a16="http://schemas.microsoft.com/office/drawing/2014/main" val="2334196682"/>
                        </a:ext>
                      </a:extLst>
                    </a:gridCol>
                  </a:tblGrid>
                  <a:tr h="2823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𝟒𝟑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𝑻𝒄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𝟓𝟓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243.95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 </a:t>
                          </a:r>
                          <a:r>
                            <a:rPr lang="en-US" sz="1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325909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 smtClean="0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𝟒𝟑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𝟏𝟎𝟎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𝑻𝒄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solidFill>
                                              <a:schemeClr val="bg1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𝟓𝟓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ru-RU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mpd="sng">
                          <a:noFill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8.25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8240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Таблица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3137626"/>
                  </p:ext>
                </p:extLst>
              </p:nvPr>
            </p:nvGraphicFramePr>
            <p:xfrm>
              <a:off x="374671" y="5014492"/>
              <a:ext cx="8682689" cy="56462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7473">
                      <a:extLst>
                        <a:ext uri="{9D8B030D-6E8A-4147-A177-3AD203B41FA5}">
                          <a16:colId xmlns:a16="http://schemas.microsoft.com/office/drawing/2014/main" val="40235248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232307979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3303578515"/>
                        </a:ext>
                      </a:extLst>
                    </a:gridCol>
                    <a:gridCol w="811243">
                      <a:extLst>
                        <a:ext uri="{9D8B030D-6E8A-4147-A177-3AD203B41FA5}">
                          <a16:colId xmlns:a16="http://schemas.microsoft.com/office/drawing/2014/main" val="402478812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3149892177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1635296004"/>
                        </a:ext>
                      </a:extLst>
                    </a:gridCol>
                    <a:gridCol w="601388">
                      <a:extLst>
                        <a:ext uri="{9D8B030D-6E8A-4147-A177-3AD203B41FA5}">
                          <a16:colId xmlns:a16="http://schemas.microsoft.com/office/drawing/2014/main" val="126980159"/>
                        </a:ext>
                      </a:extLst>
                    </a:gridCol>
                    <a:gridCol w="682217">
                      <a:extLst>
                        <a:ext uri="{9D8B030D-6E8A-4147-A177-3AD203B41FA5}">
                          <a16:colId xmlns:a16="http://schemas.microsoft.com/office/drawing/2014/main" val="2334196682"/>
                        </a:ext>
                      </a:extLst>
                    </a:gridCol>
                  </a:tblGrid>
                  <a:tr h="282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13" t="-14894" r="-1061789" b="-10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243.95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(6)+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3.2 </a:t>
                          </a:r>
                          <a:r>
                            <a:rPr lang="en-US" sz="1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4325909"/>
                      </a:ext>
                    </a:extLst>
                  </a:tr>
                  <a:tr h="2823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813" t="-114894" r="-1061789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[2d5/2]</a:t>
                          </a:r>
                          <a:r>
                            <a:rPr lang="ru-RU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200.67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B w="12700" cmpd="sng">
                          <a:noFill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(4)+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[3s1/2]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8.25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68240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6" name="TextBox 15"/>
          <p:cNvSpPr txBox="1"/>
          <p:nvPr/>
        </p:nvSpPr>
        <p:spPr>
          <a:xfrm>
            <a:off x="8570530" y="6295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13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524328" y="335699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524328" y="299695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846" y="284776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8570530" y="6295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14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862130"/>
                  </p:ext>
                </p:extLst>
              </p:nvPr>
            </p:nvGraphicFramePr>
            <p:xfrm>
              <a:off x="303965" y="4437112"/>
              <a:ext cx="8682689" cy="12216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7473">
                      <a:extLst>
                        <a:ext uri="{9D8B030D-6E8A-4147-A177-3AD203B41FA5}">
                          <a16:colId xmlns:a16="http://schemas.microsoft.com/office/drawing/2014/main" val="41737172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426851494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2064482671"/>
                        </a:ext>
                      </a:extLst>
                    </a:gridCol>
                    <a:gridCol w="811243">
                      <a:extLst>
                        <a:ext uri="{9D8B030D-6E8A-4147-A177-3AD203B41FA5}">
                          <a16:colId xmlns:a16="http://schemas.microsoft.com/office/drawing/2014/main" val="742031679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497410838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1091652977"/>
                        </a:ext>
                      </a:extLst>
                    </a:gridCol>
                    <a:gridCol w="601388">
                      <a:extLst>
                        <a:ext uri="{9D8B030D-6E8A-4147-A177-3AD203B41FA5}">
                          <a16:colId xmlns:a16="http://schemas.microsoft.com/office/drawing/2014/main" val="2706733638"/>
                        </a:ext>
                      </a:extLst>
                    </a:gridCol>
                    <a:gridCol w="682217">
                      <a:extLst>
                        <a:ext uri="{9D8B030D-6E8A-4147-A177-3AD203B41FA5}">
                          <a16:colId xmlns:a16="http://schemas.microsoft.com/office/drawing/2014/main" val="790968304"/>
                        </a:ext>
                      </a:extLst>
                    </a:gridCol>
                  </a:tblGrid>
                  <a:tr h="4072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382.01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6.19 </a:t>
                          </a:r>
                          <a:r>
                            <a:rPr lang="en-US" sz="1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639846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124.67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18.91 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226866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ru-RU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PrePr>
                                  <m:sub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𝟒𝟏</m:t>
                                    </m:r>
                                  </m:sub>
                                  <m:sup>
                                    <m:r>
                                      <a:rPr lang="en-US" sz="12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𝟗𝟎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ru-RU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𝑵𝒃</m:t>
                                        </m:r>
                                      </m:e>
                                      <m:sub>
                                        <m:r>
                                          <a:rPr lang="en-US" sz="1200" b="1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𝟒𝟗</m:t>
                                        </m:r>
                                      </m:sub>
                                    </m:sSub>
                                  </m:e>
                                </m:sPre>
                              </m:oMath>
                            </m:oMathPara>
                          </a14:m>
                          <a:endParaRPr lang="ru-RU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rgbClr val="9F2B2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122.37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582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8862130"/>
                  </p:ext>
                </p:extLst>
              </p:nvPr>
            </p:nvGraphicFramePr>
            <p:xfrm>
              <a:off x="303965" y="4437112"/>
              <a:ext cx="8682689" cy="12216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747473">
                      <a:extLst>
                        <a:ext uri="{9D8B030D-6E8A-4147-A177-3AD203B41FA5}">
                          <a16:colId xmlns:a16="http://schemas.microsoft.com/office/drawing/2014/main" val="417371729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426851494"/>
                        </a:ext>
                      </a:extLst>
                    </a:gridCol>
                    <a:gridCol w="1451194">
                      <a:extLst>
                        <a:ext uri="{9D8B030D-6E8A-4147-A177-3AD203B41FA5}">
                          <a16:colId xmlns:a16="http://schemas.microsoft.com/office/drawing/2014/main" val="2064482671"/>
                        </a:ext>
                      </a:extLst>
                    </a:gridCol>
                    <a:gridCol w="811243">
                      <a:extLst>
                        <a:ext uri="{9D8B030D-6E8A-4147-A177-3AD203B41FA5}">
                          <a16:colId xmlns:a16="http://schemas.microsoft.com/office/drawing/2014/main" val="742031679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497410838"/>
                        </a:ext>
                      </a:extLst>
                    </a:gridCol>
                    <a:gridCol w="1468990">
                      <a:extLst>
                        <a:ext uri="{9D8B030D-6E8A-4147-A177-3AD203B41FA5}">
                          <a16:colId xmlns:a16="http://schemas.microsoft.com/office/drawing/2014/main" val="1091652977"/>
                        </a:ext>
                      </a:extLst>
                    </a:gridCol>
                    <a:gridCol w="601388">
                      <a:extLst>
                        <a:ext uri="{9D8B030D-6E8A-4147-A177-3AD203B41FA5}">
                          <a16:colId xmlns:a16="http://schemas.microsoft.com/office/drawing/2014/main" val="2706733638"/>
                        </a:ext>
                      </a:extLst>
                    </a:gridCol>
                    <a:gridCol w="682217">
                      <a:extLst>
                        <a:ext uri="{9D8B030D-6E8A-4147-A177-3AD203B41FA5}">
                          <a16:colId xmlns:a16="http://schemas.microsoft.com/office/drawing/2014/main" val="790968304"/>
                        </a:ext>
                      </a:extLst>
                    </a:gridCol>
                  </a:tblGrid>
                  <a:tr h="407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10448" r="-1062602" b="-2134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382.01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6.19 </a:t>
                          </a:r>
                          <a:r>
                            <a:rPr lang="en-US" sz="1200" b="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ms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639846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108824" r="-1062602" b="-110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124.67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4-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[2p1/2]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18.91 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82226866"/>
                      </a:ext>
                    </a:extLst>
                  </a:tr>
                  <a:tr h="4072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813" t="-211940" r="-1062602" b="-11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[1g7/2]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122.37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6+</a:t>
                          </a: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(π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[2d3/2]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υ</a:t>
                          </a:r>
                          <a:r>
                            <a:rPr lang="en-US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[1g9/2]</a:t>
                          </a:r>
                          <a:r>
                            <a:rPr lang="en-US" sz="1200" b="0" baseline="3000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ru-RU" sz="1200" b="0" dirty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63 </a:t>
                          </a:r>
                          <a:r>
                            <a:rPr lang="en-US" sz="1200" b="0" dirty="0" err="1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μs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200" b="0" dirty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</a:t>
                          </a:r>
                          <a:endParaRPr lang="ru-RU" sz="1200" b="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058218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63" y="1340768"/>
            <a:ext cx="8241491" cy="2795848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8189990" y="2276872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189990" y="3284984"/>
            <a:ext cx="5760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5909608" y="1414292"/>
            <a:ext cx="432048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773704" y="2462220"/>
            <a:ext cx="432048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6629688" y="2322784"/>
            <a:ext cx="432048" cy="7200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Основные результаты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913" y="296652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5515" y="368678"/>
            <a:ext cx="8712968" cy="883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жизни изомеров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нечетно-нечетных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сферических ядрах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52191" y="5293653"/>
            <a:ext cx="423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жизни в зависимости от энергии изомерного перехода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0530" y="6295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15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209009"/>
              </p:ext>
            </p:extLst>
          </p:nvPr>
        </p:nvGraphicFramePr>
        <p:xfrm>
          <a:off x="179512" y="1251901"/>
          <a:ext cx="4401879" cy="3933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97554"/>
              </p:ext>
            </p:extLst>
          </p:nvPr>
        </p:nvGraphicFramePr>
        <p:xfrm>
          <a:off x="4638898" y="1251371"/>
          <a:ext cx="4402800" cy="393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8"/>
          <p:cNvSpPr txBox="1"/>
          <p:nvPr/>
        </p:nvSpPr>
        <p:spPr>
          <a:xfrm>
            <a:off x="7812360" y="3789040"/>
            <a:ext cx="34176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6084168" y="2258860"/>
            <a:ext cx="34176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7957568" y="1706562"/>
            <a:ext cx="341760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1115616" y="2520470"/>
            <a:ext cx="38023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M2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2046975" y="2128055"/>
            <a:ext cx="38023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M3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120" y="1772816"/>
            <a:ext cx="8712968" cy="4536504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Изомерные переходы в сферических ядрах часто конкурируют с бета-распадом, что затрудняет теоретическую оценку;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Спин-изомеры в сферических ядрах имеют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одночастичную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природу. По-видимому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этой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областью (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50 и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50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исчерпывается существование изомерных состояний в сферических А-нечетных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ядрах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более легких ядер нет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высокоспиновых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орбиталей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тяжелых ядер включается деформация, и природа изомерии связана уже не со спином, а с «K-запретом».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13" y="296652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26429" y="593123"/>
            <a:ext cx="8712968" cy="883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0530" y="62958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0795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83568" y="2996952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4869160"/>
            <a:ext cx="3312368" cy="1080120"/>
          </a:xfrm>
          <a:prstGeom prst="rect">
            <a:avLst/>
          </a:prstGeom>
          <a:solidFill>
            <a:srgbClr val="A02B22"/>
          </a:solidFill>
          <a:ln>
            <a:solidFill>
              <a:srgbClr val="A02B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1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ISOTIME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3" y="1268760"/>
            <a:ext cx="8664523" cy="49237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368660"/>
            <a:ext cx="8712968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времен жизни ядерных состояний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1056067"/>
            <a:ext cx="5013142" cy="551509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2363372" y="1922919"/>
            <a:ext cx="220862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25665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состояний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3170 нуклидах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72" y="1052736"/>
            <a:ext cx="3555984" cy="54006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0" name="TextBox 9"/>
          <p:cNvSpPr txBox="1"/>
          <p:nvPr/>
        </p:nvSpPr>
        <p:spPr>
          <a:xfrm>
            <a:off x="7040178" y="1890344"/>
            <a:ext cx="17158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состояния,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2817 нуклидов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6200000">
            <a:off x="-428037" y="3393857"/>
            <a:ext cx="146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Число изомеров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9153" y="6263383"/>
            <a:ext cx="825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1" dirty="0" err="1"/>
              <a:t>lg</a:t>
            </a:r>
            <a:r>
              <a:rPr lang="en-US" sz="1400" b="1" i="1" dirty="0"/>
              <a:t> T</a:t>
            </a:r>
            <a:r>
              <a:rPr lang="ru-RU" sz="1400" b="1" i="1" baseline="-25000" dirty="0"/>
              <a:t>1/2</a:t>
            </a:r>
            <a:r>
              <a:rPr lang="ru-RU" sz="1400" b="1" i="1" dirty="0"/>
              <a:t> , с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4080040" y="3659724"/>
            <a:ext cx="1463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/>
              <a:t>Число изомеров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85373" y="6204471"/>
            <a:ext cx="825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0" i="0" u="none" strike="noStrike" kern="120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i="1" dirty="0" err="1"/>
              <a:t>lg</a:t>
            </a:r>
            <a:r>
              <a:rPr lang="en-US" sz="1400" b="1" i="1" dirty="0"/>
              <a:t> T</a:t>
            </a:r>
            <a:r>
              <a:rPr lang="ru-RU" sz="1400" b="1" i="1" baseline="-25000" dirty="0"/>
              <a:t>1/2</a:t>
            </a:r>
            <a:r>
              <a:rPr lang="ru-RU" sz="1400" b="1" i="1" dirty="0"/>
              <a:t> , с</a:t>
            </a:r>
            <a:endParaRPr lang="ru-RU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2757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368660"/>
            <a:ext cx="8712968" cy="576064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Ядерные изомеры и определение временного порога</a:t>
            </a:r>
          </a:p>
        </p:txBody>
      </p:sp>
      <p:graphicFrame>
        <p:nvGraphicFramePr>
          <p:cNvPr id="12" name="Объект 5"/>
          <p:cNvGraphicFramePr>
            <a:graphicFrameLocks/>
          </p:cNvGraphicFramePr>
          <p:nvPr>
            <p:extLst/>
          </p:nvPr>
        </p:nvGraphicFramePr>
        <p:xfrm>
          <a:off x="2690912" y="1055313"/>
          <a:ext cx="3762175" cy="1485535"/>
        </p:xfrm>
        <a:graphic>
          <a:graphicData uri="http://schemas.openxmlformats.org/drawingml/2006/table">
            <a:tbl>
              <a:tblPr firstRow="1" firstCol="1" bandRow="1"/>
              <a:tblGrid>
                <a:gridCol w="1074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78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92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Время жизни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Число состояний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Число нуклидов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1 c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455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429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10</a:t>
                      </a:r>
                      <a:r>
                        <a:rPr lang="ru-RU" sz="16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-3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638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48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579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548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0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10</a:t>
                      </a:r>
                      <a:r>
                        <a:rPr lang="ru-RU" sz="1600" baseline="30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-6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c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1086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867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54664" marR="54664"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7" name="Диаграмма 16"/>
          <p:cNvGraphicFramePr>
            <a:graphicFrameLocks noChangeAspect="1"/>
          </p:cNvGraphicFramePr>
          <p:nvPr>
            <p:extLst/>
          </p:nvPr>
        </p:nvGraphicFramePr>
        <p:xfrm>
          <a:off x="3589308" y="3089178"/>
          <a:ext cx="5321799" cy="3508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6" y="2996952"/>
            <a:ext cx="32403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Распределения изомеров с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 с (черные прямоугольники),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(серые прямоугольники) и с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&gt;10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(белые прямоугольники)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массовому числу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17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368660"/>
            <a:ext cx="8712968" cy="57606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типы изомеров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92113" y="5996226"/>
            <a:ext cx="64463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K. Jain et al. Atlas of Nuclear Isomers, Nuclear Data Sheets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2015,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128, p. 1-130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113" y="944724"/>
            <a:ext cx="6554462" cy="5148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566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79493"/>
            <a:ext cx="8712968" cy="5760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жизни изомерных состояний. Электромагнитные переходы.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79712" y="870841"/>
                <a:ext cx="5184576" cy="1159228"/>
              </a:xfrm>
              <a:prstGeom prst="rect">
                <a:avLst/>
              </a:prstGeom>
              <a:ln w="19050">
                <a:solidFill>
                  <a:srgbClr val="9F2B22"/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Правила отбора для электромагнитных переходов</a:t>
                </a:r>
                <a:r>
                  <a:rPr lang="ru-RU" sz="1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endParaRPr lang="ru-RU" sz="1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28600"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</m:sub>
                        </m:s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≤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    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𝜇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228600"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E</a:t>
                </a: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𝜆</m:t>
                    </m:r>
                  </m:oMath>
                </a14:m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1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ru-RU" sz="1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870841"/>
                <a:ext cx="5184576" cy="11592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9F2B2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457654" y="1940287"/>
                <a:ext cx="6228692" cy="25874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9F2B22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𝑾</m:t>
                          </m:r>
                        </m:e>
                        <m:sub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𝒇𝒊</m:t>
                          </m:r>
                        </m:sub>
                      </m:sSub>
                      <m:d>
                        <m:dPr>
                          <m:ctrlP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𝑿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𝝀</m:t>
                          </m:r>
                        </m:e>
                      </m:d>
                      <m:r>
                        <a:rPr lang="ru-RU" b="1" i="1">
                          <a:solidFill>
                            <a:srgbClr val="9F2B2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𝟖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ℏ</m:t>
                          </m:r>
                        </m:den>
                      </m:f>
                      <m:f>
                        <m:fPr>
                          <m:ctrlP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𝝀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𝝀</m:t>
                          </m:r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9F2B2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ru-RU" b="1" i="1">
                                      <a:solidFill>
                                        <a:srgbClr val="9F2B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𝟐</m:t>
                                      </m:r>
                                      <m: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𝝀</m:t>
                                      </m:r>
                                      <m: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+</m:t>
                                      </m:r>
                                      <m: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  <m:r>
                                    <a:rPr lang="ru-RU" b="1" i="1">
                                      <a:solidFill>
                                        <a:srgbClr val="9F2B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‼</m:t>
                                  </m:r>
                                </m:e>
                              </m:d>
                            </m:e>
                            <m:sup>
                              <m:r>
                                <a:rPr lang="ru-RU" b="1" i="1">
                                  <a:solidFill>
                                    <a:srgbClr val="9F2B2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b="1" i="1">
                                  <a:solidFill>
                                    <a:srgbClr val="9F2B22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b="1" i="1">
                                      <a:solidFill>
                                        <a:srgbClr val="9F2B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ru-RU" b="1" i="1">
                                          <a:solidFill>
                                            <a:srgbClr val="9F2B2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𝜸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ru-RU" b="1" i="1">
                                      <a:solidFill>
                                        <a:srgbClr val="9F2B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ℏ</m:t>
                                  </m:r>
                                  <m:r>
                                    <a:rPr lang="ru-RU" b="1" i="1">
                                      <a:solidFill>
                                        <a:srgbClr val="9F2B22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𝒄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𝟐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𝝀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𝟏</m:t>
                          </m:r>
                        </m:sup>
                      </m:sSup>
                      <m:r>
                        <a:rPr lang="ru-RU" b="1" i="1">
                          <a:solidFill>
                            <a:srgbClr val="9F2B22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𝑩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𝑿</m:t>
                          </m:r>
                          <m:r>
                            <a:rPr lang="ru-RU" b="1" i="1">
                              <a:solidFill>
                                <a:srgbClr val="9F2B22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𝝀</m:t>
                          </m:r>
                        </m:e>
                      </m:d>
                    </m:oMath>
                  </m:oMathPara>
                </a14:m>
                <a:endParaRPr lang="ru-RU" sz="1400" b="1" dirty="0">
                  <a:effectLst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𝛾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𝑖</m:t>
                        </m:r>
                      </m:sub>
                    </m:sSub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b>
                      <m:sSub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𝐸</m:t>
                        </m:r>
                      </m:e>
                      <m:sub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ru-RU" sz="1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энергия перехода</a:t>
                </a:r>
                <a:r>
                  <a:rPr lang="en-US" sz="1400" dirty="0" smtClean="0">
                    <a:ea typeface="Times New Roman" panose="02020603050405020304" pitchFamily="18" charset="0"/>
                  </a:rPr>
                  <a:t>;</a:t>
                </a:r>
                <a:r>
                  <a:rPr lang="ru-RU" sz="1400" dirty="0" smtClean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1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приведенные вероятности</a:t>
                </a:r>
                <a:r>
                  <a:rPr lang="en-US" sz="1400" dirty="0" smtClean="0">
                    <a:effectLst/>
                    <a:ea typeface="Times New Roman" panose="02020603050405020304" pitchFamily="18" charset="0"/>
                  </a:rPr>
                  <a:t>:</a:t>
                </a:r>
                <a:r>
                  <a:rPr lang="ru-RU" sz="1400" dirty="0" smtClean="0">
                    <a:effectLst/>
                    <a:ea typeface="Calibri" panose="020F0502020204030204" pitchFamily="34" charset="0"/>
                  </a:rPr>
                  <a:t> </a:t>
                </a:r>
                <a:endParaRPr lang="ru-RU" sz="1400" dirty="0">
                  <a:effectLst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ea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𝑋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𝐸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𝐸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e>
                                    <m:nary>
                                      <m:naryPr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𝜌</m:t>
                                        </m:r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𝜆</m:t>
                                            </m:r>
                                          </m:sup>
                                        </m:sSup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𝑌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𝜆𝜇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</m:nary>
                                  </m:e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ru-RU" sz="1400" dirty="0">
                  <a:effectLst/>
                  <a:ea typeface="Calibri" panose="020F050202020403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400" dirty="0">
                    <a:effectLst/>
                    <a:ea typeface="Calibri" panose="020F050202020403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𝑋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ru-RU" sz="1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</m:oMath>
                </a14:m>
                <a:r>
                  <a:rPr lang="ru-RU" sz="1400" dirty="0">
                    <a:effectLst/>
                    <a:ea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1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ru-RU" sz="14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𝜇</m:t>
                        </m:r>
                        <m:r>
                          <a:rPr lang="ru-RU" sz="1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1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e>
                                    <m:f>
                                      <m:f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𝑐</m:t>
                                        </m:r>
                                        <m:d>
                                          <m:d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𝜆</m:t>
                                            </m:r>
                                            <m: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+1</m:t>
                                            </m:r>
                                          </m:e>
                                        </m:d>
                                      </m:den>
                                    </m:f>
                                    <m:nary>
                                      <m:naryPr>
                                        <m:limLoc m:val="undOvr"/>
                                        <m:subHide m:val="on"/>
                                        <m:supHide m:val="on"/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</m:ctrlPr>
                                      </m:naryPr>
                                      <m:sub/>
                                      <m:sup/>
                                      <m:e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𝜆</m:t>
                                            </m:r>
                                          </m:sup>
                                        </m:sSup>
                                        <m:d>
                                          <m:d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1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𝒓</m:t>
                                            </m:r>
                                            <m: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×</m:t>
                                            </m:r>
                                            <m:r>
                                              <a:rPr lang="en-US" sz="1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𝛁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ru-RU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𝑌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400" i="1">
                                                    <a:effectLst/>
                                                    <a:latin typeface="Cambria Math" panose="02040503050406030204" pitchFamily="18" charset="0"/>
                                                    <a:ea typeface="Times New Roman" panose="02020603050405020304" pitchFamily="18" charset="0"/>
                                                  </a:rPr>
                                                  <m:t>𝜆𝜇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∙</m:t>
                                            </m:r>
                                            <m:r>
                                              <a:rPr lang="en-US" sz="1400" b="1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𝒋</m:t>
                                            </m:r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p>
                                            <m: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  <a:ea typeface="Times New Roman" panose="020206030504050203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  <m:r>
                                          <a:rPr lang="en-US" sz="1400" i="1">
                                            <a:effectLst/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</a:rPr>
                                          <m:t>𝑟</m:t>
                                        </m:r>
                                      </m:e>
                                    </m:nary>
                                  </m:e>
                                  <m:e>
                                    <m: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ru-RU" sz="1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ru-RU" sz="2000" dirty="0"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54" y="1940287"/>
                <a:ext cx="6228692" cy="2587440"/>
              </a:xfrm>
              <a:prstGeom prst="rect">
                <a:avLst/>
              </a:prstGeom>
              <a:blipFill>
                <a:blip r:embed="rId4"/>
                <a:stretch>
                  <a:fillRect b="-178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364088" y="4931043"/>
                <a:ext cx="1434752" cy="968470"/>
              </a:xfrm>
              <a:prstGeom prst="rect">
                <a:avLst/>
              </a:prstGeom>
              <a:ln w="19050">
                <a:solidFill>
                  <a:srgbClr val="A02B22"/>
                </a:solidFill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𝑇</m:t>
                          </m:r>
                        </m:e>
                        <m:sub>
                          <m:f>
                            <m:fPr>
                              <m:type m:val="skw"/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ru-RU" sz="2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0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𝑊</m:t>
                          </m:r>
                        </m:den>
                      </m:f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931043"/>
                <a:ext cx="1434752" cy="9684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rgbClr val="A02B2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4535705"/>
                <a:ext cx="2952328" cy="1984646"/>
              </a:xfrm>
              <a:prstGeom prst="rect">
                <a:avLst/>
              </a:prstGeom>
              <a:noFill/>
              <a:ln w="19050">
                <a:solidFill>
                  <a:srgbClr val="9F2B2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b="1" dirty="0" smtClean="0">
                    <a:solidFill>
                      <a:srgbClr val="9F2B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Единицы </a:t>
                </a:r>
                <a:r>
                  <a:rPr lang="ru-RU" sz="1400" b="1" dirty="0" err="1" smtClean="0">
                    <a:solidFill>
                      <a:srgbClr val="9F2B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Вайскопфа</a:t>
                </a:r>
                <a:r>
                  <a:rPr lang="ru-RU" sz="1400" b="1" dirty="0" smtClean="0">
                    <a:solidFill>
                      <a:srgbClr val="9F2B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ru-RU" sz="1400" b="1" dirty="0" err="1" smtClean="0">
                    <a:solidFill>
                      <a:srgbClr val="9F2B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Мошковского</a:t>
                </a:r>
                <a:r>
                  <a:rPr lang="ru-RU" sz="1400" b="1" dirty="0" smtClean="0">
                    <a:solidFill>
                      <a:srgbClr val="9F2B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):</a:t>
                </a:r>
                <a:endParaRPr lang="ru-RU" sz="1400" b="1" dirty="0">
                  <a:solidFill>
                    <a:srgbClr val="9F2B2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ru-RU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ru-RU" sz="1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𝜆</m:t>
                              </m:r>
                            </m:sup>
                          </m:sSup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+3</m:t>
                          </m:r>
                        </m:den>
                      </m:f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ru-RU" sz="1400" i="1" dirty="0">
                  <a:solidFill>
                    <a:srgbClr val="9F2B22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</m:e>
                      </m:d>
                      <m:r>
                        <a:rPr lang="ru-RU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p>
                        <m:sSup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</m:sup>
                      </m:sSubSup>
                    </m:oMath>
                  </m:oMathPara>
                </a14:m>
                <a:endParaRPr 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</m:e>
                      </m:d>
                      <m:r>
                        <a:rPr lang="ru-RU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sSubSup>
                        <m:sSubSup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u-RU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3+</m:t>
                                  </m:r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𝜆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ru-RU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1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𝜆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sup>
                      </m:sSubSup>
                    </m:oMath>
                  </m:oMathPara>
                </a14:m>
                <a:endParaRPr lang="ru-RU" sz="1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535705"/>
                <a:ext cx="2952328" cy="1984646"/>
              </a:xfrm>
              <a:prstGeom prst="rect">
                <a:avLst/>
              </a:prstGeom>
              <a:blipFill>
                <a:blip r:embed="rId6"/>
                <a:stretch>
                  <a:fillRect t="-304"/>
                </a:stretch>
              </a:blipFill>
              <a:ln w="19050">
                <a:solidFill>
                  <a:srgbClr val="9F2B2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22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680" y="30791"/>
            <a:ext cx="8712968" cy="5760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Изомеры в оболочечной модели сферического ядра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2182" y="752172"/>
            <a:ext cx="3352800" cy="4429125"/>
          </a:xfrm>
          <a:prstGeom prst="rect">
            <a:avLst/>
          </a:prstGeom>
        </p:spPr>
      </p:pic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01896"/>
              </p:ext>
            </p:extLst>
          </p:nvPr>
        </p:nvGraphicFramePr>
        <p:xfrm>
          <a:off x="393548" y="732767"/>
          <a:ext cx="4239616" cy="2684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Диаграмма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93246"/>
              </p:ext>
            </p:extLst>
          </p:nvPr>
        </p:nvGraphicFramePr>
        <p:xfrm>
          <a:off x="393547" y="3585078"/>
          <a:ext cx="4239617" cy="2779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1" name="Прямая со стрелкой 20"/>
          <p:cNvCxnSpPr/>
          <p:nvPr/>
        </p:nvCxnSpPr>
        <p:spPr>
          <a:xfrm flipH="1">
            <a:off x="2035833" y="3675292"/>
            <a:ext cx="505509" cy="468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751674" y="3968908"/>
            <a:ext cx="316523" cy="293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593413" y="967209"/>
            <a:ext cx="316523" cy="2930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09935" y="683782"/>
                <a:ext cx="2005614" cy="2889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</a:t>
                </a: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орбитали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935" y="683782"/>
                <a:ext cx="2005614" cy="288990"/>
              </a:xfrm>
              <a:prstGeom prst="rect">
                <a:avLst/>
              </a:prstGeom>
              <a:blipFill>
                <a:blip r:embed="rId6"/>
                <a:stretch>
                  <a:fillRect t="-33333" r="-9639" b="-8823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41342" y="3382575"/>
                <a:ext cx="2005614" cy="2889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</a:t>
                </a: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орбитали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1342" y="3382575"/>
                <a:ext cx="2005614" cy="288990"/>
              </a:xfrm>
              <a:prstGeom prst="rect">
                <a:avLst/>
              </a:prstGeom>
              <a:blipFill>
                <a:blip r:embed="rId7"/>
                <a:stretch>
                  <a:fillRect t="-34000" r="-9337" b="-92000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34567" y="3715016"/>
                <a:ext cx="2070182" cy="28899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Заполнение </a:t>
                </a:r>
                <a:r>
                  <a:rPr 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орбитали</a:t>
                </a:r>
                <a:r>
                  <a:rPr 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1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ru-RU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num>
                          <m:den>
                            <m:r>
                              <a:rPr lang="ru-RU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endPara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567" y="3715016"/>
                <a:ext cx="2070182" cy="288990"/>
              </a:xfrm>
              <a:prstGeom prst="rect">
                <a:avLst/>
              </a:prstGeom>
              <a:blipFill>
                <a:blip r:embed="rId8"/>
                <a:stretch>
                  <a:fillRect t="-33333" r="-9064" b="-88235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3547" y="414502"/>
            <a:ext cx="4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изомеров по числу протонов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6334" y="6310395"/>
            <a:ext cx="4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изомеров по числу нейтронов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064" y="5445224"/>
            <a:ext cx="36916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Одночастичные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уровни в сферически симметричном оболочечном потенциале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Вудса-Саксона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324938" y="967209"/>
            <a:ext cx="2119270" cy="25337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5" idx="3"/>
          </p:cNvCxnSpPr>
          <p:nvPr/>
        </p:nvCxnSpPr>
        <p:spPr>
          <a:xfrm flipV="1">
            <a:off x="4546956" y="3501008"/>
            <a:ext cx="1753236" cy="260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514139" y="2770689"/>
            <a:ext cx="1786053" cy="9443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9082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80" y="185328"/>
            <a:ext cx="8712968" cy="88322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жизни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-нечетных изомеров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-нечетных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сферических ядрах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196457"/>
              </p:ext>
            </p:extLst>
          </p:nvPr>
        </p:nvGraphicFramePr>
        <p:xfrm>
          <a:off x="107504" y="680775"/>
          <a:ext cx="5904000" cy="345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73257"/>
              </p:ext>
            </p:extLst>
          </p:nvPr>
        </p:nvGraphicFramePr>
        <p:xfrm>
          <a:off x="4140484" y="2492896"/>
          <a:ext cx="4788000" cy="3731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98" y="4136953"/>
            <a:ext cx="4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 времен жизни изомеров по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0484" y="6224810"/>
            <a:ext cx="514806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жизни в зависимости от энергии изомерного перехода</a:t>
            </a:r>
            <a:endParaRPr lang="ru-RU" sz="1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2898237"/>
            <a:ext cx="72006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As, Z=33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8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236091"/>
              </p:ext>
            </p:extLst>
          </p:nvPr>
        </p:nvGraphicFramePr>
        <p:xfrm>
          <a:off x="755576" y="4609342"/>
          <a:ext cx="3168860" cy="117166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726150">
                  <a:extLst>
                    <a:ext uri="{9D8B030D-6E8A-4147-A177-3AD203B41FA5}">
                      <a16:colId xmlns:a16="http://schemas.microsoft.com/office/drawing/2014/main" val="4050026735"/>
                    </a:ext>
                  </a:extLst>
                </a:gridCol>
                <a:gridCol w="2442710">
                  <a:extLst>
                    <a:ext uri="{9D8B030D-6E8A-4147-A177-3AD203B41FA5}">
                      <a16:colId xmlns:a16="http://schemas.microsoft.com/office/drawing/2014/main" val="2754727718"/>
                    </a:ext>
                  </a:extLst>
                </a:gridCol>
              </a:tblGrid>
              <a:tr h="39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X</a:t>
                      </a:r>
                      <a:r>
                        <a:rPr lang="en-US" sz="160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T</a:t>
                      </a:r>
                      <a:r>
                        <a:rPr lang="en-US" sz="1600" baseline="-25000" dirty="0">
                          <a:effectLst/>
                        </a:rPr>
                        <a:t>1/2</a:t>
                      </a:r>
                      <a:r>
                        <a:rPr lang="en-US" sz="1600" dirty="0">
                          <a:effectLst/>
                        </a:rPr>
                        <a:t>(X</a:t>
                      </a:r>
                      <a:r>
                        <a:rPr lang="en-US" sz="1600" dirty="0">
                          <a:effectLst/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en-US" sz="1600" dirty="0" smtClean="0">
                          <a:effectLst/>
                        </a:rPr>
                        <a:t>),s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418289"/>
                  </a:ext>
                </a:extLst>
              </a:tr>
              <a:tr h="39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2.044 10</a:t>
                      </a:r>
                      <a:r>
                        <a:rPr lang="en-US" sz="1600" baseline="30000" dirty="0">
                          <a:effectLst/>
                        </a:rPr>
                        <a:t>-2</a:t>
                      </a:r>
                      <a:r>
                        <a:rPr lang="en-US" sz="1600" dirty="0">
                          <a:effectLst/>
                        </a:rPr>
                        <a:t> E</a:t>
                      </a:r>
                      <a:r>
                        <a:rPr lang="en-US" sz="1600" baseline="30000" dirty="0">
                          <a:effectLst/>
                        </a:rPr>
                        <a:t>-7</a:t>
                      </a:r>
                      <a:r>
                        <a:rPr lang="en-US" sz="1600" dirty="0">
                          <a:effectLst/>
                        </a:rPr>
                        <a:t> A</a:t>
                      </a:r>
                      <a:r>
                        <a:rPr lang="en-US" sz="1600" baseline="30000" dirty="0">
                          <a:effectLst/>
                        </a:rPr>
                        <a:t>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2272644"/>
                  </a:ext>
                </a:extLst>
              </a:tr>
              <a:tr h="390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M4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2.116 10</a:t>
                      </a:r>
                      <a:r>
                        <a:rPr lang="en-US" sz="1600" baseline="30000" dirty="0">
                          <a:effectLst/>
                        </a:rPr>
                        <a:t>5</a:t>
                      </a:r>
                      <a:r>
                        <a:rPr lang="en-US" sz="1600" dirty="0">
                          <a:effectLst/>
                        </a:rPr>
                        <a:t> E</a:t>
                      </a:r>
                      <a:r>
                        <a:rPr lang="en-US" sz="1600" baseline="30000" dirty="0">
                          <a:effectLst/>
                        </a:rPr>
                        <a:t>-9</a:t>
                      </a:r>
                      <a:r>
                        <a:rPr lang="en-US" sz="1600" dirty="0">
                          <a:effectLst/>
                        </a:rPr>
                        <a:t> A</a:t>
                      </a:r>
                      <a:r>
                        <a:rPr lang="en-US" sz="1600" baseline="30000" dirty="0">
                          <a:effectLst/>
                        </a:rPr>
                        <a:t>-2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13674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56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69513"/>
            <a:ext cx="8712968" cy="88322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жизни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-нечетных изомеров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-нечетных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сферических ядрах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805369"/>
              </p:ext>
            </p:extLst>
          </p:nvPr>
        </p:nvGraphicFramePr>
        <p:xfrm>
          <a:off x="107504" y="628961"/>
          <a:ext cx="5904000" cy="34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214439"/>
              </p:ext>
            </p:extLst>
          </p:nvPr>
        </p:nvGraphicFramePr>
        <p:xfrm>
          <a:off x="3851920" y="2420888"/>
          <a:ext cx="4788000" cy="373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145497"/>
            <a:ext cx="42396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Систематика времен жизни изомеров по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2996952"/>
            <a:ext cx="50847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N=35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8147" y="6154088"/>
            <a:ext cx="5184576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 жизни в зависимости от энергии изомерного перехода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70530" y="62958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5220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2016_02_SPbU_template_4kh3_ru</Template>
  <TotalTime>2113</TotalTime>
  <Words>1126</Words>
  <Application>Microsoft Office PowerPoint</Application>
  <PresentationFormat>Экран (4:3)</PresentationFormat>
  <Paragraphs>386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Open Sans</vt:lpstr>
      <vt:lpstr>Symbol</vt:lpstr>
      <vt:lpstr>Times New Roman</vt:lpstr>
      <vt:lpstr>Тема Office</vt:lpstr>
      <vt:lpstr>Систематика и структура изомерных состояний в сферических ядрах</vt:lpstr>
      <vt:lpstr>База данных ISOTIME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результаты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Свойства и особенности изомерных состояний атомных ядер</dc:title>
  <dc:creator>Пользователь Windows</dc:creator>
  <cp:lastModifiedBy>Admin</cp:lastModifiedBy>
  <cp:revision>160</cp:revision>
  <dcterms:created xsi:type="dcterms:W3CDTF">2024-05-30T16:23:28Z</dcterms:created>
  <dcterms:modified xsi:type="dcterms:W3CDTF">2025-07-02T18:19:05Z</dcterms:modified>
</cp:coreProperties>
</file>