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8" r:id="rId3"/>
    <p:sldId id="260" r:id="rId4"/>
    <p:sldId id="263" r:id="rId5"/>
    <p:sldId id="329" r:id="rId6"/>
    <p:sldId id="327" r:id="rId7"/>
    <p:sldId id="322" r:id="rId8"/>
    <p:sldId id="261" r:id="rId9"/>
    <p:sldId id="325" r:id="rId10"/>
    <p:sldId id="326" r:id="rId11"/>
    <p:sldId id="324" r:id="rId12"/>
    <p:sldId id="328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159" autoAdjust="0"/>
    <p:restoredTop sz="94660"/>
  </p:normalViewPr>
  <p:slideViewPr>
    <p:cSldViewPr snapToGrid="0">
      <p:cViewPr varScale="1">
        <p:scale>
          <a:sx n="60" d="100"/>
          <a:sy n="60" d="100"/>
        </p:scale>
        <p:origin x="78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8796EF-675C-46E9-971C-2412C54FA0F4}" type="datetimeFigureOut">
              <a:rPr lang="ru-RU" smtClean="0"/>
              <a:t>02.07.2025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3708D2-60D1-4796-895F-41EADAE7A4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39477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6913"/>
            <a:ext cx="6192837" cy="3484562"/>
          </a:xfrm>
          <a:prstGeom prst="rect">
            <a:avLst/>
          </a:prstGeom>
          <a:ln w="0">
            <a:noFill/>
          </a:ln>
        </p:spPr>
      </p:sp>
      <p:sp>
        <p:nvSpPr>
          <p:cNvPr id="1089" name="PlaceHolder 2"/>
          <p:cNvSpPr>
            <a:spLocks noGrp="1"/>
          </p:cNvSpPr>
          <p:nvPr>
            <p:ph type="body"/>
          </p:nvPr>
        </p:nvSpPr>
        <p:spPr>
          <a:xfrm>
            <a:off x="701640" y="4416480"/>
            <a:ext cx="5605200" cy="41814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numCol="1" spcCol="0" anchor="t">
            <a:noAutofit/>
          </a:bodyPr>
          <a:lstStyle/>
          <a:p>
            <a:pPr marL="216000" indent="-216000"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90" name="PlaceHolder 3"/>
          <p:cNvSpPr>
            <a:spLocks noGrp="1"/>
          </p:cNvSpPr>
          <p:nvPr>
            <p:ph type="sldNum" idx="201"/>
          </p:nvPr>
        </p:nvSpPr>
        <p:spPr>
          <a:xfrm>
            <a:off x="3970440" y="8829720"/>
            <a:ext cx="3036600" cy="463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numCol="1" spcCol="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en-US" sz="1200" b="0" strike="noStrike" spc="-1">
                <a:solidFill>
                  <a:schemeClr val="dk1"/>
                </a:solidFill>
                <a:latin typeface="Calibri"/>
                <a:ea typeface="+mn-e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C2BDF427-8305-4532-BBDC-6BE0603BB7D5}" type="slidenum">
              <a:rPr lang="en-US" sz="1200" b="0" strike="noStrike" spc="-1">
                <a:solidFill>
                  <a:schemeClr val="dk1"/>
                </a:solidFill>
                <a:latin typeface="Calibri"/>
                <a:ea typeface="+mn-ea"/>
              </a:rPr>
              <a:t>4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7EDDEF-3177-4D8F-A42E-061CE08C8C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111277A-0233-46FF-8C0A-69136FEB77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129B3F4-6DB5-41FF-BE79-F8EF602A10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AD6F7-DDCF-4911-AAF6-1F1C82294BEB}" type="datetime1">
              <a:rPr lang="ru-RU" smtClean="0"/>
              <a:t>02.07.2025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A862EB8-A84E-4416-BB52-17BF50698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CCA87FB-4809-4C9B-B349-6D2FA71432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7EF03-07B3-4585-A805-0F7977EF50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04617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4FD3FD-C6C9-4A76-9F0D-3075F6A2E3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CDE2DA2-9C85-4DC6-8590-22E14D85A6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9F28AE4-A378-488B-AF3F-EA15B9AB64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D2372-C22A-4A04-95CD-7ED2F064B0F7}" type="datetime1">
              <a:rPr lang="ru-RU" smtClean="0"/>
              <a:t>02.07.2025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061AB79-B056-4703-B8C9-21DED8DD9C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469C894-B386-42A8-BCB5-DDD0E3CCC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7EF03-07B3-4585-A805-0F7977EF50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97906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04694F1-164D-46E5-938E-D508A535ED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304E064-9710-4CED-8F5E-DC3CFB0C91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B25DB27-0F27-4EA5-8755-89CB169E89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7C8F8-5B8C-4799-99D9-4ED168DB5B6A}" type="datetime1">
              <a:rPr lang="ru-RU" smtClean="0"/>
              <a:t>02.07.2025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1033054-4AD2-4C9C-B8C8-B0EDCC90A9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990AAE-FE33-4B0D-8DEF-9CD07C317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7EF03-07B3-4585-A805-0F7977EF50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1262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567360" y="302040"/>
            <a:ext cx="110126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indent="0" algn="ctr">
              <a:buNone/>
              <a:defRPr/>
            </a:lvl1pPr>
          </a:lstStyle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4" name="PlaceHolder 2"/>
          <p:cNvSpPr>
            <a:spLocks noGrp="1"/>
          </p:cNvSpPr>
          <p:nvPr>
            <p:ph/>
          </p:nvPr>
        </p:nvSpPr>
        <p:spPr>
          <a:xfrm>
            <a:off x="609600" y="1752480"/>
            <a:ext cx="10970400" cy="4371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lvl1pPr indent="0">
              <a:spcBef>
                <a:spcPts val="1417"/>
              </a:spcBef>
              <a:buNone/>
              <a:defRPr/>
            </a:lvl1pPr>
          </a:lstStyle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9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sldNum" idx="20"/>
          </p:nvPr>
        </p:nvSpPr>
        <p:spPr/>
        <p:txBody>
          <a:bodyPr/>
          <a:lstStyle/>
          <a:p>
            <a:fld id="{328524A9-D7D0-4244-AF7D-3AA53F37E5F6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21"/>
          </p:nvPr>
        </p:nvSpPr>
        <p:spPr/>
        <p:txBody>
          <a:bodyPr/>
          <a:lstStyle/>
          <a:p>
            <a:fld id="{EF77E1D3-3F50-40DE-A7D2-C2113C992712}" type="datetime1">
              <a:rPr lang="ru-RU" smtClean="0"/>
              <a:t>02.07.2025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755269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96D9FF-8341-439F-BE69-FC1A1E12E2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DE19549-6A1D-49BC-BE1C-E1304F21E2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8E493F3-DB50-418E-B1C1-E9BB6BE008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47553-6FE6-468B-A94B-49CB3285B83B}" type="datetime1">
              <a:rPr lang="ru-RU" smtClean="0"/>
              <a:t>02.07.2025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BE50ECE-BCC3-4B2D-AD45-8DB241811A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C4928AD-2376-4F41-9726-485A71E84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7EF03-07B3-4585-A805-0F7977EF50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97968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26E2C9-EDA3-49FF-8625-24BCB8B6F0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4F5826B-2E23-4A22-B5D3-0DB1D0E55E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99A915-D744-424A-9402-B45106EBDA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EC0B9-27BA-4585-A9BC-7A232F630420}" type="datetime1">
              <a:rPr lang="ru-RU" smtClean="0"/>
              <a:t>02.07.2025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3814546-1BEF-4AEC-8EFF-CCFEB5BA2C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71D36CD-9D18-4C4E-8E27-F55060504C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7EF03-07B3-4585-A805-0F7977EF50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17545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BEFA43-46B1-4C3A-B8FF-A4729811B5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F50A71B-7C87-4034-80B9-40268AB9587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8B2201D-E95B-44AE-A692-EE9605A9A3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C7F52FD-05FA-4D7A-B540-E6A2479ACD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0A2FD-8028-4BD1-9C4B-BA2D29F2353C}" type="datetime1">
              <a:rPr lang="ru-RU" smtClean="0"/>
              <a:t>02.07.2025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789BCE1-2C54-46D8-B4E7-556F734949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69BDA24-79D6-4475-9B99-C3CF15D47A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7EF03-07B3-4585-A805-0F7977EF50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27931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5A72AC-D3F8-43C1-B962-8B5972DA45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55C36C5-91DC-4E79-A173-EFB9892342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5CEFA25-EB57-423D-9CF5-65ECC67218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0DBC1AD-1A62-4B6B-8274-30532E9513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1737BD0-61F5-4E2E-B941-133AC1FE2F4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43EE5BC6-014A-4E3E-AEE1-567AB94F18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39817-3E11-49EF-915B-647E6AD52514}" type="datetime1">
              <a:rPr lang="ru-RU" smtClean="0"/>
              <a:t>02.07.2025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E46AA48-0E98-4614-B6AC-91810B7B94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E00323A-B4CF-4D30-BE56-3D485A3D9C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7EF03-07B3-4585-A805-0F7977EF50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12896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DD650A-EDB4-4B0E-A95E-12EE438C12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75A06D6-E530-479F-9276-145C2BF12E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21237-9B28-4032-A3C5-03CBB541CD0B}" type="datetime1">
              <a:rPr lang="ru-RU" smtClean="0"/>
              <a:t>02.07.2025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A76EA6E-AF06-47A8-8A29-69FE9CBFD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9F6A9E6-926A-4B9D-8E16-47D874612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7EF03-07B3-4585-A805-0F7977EF50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4187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42CF41E-DB75-4549-9C6A-4AE5DFAEE1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E2728-1D59-4969-8869-090E1F5990E0}" type="datetime1">
              <a:rPr lang="ru-RU" smtClean="0"/>
              <a:t>02.07.2025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AB97FBA-6826-4134-9D32-7BF30D3252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B4EEE4D-EB30-4870-81BF-D9FB7A496E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7EF03-07B3-4585-A805-0F7977EF50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60622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8D549A-9B8C-4BF7-AA39-77B9149017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979B1E9-873E-4622-AED7-B1CCA60ACD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A144D22-CE11-4CB7-BA72-04F2EC8FE1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7FD500F-31CB-4A39-84A0-5178EF4A6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C768F-1A69-457D-8728-C64F64C00B26}" type="datetime1">
              <a:rPr lang="ru-RU" smtClean="0"/>
              <a:t>02.07.2025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E0AB1A9-E71F-44EA-B62E-D6236EE3A4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C7D3727-4071-4F43-A926-A2DCB9CC96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7EF03-07B3-4585-A805-0F7977EF50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05044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F93243-DFDF-4F82-BCB7-6B94531AC8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830A43A-BB5E-43BB-B06A-E79C6CF7B6B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D922357-2AC4-43DD-87A3-90F55F7A16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2B1539E-3FAD-4EEE-B985-4E21B9FB97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C67CB-C9F6-412D-AD7F-E5C4D5F46E39}" type="datetime1">
              <a:rPr lang="ru-RU" smtClean="0"/>
              <a:t>02.07.2025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BF24A90-38A7-4211-8EED-95CD8F77C0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10B6C20-A216-4180-84C9-3ECFBAC03C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7EF03-07B3-4585-A805-0F7977EF50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90308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B2D708-093F-4888-A015-EEC295AF3A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E8E99D1-3ACB-4FCB-96CE-3624043BF2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949E984-FA44-4A4D-8D20-069D4BAB6A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856DE6-82BE-436C-8762-3C60FA907C03}" type="datetime1">
              <a:rPr lang="ru-RU" smtClean="0"/>
              <a:t>02.07.2025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CF167FF-7827-4C31-B5D8-7B2BDED164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276A923-ACC0-4A4F-83A2-BDCB58FC4A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E7EF03-07B3-4585-A805-0F7977EF50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3160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CE60E6-5A40-448F-B7B9-A244FE80FB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94609" y="1214438"/>
            <a:ext cx="10523621" cy="2387600"/>
          </a:xfrm>
        </p:spPr>
        <p:txBody>
          <a:bodyPr>
            <a:normAutofit/>
          </a:bodyPr>
          <a:lstStyle/>
          <a:p>
            <a:r>
              <a:rPr lang="ru-RU" b="1" dirty="0" err="1">
                <a:solidFill>
                  <a:srgbClr val="C00000"/>
                </a:solidFill>
              </a:rPr>
              <a:t>Изоскалярное</a:t>
            </a:r>
            <a:r>
              <a:rPr lang="ru-RU" b="1" dirty="0">
                <a:solidFill>
                  <a:srgbClr val="C00000"/>
                </a:solidFill>
              </a:rPr>
              <a:t> </a:t>
            </a:r>
            <a:r>
              <a:rPr lang="ru-RU" b="1" dirty="0" err="1">
                <a:solidFill>
                  <a:srgbClr val="C00000"/>
                </a:solidFill>
              </a:rPr>
              <a:t>дибарионное</a:t>
            </a:r>
            <a:r>
              <a:rPr lang="ru-RU" b="1" dirty="0">
                <a:solidFill>
                  <a:srgbClr val="C00000"/>
                </a:solidFill>
              </a:rPr>
              <a:t> состояние на пороге </a:t>
            </a:r>
            <a:r>
              <a:rPr lang="en-US" b="1" dirty="0">
                <a:solidFill>
                  <a:srgbClr val="C00000"/>
                </a:solidFill>
              </a:rPr>
              <a:t>NN</a:t>
            </a:r>
            <a:r>
              <a:rPr lang="en-US" b="1" dirty="0" smtClean="0">
                <a:solidFill>
                  <a:srgbClr val="C00000"/>
                </a:solidFill>
              </a:rPr>
              <a:t>*(1440)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F58FF4A-5E45-4590-AC8D-6F36457A54D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3200" dirty="0"/>
              <a:t>Дорошкевич Е.А., </a:t>
            </a:r>
            <a:r>
              <a:rPr lang="ru-RU" sz="3200" dirty="0" err="1"/>
              <a:t>Скородько</a:t>
            </a:r>
            <a:r>
              <a:rPr lang="ru-RU" sz="3200" dirty="0"/>
              <a:t> Т.Ю., </a:t>
            </a:r>
            <a:r>
              <a:rPr lang="ru-RU" sz="3200" dirty="0" err="1" smtClean="0"/>
              <a:t>Клемент</a:t>
            </a:r>
            <a:r>
              <a:rPr lang="ru-RU" sz="3200" dirty="0" smtClean="0"/>
              <a:t> </a:t>
            </a:r>
            <a:r>
              <a:rPr lang="ru-RU" sz="3200" dirty="0"/>
              <a:t>Х</a:t>
            </a:r>
            <a:r>
              <a:rPr lang="ru-RU" sz="3200" dirty="0" smtClean="0"/>
              <a:t>.</a:t>
            </a:r>
            <a:endParaRPr lang="ru-RU" sz="3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7EF03-07B3-4585-A805-0F7977EF50C3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7201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BA77ACA-8BFE-45F1-9F8B-2A7E0D5A9A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133" y="617051"/>
            <a:ext cx="7175318" cy="5623898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AAFC47C-1882-4C43-BDE4-EC8F6795397C}"/>
              </a:ext>
            </a:extLst>
          </p:cNvPr>
          <p:cNvSpPr txBox="1"/>
          <p:nvPr/>
        </p:nvSpPr>
        <p:spPr>
          <a:xfrm>
            <a:off x="2223247" y="3092823"/>
            <a:ext cx="8606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NN*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245BB5EA-2C08-4053-9954-F1A96E1F53D3}"/>
              </a:ext>
            </a:extLst>
          </p:cNvPr>
          <p:cNvCxnSpPr/>
          <p:nvPr/>
        </p:nvCxnSpPr>
        <p:spPr>
          <a:xfrm>
            <a:off x="7343998" y="4166689"/>
            <a:ext cx="130696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AA3F0D5B-C5AB-480C-B279-BF68495BDD20}"/>
              </a:ext>
            </a:extLst>
          </p:cNvPr>
          <p:cNvSpPr txBox="1"/>
          <p:nvPr/>
        </p:nvSpPr>
        <p:spPr>
          <a:xfrm>
            <a:off x="8063058" y="4170589"/>
            <a:ext cx="33784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одель рождение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d*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9ADCC8DB-C43B-46F3-99AD-1BDF3F1E631D}"/>
              </a:ext>
            </a:extLst>
          </p:cNvPr>
          <p:cNvSpPr/>
          <p:nvPr/>
        </p:nvSpPr>
        <p:spPr>
          <a:xfrm>
            <a:off x="7475621" y="5261811"/>
            <a:ext cx="111444" cy="15388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9C7AAE9-1ABA-4732-909F-D7A615562864}"/>
              </a:ext>
            </a:extLst>
          </p:cNvPr>
          <p:cNvSpPr txBox="1"/>
          <p:nvPr/>
        </p:nvSpPr>
        <p:spPr>
          <a:xfrm>
            <a:off x="8005011" y="5040925"/>
            <a:ext cx="330797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разность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между данными и моделью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005011" y="2600381"/>
            <a:ext cx="40443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P.Adlarson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et.al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PLB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721,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229(2013)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5-конечная звезда 9"/>
          <p:cNvSpPr/>
          <p:nvPr/>
        </p:nvSpPr>
        <p:spPr>
          <a:xfrm flipH="1">
            <a:off x="7343998" y="2977516"/>
            <a:ext cx="320839" cy="230613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892494" y="1309938"/>
            <a:ext cx="4044328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P.Adlarson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et.al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PRL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106,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242302(2011)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12" name="Равнобедренный треугольник 11"/>
          <p:cNvSpPr/>
          <p:nvPr/>
        </p:nvSpPr>
        <p:spPr>
          <a:xfrm>
            <a:off x="7330074" y="1025607"/>
            <a:ext cx="271772" cy="219076"/>
          </a:xfrm>
          <a:prstGeom prst="triangle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7377350" y="1393119"/>
            <a:ext cx="209715" cy="260120"/>
          </a:xfrm>
          <a:prstGeom prst="ellipse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7343998" y="1810795"/>
            <a:ext cx="243067" cy="208015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7EF03-07B3-4585-A805-0F7977EF50C3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8995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>
            <a:extLst>
              <a:ext uri="{FF2B5EF4-FFF2-40B4-BE49-F238E27FC236}">
                <a16:creationId xmlns:a16="http://schemas.microsoft.com/office/drawing/2014/main" id="{D026FD54-16BF-4F7C-9C1F-8874BD90A8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522159E-56D3-4A1C-84A3-2E0C23628E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57137"/>
            <a:ext cx="10515600" cy="3641558"/>
          </a:xfrm>
        </p:spPr>
        <p:txBody>
          <a:bodyPr>
            <a:normAutofit/>
          </a:bodyPr>
          <a:lstStyle/>
          <a:p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Изоскалярное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сечение </a:t>
            </a:r>
            <a:r>
              <a:rPr lang="en-US" b="1" dirty="0" err="1">
                <a:latin typeface="Symbol" panose="05050102010706020507" pitchFamily="18" charset="2"/>
              </a:rPr>
              <a:t>s</a:t>
            </a:r>
            <a:r>
              <a:rPr lang="en-US" b="1" baseline="-25000" dirty="0" err="1">
                <a:latin typeface="Symbol" panose="05050102010706020507" pitchFamily="18" charset="2"/>
              </a:rPr>
              <a:t>NN</a:t>
            </a:r>
            <a:r>
              <a:rPr lang="en-US" b="1" baseline="-25000" dirty="0">
                <a:latin typeface="Symbol" panose="05050102010706020507" pitchFamily="18" charset="2"/>
              </a:rPr>
              <a:t> </a:t>
            </a:r>
            <a:r>
              <a:rPr lang="en-US" b="1" baseline="-25000" dirty="0">
                <a:latin typeface="Symbol" panose="05050102010706020507" pitchFamily="18" charset="2"/>
                <a:sym typeface="Wingdings" panose="05000000000000000000" pitchFamily="2" charset="2"/>
              </a:rPr>
              <a:t></a:t>
            </a:r>
            <a:r>
              <a:rPr lang="ru-RU" b="1" baseline="-25000" dirty="0">
                <a:latin typeface="Symbol" panose="05050102010706020507" pitchFamily="18" charset="2"/>
              </a:rPr>
              <a:t> </a:t>
            </a:r>
            <a:r>
              <a:rPr lang="en-US" b="1" baseline="-25000" dirty="0" err="1">
                <a:latin typeface="Symbol" panose="05050102010706020507" pitchFamily="18" charset="2"/>
              </a:rPr>
              <a:t>NNp</a:t>
            </a:r>
            <a:r>
              <a:rPr lang="en-US" b="1" dirty="0">
                <a:latin typeface="Symbol" panose="05050102010706020507" pitchFamily="18" charset="2"/>
              </a:rPr>
              <a:t>(I=0)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определено по результатам одновременного измерения сечений </a:t>
            </a:r>
            <a:r>
              <a:rPr lang="en-US" dirty="0" smtClean="0">
                <a:latin typeface="Symbol" panose="05050102010706020507" pitchFamily="18" charset="2"/>
              </a:rPr>
              <a:t>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pp</a:t>
            </a:r>
            <a:r>
              <a:rPr lang="en-US" dirty="0" err="1">
                <a:latin typeface="Symbol" panose="05050102010706020507" pitchFamily="18" charset="2"/>
                <a:cs typeface="Times New Roman" panose="02020603050405020304" pitchFamily="18" charset="0"/>
              </a:rPr>
              <a:t>p</a:t>
            </a:r>
            <a:r>
              <a:rPr lang="en-US" baseline="30000" dirty="0">
                <a:latin typeface="Symbol" panose="05050102010706020507" pitchFamily="18" charset="2"/>
                <a:cs typeface="Times New Roman" panose="02020603050405020304" pitchFamily="18" charset="0"/>
              </a:rPr>
              <a:t>-</a:t>
            </a:r>
            <a:r>
              <a:rPr lang="en-US" dirty="0">
                <a:latin typeface="Symbol" panose="05050102010706020507" pitchFamily="18" charset="2"/>
                <a:cs typeface="Times New Roman" panose="02020603050405020304" pitchFamily="18" charset="0"/>
              </a:rPr>
              <a:t>)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en-US" dirty="0" smtClean="0">
                <a:latin typeface="Symbol" panose="05050102010706020507" pitchFamily="18" charset="2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Symbol" panose="05050102010706020507" pitchFamily="18" charset="2"/>
                <a:cs typeface="Times New Roman" panose="02020603050405020304" pitchFamily="18" charset="0"/>
              </a:rPr>
              <a:t>s(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pp</a:t>
            </a:r>
            <a:r>
              <a:rPr lang="en-US" dirty="0">
                <a:latin typeface="Symbol" panose="05050102010706020507" pitchFamily="18" charset="2"/>
                <a:cs typeface="Times New Roman" panose="02020603050405020304" pitchFamily="18" charset="0"/>
              </a:rPr>
              <a:t>p</a:t>
            </a:r>
            <a:r>
              <a:rPr lang="en-US" baseline="30000" dirty="0">
                <a:latin typeface="Symbol" panose="05050102010706020507" pitchFamily="18" charset="2"/>
                <a:cs typeface="Times New Roman" panose="02020603050405020304" pitchFamily="18" charset="0"/>
              </a:rPr>
              <a:t>0</a:t>
            </a:r>
            <a:r>
              <a:rPr lang="en-US" dirty="0">
                <a:latin typeface="Symbol" panose="05050102010706020507" pitchFamily="18" charset="2"/>
                <a:cs typeface="Times New Roman" panose="02020603050405020304" pitchFamily="18" charset="0"/>
              </a:rPr>
              <a:t>)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изоскалярная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инвариантная масса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dirty="0" smtClean="0">
                <a:latin typeface="Symbol" panose="05050102010706020507" pitchFamily="18" charset="2"/>
                <a:cs typeface="Times New Roman" panose="02020603050405020304" pitchFamily="18" charset="0"/>
              </a:rPr>
              <a:t>p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демонстрирует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практически одну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выраженную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структуру в области возбуждения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резонанса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*(1440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наблюдаемое поведение полного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изоскалярного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сечения одно-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пионного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рождения соответствует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s-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канальному резонансному процессу на пороге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N*(1440)N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7EF03-07B3-4585-A805-0F7977EF50C3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7374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7EF03-07B3-4585-A805-0F7977EF50C3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6612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3567" y="0"/>
            <a:ext cx="11968202" cy="137457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0FCE0F-BBA9-4678-9AEF-C55351999D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351768"/>
            <a:ext cx="12071770" cy="1388219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b="1" dirty="0" smtClean="0">
                <a:solidFill>
                  <a:srgbClr val="000000"/>
                </a:solidFill>
                <a:cs typeface="Arial" panose="020B0604020202020204" pitchFamily="34" charset="0"/>
              </a:rPr>
              <a:t>Дибарион </a:t>
            </a:r>
            <a:r>
              <a:rPr lang="ru-RU" altLang="ru-RU" b="1" dirty="0">
                <a:solidFill>
                  <a:srgbClr val="000000"/>
                </a:solidFill>
                <a:cs typeface="Arial" panose="020B0604020202020204" pitchFamily="34" charset="0"/>
              </a:rPr>
              <a:t>d</a:t>
            </a:r>
            <a:r>
              <a:rPr lang="ru-RU" altLang="ru-RU" b="1" dirty="0" smtClean="0">
                <a:solidFill>
                  <a:srgbClr val="000000"/>
                </a:solidFill>
                <a:cs typeface="Arial" panose="020B0604020202020204" pitchFamily="34" charset="0"/>
              </a:rPr>
              <a:t>*</a:t>
            </a:r>
            <a:r>
              <a:rPr lang="en-US" altLang="ru-RU" b="1" dirty="0" smtClean="0">
                <a:solidFill>
                  <a:srgbClr val="000000"/>
                </a:solidFill>
                <a:cs typeface="Arial" panose="020B0604020202020204" pitchFamily="34" charset="0"/>
              </a:rPr>
              <a:t>(2380)</a:t>
            </a:r>
            <a:r>
              <a:rPr lang="ru-RU" altLang="ru-RU" b="1" dirty="0" smtClean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alt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эксперименте </a:t>
            </a:r>
            <a:r>
              <a:rPr lang="en-US" alt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WASA-at-COSY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600" b="1" dirty="0">
                <a:solidFill>
                  <a:srgbClr val="000000"/>
                </a:solidFill>
              </a:rPr>
              <a:t>P. </a:t>
            </a:r>
            <a:r>
              <a:rPr lang="ru-RU" altLang="ru-RU" sz="3600" b="1" dirty="0" err="1">
                <a:solidFill>
                  <a:srgbClr val="000000"/>
                </a:solidFill>
              </a:rPr>
              <a:t>Adlarson</a:t>
            </a:r>
            <a:r>
              <a:rPr lang="ru-RU" altLang="ru-RU" sz="3600" b="1" dirty="0">
                <a:solidFill>
                  <a:srgbClr val="000000"/>
                </a:solidFill>
              </a:rPr>
              <a:t> </a:t>
            </a:r>
            <a:r>
              <a:rPr lang="ru-RU" altLang="ru-RU" sz="3600" b="1" dirty="0" err="1">
                <a:solidFill>
                  <a:srgbClr val="000000"/>
                </a:solidFill>
              </a:rPr>
              <a:t>et</a:t>
            </a:r>
            <a:r>
              <a:rPr lang="ru-RU" altLang="ru-RU" sz="3600" b="1" dirty="0">
                <a:solidFill>
                  <a:srgbClr val="000000"/>
                </a:solidFill>
              </a:rPr>
              <a:t>. </a:t>
            </a:r>
            <a:r>
              <a:rPr lang="ru-RU" altLang="ru-RU" sz="3600" b="1" dirty="0" err="1">
                <a:solidFill>
                  <a:srgbClr val="000000"/>
                </a:solidFill>
              </a:rPr>
              <a:t>al</a:t>
            </a:r>
            <a:r>
              <a:rPr lang="ru-RU" altLang="ru-RU" sz="3600" b="1" dirty="0">
                <a:solidFill>
                  <a:srgbClr val="000000"/>
                </a:solidFill>
              </a:rPr>
              <a:t> </a:t>
            </a:r>
            <a:r>
              <a:rPr lang="ru-RU" altLang="ru-RU" sz="3600" b="1" dirty="0" err="1">
                <a:solidFill>
                  <a:srgbClr val="000000"/>
                </a:solidFill>
              </a:rPr>
              <a:t>Phys</a:t>
            </a:r>
            <a:r>
              <a:rPr lang="ru-RU" altLang="ru-RU" sz="3600" b="1" dirty="0">
                <a:solidFill>
                  <a:srgbClr val="000000"/>
                </a:solidFill>
              </a:rPr>
              <a:t>. </a:t>
            </a:r>
            <a:r>
              <a:rPr lang="ru-RU" altLang="ru-RU" sz="3600" b="1" dirty="0" err="1">
                <a:solidFill>
                  <a:srgbClr val="000000"/>
                </a:solidFill>
              </a:rPr>
              <a:t>Rev</a:t>
            </a:r>
            <a:r>
              <a:rPr lang="ru-RU" altLang="ru-RU" sz="3600" b="1" dirty="0">
                <a:solidFill>
                  <a:srgbClr val="000000"/>
                </a:solidFill>
              </a:rPr>
              <a:t>. </a:t>
            </a:r>
            <a:r>
              <a:rPr lang="ru-RU" altLang="ru-RU" sz="3600" b="1" dirty="0" err="1">
                <a:solidFill>
                  <a:srgbClr val="000000"/>
                </a:solidFill>
              </a:rPr>
              <a:t>Lett</a:t>
            </a:r>
            <a:r>
              <a:rPr lang="ru-RU" altLang="ru-RU" sz="3600" b="1" dirty="0">
                <a:solidFill>
                  <a:srgbClr val="000000"/>
                </a:solidFill>
              </a:rPr>
              <a:t>. 106:242302, 2011</a:t>
            </a:r>
            <a:r>
              <a:rPr lang="ru-RU" altLang="ru-RU" i="1" dirty="0">
                <a:solidFill>
                  <a:srgbClr val="000000"/>
                </a:solidFill>
              </a:rPr>
              <a:t/>
            </a:r>
            <a:br>
              <a:rPr lang="ru-RU" altLang="ru-RU" i="1" dirty="0">
                <a:solidFill>
                  <a:srgbClr val="000000"/>
                </a:solidFill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FBDD921-DF0C-4A09-9DE1-A9427150F1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2862" y="1374579"/>
            <a:ext cx="6408907" cy="5282024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u="sng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 канал распада </a:t>
            </a:r>
          </a:p>
          <a:p>
            <a:pPr marL="0" indent="0" algn="ctr">
              <a:buNone/>
            </a:pPr>
            <a:r>
              <a:rPr lang="en-US" u="sng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u="sng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*(2380) </a:t>
            </a:r>
            <a:r>
              <a:rPr lang="en-US" u="sng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u="sng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u="sng" dirty="0" smtClean="0">
                <a:solidFill>
                  <a:schemeClr val="accent5">
                    <a:lumMod val="50000"/>
                  </a:schemeClr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DD</a:t>
            </a:r>
            <a:endParaRPr lang="ru-RU" u="sng" dirty="0">
              <a:solidFill>
                <a:schemeClr val="accent5">
                  <a:lumMod val="50000"/>
                </a:schemeClr>
              </a:solidFill>
              <a:latin typeface="Symbol" panose="05050102010706020507" pitchFamily="18" charset="2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u="sng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Альтернативные </a:t>
            </a:r>
            <a:r>
              <a:rPr lang="ru-RU" u="sng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каналы</a:t>
            </a:r>
            <a:endParaRPr lang="en-US" u="sng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*(2380) 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dirty="0">
                <a:solidFill>
                  <a:srgbClr val="FF0000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p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 smtClean="0">
              <a:solidFill>
                <a:srgbClr val="FF0000"/>
              </a:solidFill>
              <a:latin typeface="Symbol" panose="05050102010706020507" pitchFamily="18" charset="2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</a:p>
          <a:p>
            <a:pPr marL="0" indent="0" algn="ctr"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Kukulin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Platonova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Phys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Rev. C 87 (2013) 025202</a:t>
            </a:r>
          </a:p>
          <a:p>
            <a:pPr marL="0" indent="0" algn="ctr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*(2380) 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NN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*(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1440)      </a:t>
            </a:r>
          </a:p>
          <a:p>
            <a:pPr marL="0" indent="0" algn="ctr">
              <a:buNone/>
            </a:pP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dirty="0" smtClean="0">
                <a:solidFill>
                  <a:srgbClr val="FF0000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p</a:t>
            </a:r>
            <a:endParaRPr lang="en-US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D.V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Bugg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Eur. Phys. J. A50 (2014) 104</a:t>
            </a:r>
          </a:p>
        </p:txBody>
      </p: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36B7D9BC-FF11-407E-B99A-B9DB0805493B}"/>
              </a:ext>
            </a:extLst>
          </p:cNvPr>
          <p:cNvCxnSpPr/>
          <p:nvPr/>
        </p:nvCxnSpPr>
        <p:spPr>
          <a:xfrm>
            <a:off x="9984902" y="3698838"/>
            <a:ext cx="0" cy="27960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4871296-F3D5-4EF5-908D-C72D1993FB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42047"/>
            <a:ext cx="6012526" cy="4135388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1624050" y="6454913"/>
            <a:ext cx="12073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ru-RU" altLang="ru-RU" dirty="0">
                <a:solidFill>
                  <a:srgbClr val="000000"/>
                </a:solidFill>
                <a:cs typeface="Arial" panose="020B0604020202020204" pitchFamily="34" charset="0"/>
              </a:rPr>
              <a:t>NN*(1440)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4382707" y="5212505"/>
            <a:ext cx="55976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ru-RU" altLang="ru-RU" sz="2400" dirty="0">
                <a:solidFill>
                  <a:srgbClr val="000000"/>
                </a:solidFill>
                <a:latin typeface="Symbol" panose="05050102010706020507" pitchFamily="18" charset="2"/>
              </a:rPr>
              <a:t></a:t>
            </a:r>
          </a:p>
        </p:txBody>
      </p:sp>
      <p:cxnSp>
        <p:nvCxnSpPr>
          <p:cNvPr id="24" name="Прямая со стрелкой 23"/>
          <p:cNvCxnSpPr/>
          <p:nvPr/>
        </p:nvCxnSpPr>
        <p:spPr>
          <a:xfrm flipH="1">
            <a:off x="4258079" y="5553854"/>
            <a:ext cx="336884" cy="2406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flipV="1">
            <a:off x="1971110" y="6053861"/>
            <a:ext cx="290870" cy="4010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1624050" y="2218127"/>
            <a:ext cx="223615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ru-RU" altLang="ru-RU" sz="2800" dirty="0">
                <a:solidFill>
                  <a:srgbClr val="000000"/>
                </a:solidFill>
                <a:cs typeface="Arial" panose="020B0604020202020204" pitchFamily="34" charset="0"/>
              </a:rPr>
              <a:t>I(</a:t>
            </a:r>
            <a:r>
              <a:rPr lang="ru-RU" altLang="ru-RU" sz="2800" dirty="0" err="1">
                <a:solidFill>
                  <a:srgbClr val="000000"/>
                </a:solidFill>
                <a:cs typeface="Arial" panose="020B0604020202020204" pitchFamily="34" charset="0"/>
              </a:rPr>
              <a:t>J</a:t>
            </a:r>
            <a:r>
              <a:rPr lang="ru-RU" altLang="ru-RU" sz="2800" baseline="30000" dirty="0" err="1">
                <a:solidFill>
                  <a:srgbClr val="000000"/>
                </a:solidFill>
                <a:cs typeface="Arial" panose="020B0604020202020204" pitchFamily="34" charset="0"/>
              </a:rPr>
              <a:t>p</a:t>
            </a:r>
            <a:r>
              <a:rPr lang="ru-RU" altLang="ru-RU" sz="2800" dirty="0">
                <a:solidFill>
                  <a:srgbClr val="000000"/>
                </a:solidFill>
                <a:cs typeface="Arial" panose="020B0604020202020204" pitchFamily="34" charset="0"/>
              </a:rPr>
              <a:t>) = 0(3</a:t>
            </a:r>
            <a:r>
              <a:rPr lang="ru-RU" altLang="ru-RU" sz="2800" baseline="30000" dirty="0">
                <a:solidFill>
                  <a:srgbClr val="000000"/>
                </a:solidFill>
                <a:cs typeface="Arial" panose="020B0604020202020204" pitchFamily="34" charset="0"/>
              </a:rPr>
              <a:t>+</a:t>
            </a:r>
            <a:r>
              <a:rPr lang="ru-RU" altLang="ru-RU" sz="2800" dirty="0">
                <a:solidFill>
                  <a:srgbClr val="000000"/>
                </a:solidFill>
                <a:cs typeface="Arial" panose="020B0604020202020204" pitchFamily="34" charset="0"/>
              </a:rPr>
              <a:t>)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77283" y="1694208"/>
            <a:ext cx="46972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spc="-1" dirty="0">
                <a:solidFill>
                  <a:schemeClr val="dk1"/>
                </a:solidFill>
                <a:latin typeface="Times New Roman"/>
              </a:rPr>
              <a:t> </a:t>
            </a:r>
            <a:r>
              <a:rPr lang="en-US" sz="2800" spc="-1" dirty="0" err="1" smtClean="0">
                <a:solidFill>
                  <a:schemeClr val="dk1"/>
                </a:solidFill>
                <a:latin typeface="Times New Roman"/>
              </a:rPr>
              <a:t>M</a:t>
            </a:r>
            <a:r>
              <a:rPr lang="en-US" sz="2800" spc="-1" baseline="-25000" dirty="0" err="1" smtClean="0">
                <a:solidFill>
                  <a:schemeClr val="dk1"/>
                </a:solidFill>
                <a:latin typeface="Times New Roman"/>
              </a:rPr>
              <a:t>d</a:t>
            </a:r>
            <a:r>
              <a:rPr lang="en-US" sz="2800" spc="-1" baseline="-25000" dirty="0" smtClean="0">
                <a:solidFill>
                  <a:schemeClr val="dk1"/>
                </a:solidFill>
                <a:latin typeface="Times New Roman"/>
              </a:rPr>
              <a:t>*</a:t>
            </a:r>
            <a:r>
              <a:rPr lang="en-US" sz="2800" spc="-1" dirty="0" smtClean="0">
                <a:solidFill>
                  <a:schemeClr val="dk1"/>
                </a:solidFill>
                <a:latin typeface="Times New Roman"/>
              </a:rPr>
              <a:t>=</a:t>
            </a:r>
            <a:r>
              <a:rPr lang="ru-RU" sz="2800" spc="-1" dirty="0" smtClean="0">
                <a:solidFill>
                  <a:schemeClr val="dk1"/>
                </a:solidFill>
                <a:latin typeface="Times New Roman"/>
              </a:rPr>
              <a:t>23</a:t>
            </a:r>
            <a:r>
              <a:rPr lang="en-US" sz="2800" spc="-1" dirty="0" smtClean="0">
                <a:solidFill>
                  <a:schemeClr val="dk1"/>
                </a:solidFill>
                <a:latin typeface="Times New Roman"/>
              </a:rPr>
              <a:t>80 </a:t>
            </a:r>
            <a:r>
              <a:rPr lang="ru-RU" sz="2800" spc="-1" dirty="0">
                <a:solidFill>
                  <a:schemeClr val="dk1"/>
                </a:solidFill>
                <a:latin typeface="Times New Roman"/>
              </a:rPr>
              <a:t>МэВ и </a:t>
            </a:r>
            <a:r>
              <a:rPr lang="ru-RU" sz="2800" spc="-1" dirty="0" smtClean="0">
                <a:solidFill>
                  <a:schemeClr val="dk1"/>
                </a:solidFill>
                <a:latin typeface="Times New Roman"/>
              </a:rPr>
              <a:t>Г</a:t>
            </a:r>
            <a:r>
              <a:rPr lang="en-US" sz="2800" spc="-1" baseline="-25000" dirty="0" smtClean="0">
                <a:solidFill>
                  <a:schemeClr val="dk1"/>
                </a:solidFill>
                <a:latin typeface="Times New Roman"/>
              </a:rPr>
              <a:t>d*</a:t>
            </a:r>
            <a:r>
              <a:rPr lang="ru-RU" sz="2800" spc="-1" dirty="0" smtClean="0">
                <a:solidFill>
                  <a:schemeClr val="dk1"/>
                </a:solidFill>
                <a:latin typeface="Times New Roman"/>
              </a:rPr>
              <a:t>=</a:t>
            </a:r>
            <a:r>
              <a:rPr lang="en-US" sz="2800" spc="-1" dirty="0">
                <a:solidFill>
                  <a:schemeClr val="dk1"/>
                </a:solidFill>
                <a:latin typeface="Times New Roman"/>
              </a:rPr>
              <a:t>8</a:t>
            </a:r>
            <a:r>
              <a:rPr lang="ru-RU" sz="2800" spc="-1" dirty="0" smtClean="0">
                <a:solidFill>
                  <a:schemeClr val="dk1"/>
                </a:solidFill>
                <a:latin typeface="Times New Roman"/>
              </a:rPr>
              <a:t>0 </a:t>
            </a:r>
            <a:r>
              <a:rPr lang="ru-RU" sz="2800" spc="-1" dirty="0">
                <a:solidFill>
                  <a:schemeClr val="dk1"/>
                </a:solidFill>
                <a:latin typeface="Times New Roman"/>
              </a:rPr>
              <a:t>МэВ</a:t>
            </a:r>
            <a:endParaRPr lang="ru-RU" sz="2800" dirty="0"/>
          </a:p>
        </p:txBody>
      </p:sp>
      <p:cxnSp>
        <p:nvCxnSpPr>
          <p:cNvPr id="28" name="Прямая соединительная линия 27">
            <a:extLst>
              <a:ext uri="{FF2B5EF4-FFF2-40B4-BE49-F238E27FC236}">
                <a16:creationId xmlns:a16="http://schemas.microsoft.com/office/drawing/2014/main" id="{36B7D9BC-FF11-407E-B99A-B9DB0805493B}"/>
              </a:ext>
            </a:extLst>
          </p:cNvPr>
          <p:cNvCxnSpPr/>
          <p:nvPr/>
        </p:nvCxnSpPr>
        <p:spPr>
          <a:xfrm>
            <a:off x="9819417" y="5648401"/>
            <a:ext cx="19456" cy="29217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7EF03-07B3-4585-A805-0F7977EF50C3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2505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101516" y="237505"/>
            <a:ext cx="7443537" cy="91094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F21DB41-2C56-4744-9319-A2E6281D1E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5389" y="2406316"/>
            <a:ext cx="10581236" cy="445168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 err="1" smtClean="0">
                <a:solidFill>
                  <a:srgbClr val="C00000"/>
                </a:solidFill>
              </a:rPr>
              <a:t>Квазисвободные</a:t>
            </a:r>
            <a:r>
              <a:rPr lang="ru-RU" dirty="0" smtClean="0">
                <a:solidFill>
                  <a:srgbClr val="C00000"/>
                </a:solidFill>
              </a:rPr>
              <a:t> реакции</a:t>
            </a:r>
            <a:endParaRPr lang="en-US" dirty="0" smtClean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pd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pp</a:t>
            </a:r>
            <a:r>
              <a:rPr lang="en-US" dirty="0" smtClean="0">
                <a:latin typeface="Symbol" panose="05050102010706020507" pitchFamily="18" charset="2"/>
                <a:cs typeface="Times New Roman" panose="02020603050405020304" pitchFamily="18" charset="0"/>
              </a:rPr>
              <a:t>p</a:t>
            </a:r>
            <a:r>
              <a:rPr lang="en-US" baseline="30000" dirty="0" smtClean="0">
                <a:latin typeface="Symbol" panose="05050102010706020507" pitchFamily="18" charset="2"/>
                <a:cs typeface="Times New Roman" panose="02020603050405020304" pitchFamily="18" charset="0"/>
              </a:rPr>
              <a:t>0</a:t>
            </a:r>
            <a:r>
              <a:rPr lang="en-US" dirty="0" smtClean="0">
                <a:latin typeface="Symbol" panose="05050102010706020507" pitchFamily="18" charset="2"/>
                <a:cs typeface="Times New Roman" panose="02020603050405020304" pitchFamily="18" charset="0"/>
              </a:rPr>
              <a:t> +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spectator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en-US" dirty="0" smtClean="0">
                <a:latin typeface="Symbol" panose="05050102010706020507" pitchFamily="18" charset="2"/>
              </a:rPr>
              <a:t>I=1     D</a:t>
            </a:r>
            <a:r>
              <a:rPr lang="ru-RU" dirty="0" smtClean="0">
                <a:latin typeface="Symbol" panose="05050102010706020507" pitchFamily="18" charset="2"/>
              </a:rPr>
              <a:t>(1230)</a:t>
            </a:r>
            <a:r>
              <a:rPr lang="en-US" dirty="0" smtClean="0">
                <a:latin typeface="Symbol" panose="05050102010706020507" pitchFamily="18" charset="2"/>
              </a:rPr>
              <a:t>+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ru-RU" dirty="0" smtClean="0">
                <a:latin typeface="Symbol" panose="05050102010706020507" pitchFamily="18" charset="2"/>
              </a:rPr>
              <a:t>,   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en-US" dirty="0" smtClean="0">
              <a:latin typeface="Symbol" panose="05050102010706020507" pitchFamily="18" charset="2"/>
            </a:endParaRPr>
          </a:p>
          <a:p>
            <a:pPr marL="0" indent="0" algn="ctr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pPr marL="0" indent="0" algn="ctr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pd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pp</a:t>
            </a:r>
            <a:r>
              <a:rPr lang="en-US" dirty="0" err="1" smtClean="0">
                <a:latin typeface="Symbol" panose="05050102010706020507" pitchFamily="18" charset="2"/>
                <a:cs typeface="Times New Roman" panose="02020603050405020304" pitchFamily="18" charset="0"/>
              </a:rPr>
              <a:t>p</a:t>
            </a:r>
            <a:r>
              <a:rPr lang="en-US" baseline="30000" dirty="0" smtClean="0">
                <a:latin typeface="Symbol" panose="05050102010706020507" pitchFamily="18" charset="2"/>
                <a:cs typeface="Times New Roman" panose="02020603050405020304" pitchFamily="18" charset="0"/>
              </a:rPr>
              <a:t>-</a:t>
            </a:r>
            <a:r>
              <a:rPr lang="en-US" dirty="0" smtClean="0">
                <a:latin typeface="Symbol" panose="05050102010706020507" pitchFamily="18" charset="2"/>
                <a:cs typeface="Times New Roman" panose="02020603050405020304" pitchFamily="18" charset="0"/>
              </a:rPr>
              <a:t> +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spectator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en-US" dirty="0" smtClean="0">
                <a:latin typeface="Symbol" panose="05050102010706020507" pitchFamily="18" charset="2"/>
              </a:rPr>
              <a:t>I=1     D</a:t>
            </a:r>
            <a:r>
              <a:rPr lang="ru-RU" dirty="0" smtClean="0">
                <a:latin typeface="Symbol" panose="05050102010706020507" pitchFamily="18" charset="2"/>
              </a:rPr>
              <a:t>(1230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+p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ru-RU" dirty="0" smtClean="0">
                <a:latin typeface="Symbol" panose="05050102010706020507" pitchFamily="18" charset="2"/>
              </a:rPr>
              <a:t> 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</a:t>
            </a:r>
            <a:r>
              <a:rPr lang="en-US" dirty="0" smtClean="0">
                <a:latin typeface="Symbol" panose="05050102010706020507" pitchFamily="18" charset="2"/>
              </a:rPr>
              <a:t>I=0</a:t>
            </a:r>
            <a:r>
              <a:rPr lang="en-US" dirty="0" smtClean="0"/>
              <a:t> </a:t>
            </a:r>
            <a:r>
              <a:rPr lang="ru-RU" dirty="0" smtClean="0"/>
              <a:t>   </a:t>
            </a:r>
            <a:r>
              <a:rPr lang="en-US" dirty="0" smtClean="0"/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dirty="0" smtClean="0"/>
              <a:t>*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(1440)</a:t>
            </a:r>
            <a:r>
              <a:rPr lang="en-US" dirty="0" smtClean="0"/>
              <a:t>+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p,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dirty="0" smtClean="0"/>
              <a:t>*(2380)</a:t>
            </a:r>
            <a:endParaRPr lang="ru-RU" dirty="0" smtClean="0"/>
          </a:p>
          <a:p>
            <a:pPr marL="0" indent="0" algn="ctr">
              <a:buNone/>
            </a:pPr>
            <a:endParaRPr lang="en-US" baseline="-25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1200 M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        s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2300 – 2460 M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ctr">
              <a:buNone/>
            </a:pP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</a:t>
            </a:r>
            <a:r>
              <a:rPr lang="en-US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ru-RU" baseline="-25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~</a:t>
            </a:r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1600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000</a:t>
            </a: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</a:t>
            </a: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</a:t>
            </a:r>
            <a:r>
              <a:rPr lang="en-US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B/c</a:t>
            </a:r>
          </a:p>
          <a:p>
            <a:pPr marL="0" indent="0" algn="ctr">
              <a:buNone/>
            </a:pPr>
            <a:endParaRPr lang="en-US" sz="36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sz="36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A159455-E3BF-4158-AFBC-4E11FC446A1C}"/>
              </a:ext>
            </a:extLst>
          </p:cNvPr>
          <p:cNvSpPr txBox="1"/>
          <p:nvPr/>
        </p:nvSpPr>
        <p:spPr>
          <a:xfrm>
            <a:off x="2052320" y="193040"/>
            <a:ext cx="76301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solidFill>
                  <a:srgbClr val="002060"/>
                </a:solidFill>
                <a:latin typeface="Symbol" panose="05050102010706020507" pitchFamily="18" charset="2"/>
              </a:rPr>
              <a:t>s</a:t>
            </a:r>
            <a:r>
              <a:rPr lang="en-US" sz="5400" baseline="-25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NN</a:t>
            </a:r>
            <a:r>
              <a:rPr lang="en-US" sz="5400" baseline="-25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5400" baseline="-25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NN</a:t>
            </a:r>
            <a:r>
              <a:rPr lang="en-US" sz="5400" baseline="-25000" dirty="0" err="1" smtClean="0">
                <a:solidFill>
                  <a:srgbClr val="002060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p</a:t>
            </a:r>
            <a:r>
              <a:rPr lang="en-US" sz="5400" dirty="0" smtClean="0">
                <a:solidFill>
                  <a:srgbClr val="002060"/>
                </a:solidFill>
                <a:latin typeface="Symbol" panose="05050102010706020507" pitchFamily="18" charset="2"/>
              </a:rPr>
              <a:t>(I=0</a:t>
            </a:r>
            <a:r>
              <a:rPr lang="en-US" sz="5400" dirty="0">
                <a:solidFill>
                  <a:srgbClr val="002060"/>
                </a:solidFill>
                <a:latin typeface="Symbol" panose="05050102010706020507" pitchFamily="18" charset="2"/>
              </a:rPr>
              <a:t>)</a:t>
            </a:r>
            <a:endParaRPr lang="ru-RU" sz="5400" dirty="0">
              <a:solidFill>
                <a:srgbClr val="002060"/>
              </a:solidFill>
            </a:endParaRPr>
          </a:p>
        </p:txBody>
      </p: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990BA6B7-02E2-4E94-8EFD-8082C6452C7B}"/>
              </a:ext>
            </a:extLst>
          </p:cNvPr>
          <p:cNvCxnSpPr/>
          <p:nvPr/>
        </p:nvCxnSpPr>
        <p:spPr>
          <a:xfrm>
            <a:off x="5714640" y="5546437"/>
            <a:ext cx="152760" cy="1837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F6F67E15-78EB-4865-A852-0E8DD82848E3}"/>
              </a:ext>
            </a:extLst>
          </p:cNvPr>
          <p:cNvCxnSpPr/>
          <p:nvPr/>
        </p:nvCxnSpPr>
        <p:spPr>
          <a:xfrm flipV="1">
            <a:off x="5903855" y="5281975"/>
            <a:ext cx="116603" cy="4482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id="{57C8B28E-BA1E-42B7-A85D-0A05FB070ECA}"/>
              </a:ext>
            </a:extLst>
          </p:cNvPr>
          <p:cNvCxnSpPr/>
          <p:nvPr/>
        </p:nvCxnSpPr>
        <p:spPr>
          <a:xfrm flipH="1">
            <a:off x="6020458" y="5281975"/>
            <a:ext cx="33109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Прямоугольник 27"/>
          <p:cNvSpPr/>
          <p:nvPr/>
        </p:nvSpPr>
        <p:spPr>
          <a:xfrm>
            <a:off x="1771533" y="1314414"/>
            <a:ext cx="997128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latin typeface="Symbol" panose="05050102010706020507" pitchFamily="18" charset="2"/>
              </a:rPr>
              <a:t>s</a:t>
            </a:r>
            <a:r>
              <a:rPr lang="en-US" sz="3200" b="1" baseline="-25000" dirty="0" err="1">
                <a:latin typeface="Symbol" panose="05050102010706020507" pitchFamily="18" charset="2"/>
              </a:rPr>
              <a:t>NN</a:t>
            </a:r>
            <a:r>
              <a:rPr lang="en-US" sz="3200" b="1" baseline="-25000" dirty="0">
                <a:latin typeface="Symbol" panose="05050102010706020507" pitchFamily="18" charset="2"/>
              </a:rPr>
              <a:t> </a:t>
            </a:r>
            <a:r>
              <a:rPr lang="en-US" sz="3200" b="1" baseline="-25000" dirty="0">
                <a:latin typeface="Symbol" panose="05050102010706020507" pitchFamily="18" charset="2"/>
                <a:sym typeface="Wingdings" panose="05000000000000000000" pitchFamily="2" charset="2"/>
              </a:rPr>
              <a:t></a:t>
            </a:r>
            <a:r>
              <a:rPr lang="ru-RU" sz="3200" b="1" baseline="-25000" dirty="0">
                <a:latin typeface="Symbol" panose="05050102010706020507" pitchFamily="18" charset="2"/>
              </a:rPr>
              <a:t> </a:t>
            </a:r>
            <a:r>
              <a:rPr lang="en-US" sz="3200" b="1" baseline="-25000" dirty="0" err="1">
                <a:latin typeface="Symbol" panose="05050102010706020507" pitchFamily="18" charset="2"/>
              </a:rPr>
              <a:t>NNp</a:t>
            </a:r>
            <a:r>
              <a:rPr lang="en-US" sz="3200" b="1" dirty="0">
                <a:latin typeface="Symbol" panose="05050102010706020507" pitchFamily="18" charset="2"/>
              </a:rPr>
              <a:t>(I=0) = 3[2s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pp</a:t>
            </a:r>
            <a:r>
              <a:rPr lang="en-US" sz="3200" b="1" dirty="0" err="1">
                <a:latin typeface="Symbol" panose="05050102010706020507" pitchFamily="18" charset="2"/>
                <a:cs typeface="Times New Roman" panose="02020603050405020304" pitchFamily="18" charset="0"/>
              </a:rPr>
              <a:t>p</a:t>
            </a:r>
            <a:r>
              <a:rPr lang="en-US" sz="3200" b="1" baseline="30000" dirty="0">
                <a:latin typeface="Symbol" panose="05050102010706020507" pitchFamily="18" charset="2"/>
                <a:cs typeface="Times New Roman" panose="02020603050405020304" pitchFamily="18" charset="0"/>
              </a:rPr>
              <a:t>-</a:t>
            </a:r>
            <a:r>
              <a:rPr lang="en-US" sz="3200" b="1" dirty="0">
                <a:latin typeface="Symbol" panose="05050102010706020507" pitchFamily="18" charset="2"/>
                <a:cs typeface="Times New Roman" panose="02020603050405020304" pitchFamily="18" charset="0"/>
              </a:rPr>
              <a:t>)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200" b="1" dirty="0">
                <a:latin typeface="Symbol" panose="05050102010706020507" pitchFamily="18" charset="2"/>
                <a:cs typeface="Times New Roman" panose="02020603050405020304" pitchFamily="18" charset="0"/>
              </a:rPr>
              <a:t> s(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pp</a:t>
            </a:r>
            <a:r>
              <a:rPr lang="en-US" sz="3200" b="1" dirty="0">
                <a:latin typeface="Symbol" panose="05050102010706020507" pitchFamily="18" charset="2"/>
                <a:cs typeface="Times New Roman" panose="02020603050405020304" pitchFamily="18" charset="0"/>
              </a:rPr>
              <a:t>p</a:t>
            </a:r>
            <a:r>
              <a:rPr lang="en-US" sz="3200" b="1" baseline="30000" dirty="0">
                <a:latin typeface="Symbol" panose="05050102010706020507" pitchFamily="18" charset="2"/>
                <a:cs typeface="Times New Roman" panose="02020603050405020304" pitchFamily="18" charset="0"/>
              </a:rPr>
              <a:t>0</a:t>
            </a:r>
            <a:r>
              <a:rPr lang="en-US" sz="3200" b="1" dirty="0" smtClean="0">
                <a:latin typeface="Symbol" panose="05050102010706020507" pitchFamily="18" charset="2"/>
                <a:cs typeface="Times New Roman" panose="02020603050405020304" pitchFamily="18" charset="0"/>
              </a:rPr>
              <a:t>)]      (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3200" b="1" dirty="0">
              <a:latin typeface="Symbol" panose="05050102010706020507" pitchFamily="18" charset="2"/>
              <a:cs typeface="Times New Roman" panose="02020603050405020304" pitchFamily="18" charset="0"/>
            </a:endParaRPr>
          </a:p>
          <a:p>
            <a:pPr algn="ctr"/>
            <a:endParaRPr lang="en-US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7EF03-07B3-4585-A805-0F7977EF50C3}" type="slidenum">
              <a:rPr lang="ru-RU" smtClean="0"/>
              <a:t>3</a:t>
            </a:fld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5867400" y="3688409"/>
            <a:ext cx="7700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endParaRPr lang="ru-RU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0640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7" name="Picture 3" descr="800px-Wasa-setup-2d_100913_redux"/>
          <p:cNvPicPr/>
          <p:nvPr/>
        </p:nvPicPr>
        <p:blipFill>
          <a:blip r:embed="rId3"/>
          <a:stretch/>
        </p:blipFill>
        <p:spPr>
          <a:xfrm>
            <a:off x="2047800" y="1787400"/>
            <a:ext cx="8161200" cy="4335120"/>
          </a:xfrm>
          <a:prstGeom prst="rect">
            <a:avLst/>
          </a:prstGeom>
          <a:ln w="0">
            <a:solidFill>
              <a:srgbClr val="000000"/>
            </a:solidFill>
          </a:ln>
        </p:spPr>
      </p:pic>
      <p:sp>
        <p:nvSpPr>
          <p:cNvPr id="360" name="PlaceHolder 4"/>
          <p:cNvSpPr>
            <a:spLocks noGrp="1"/>
          </p:cNvSpPr>
          <p:nvPr>
            <p:ph type="sldNum" idx="81"/>
          </p:nvPr>
        </p:nvSpPr>
        <p:spPr>
          <a:xfrm>
            <a:off x="10001640" y="6372562"/>
            <a:ext cx="1352160" cy="3632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numCol="1" spcCol="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en-US" sz="1200" b="0" strike="noStrike" spc="-1">
                <a:solidFill>
                  <a:schemeClr val="dk2"/>
                </a:solidFill>
                <a:latin typeface="Calibri"/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  <a:latin typeface="Times New Roman"/>
              </a:rPr>
              <a:t>4</a:t>
            </a:r>
            <a:endParaRPr lang="ru-RU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D855B73A-5F16-4D35-8454-E767E566EC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WASA-at-COSY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765467" y="0"/>
            <a:ext cx="285687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pp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pp</a:t>
            </a:r>
            <a:r>
              <a:rPr lang="en-US" sz="4800" b="1" dirty="0">
                <a:latin typeface="Symbol" panose="05050102010706020507" pitchFamily="18" charset="2"/>
                <a:cs typeface="Times New Roman" panose="02020603050405020304" pitchFamily="18" charset="0"/>
              </a:rPr>
              <a:t>p</a:t>
            </a:r>
            <a:r>
              <a:rPr lang="en-US" sz="4800" b="1" baseline="30000" dirty="0">
                <a:latin typeface="Symbol" panose="05050102010706020507" pitchFamily="18" charset="2"/>
                <a:cs typeface="Times New Roman" panose="02020603050405020304" pitchFamily="18" charset="0"/>
              </a:rPr>
              <a:t>0</a:t>
            </a:r>
            <a:endParaRPr lang="ru-RU" sz="4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234989" y="1158861"/>
            <a:ext cx="460312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spc="-1" dirty="0" err="1">
                <a:solidFill>
                  <a:schemeClr val="dk1"/>
                </a:solidFill>
                <a:latin typeface="Times New Roman"/>
              </a:rPr>
              <a:t>изовекторный</a:t>
            </a:r>
            <a:r>
              <a:rPr lang="ru-RU" sz="4000" spc="-1" dirty="0">
                <a:solidFill>
                  <a:schemeClr val="dk1"/>
                </a:solidFill>
                <a:latin typeface="Times New Roman"/>
              </a:rPr>
              <a:t> канал</a:t>
            </a:r>
            <a:endParaRPr lang="ru-RU" sz="40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042" y="-48126"/>
            <a:ext cx="7123724" cy="6945436"/>
          </a:xfrm>
          <a:prstGeom prst="rect">
            <a:avLst/>
          </a:prstGeom>
        </p:spPr>
      </p:pic>
      <p:cxnSp>
        <p:nvCxnSpPr>
          <p:cNvPr id="8" name="Прямая соединительная линия 10"/>
          <p:cNvCxnSpPr/>
          <p:nvPr/>
        </p:nvCxnSpPr>
        <p:spPr>
          <a:xfrm>
            <a:off x="7399098" y="2994289"/>
            <a:ext cx="1184400" cy="31320"/>
          </a:xfrm>
          <a:prstGeom prst="straightConnector1">
            <a:avLst/>
          </a:prstGeom>
          <a:ln w="38100">
            <a:solidFill>
              <a:srgbClr val="000000"/>
            </a:solidFill>
            <a:prstDash val="lgDash"/>
            <a:round/>
          </a:ln>
        </p:spPr>
      </p:cxnSp>
      <p:sp>
        <p:nvSpPr>
          <p:cNvPr id="3" name="Прямоугольник 2"/>
          <p:cNvSpPr/>
          <p:nvPr/>
        </p:nvSpPr>
        <p:spPr>
          <a:xfrm>
            <a:off x="6881096" y="3342290"/>
            <a:ext cx="531090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spc="-1" dirty="0">
                <a:solidFill>
                  <a:schemeClr val="dk1"/>
                </a:solidFill>
                <a:latin typeface="Times New Roman"/>
              </a:rPr>
              <a:t>t</a:t>
            </a:r>
            <a:r>
              <a:rPr lang="en-US" sz="2800" spc="-1" dirty="0" smtClean="0">
                <a:solidFill>
                  <a:schemeClr val="dk1"/>
                </a:solidFill>
                <a:latin typeface="Times New Roman"/>
              </a:rPr>
              <a:t>-</a:t>
            </a:r>
            <a:r>
              <a:rPr lang="ru-RU" sz="2800" spc="-1" dirty="0" smtClean="0">
                <a:solidFill>
                  <a:schemeClr val="dk1"/>
                </a:solidFill>
                <a:latin typeface="Times New Roman"/>
              </a:rPr>
              <a:t>канальное возбуждение </a:t>
            </a:r>
            <a:r>
              <a:rPr lang="en-US" sz="2800" spc="-1" dirty="0" smtClean="0">
                <a:solidFill>
                  <a:schemeClr val="dk1"/>
                </a:solidFill>
                <a:latin typeface="Symbol" panose="05050102010706020507" pitchFamily="18" charset="2"/>
              </a:rPr>
              <a:t>D</a:t>
            </a:r>
            <a:r>
              <a:rPr lang="en-US" sz="2800" spc="-1" dirty="0">
                <a:solidFill>
                  <a:schemeClr val="dk1"/>
                </a:solidFill>
                <a:latin typeface="Symbol" panose="05050102010706020507" pitchFamily="18" charset="2"/>
              </a:rPr>
              <a:t>,</a:t>
            </a:r>
            <a:r>
              <a:rPr lang="ru-RU" sz="2800" spc="-1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1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N*</a:t>
            </a:r>
            <a:endParaRPr lang="en-US" sz="2800" spc="-1" dirty="0" smtClean="0">
              <a:solidFill>
                <a:schemeClr val="dk1"/>
              </a:solidFill>
              <a:latin typeface="Symbol" panose="05050102010706020507" pitchFamily="18" charset="2"/>
            </a:endParaRPr>
          </a:p>
          <a:p>
            <a:r>
              <a:rPr lang="ru-RU" sz="2800" spc="-1" dirty="0">
                <a:solidFill>
                  <a:schemeClr val="dk1"/>
                </a:solidFill>
              </a:rPr>
              <a:t>и</a:t>
            </a:r>
            <a:r>
              <a:rPr lang="ru-RU" sz="2800" spc="-1" dirty="0" smtClean="0">
                <a:solidFill>
                  <a:schemeClr val="dk1"/>
                </a:solidFill>
              </a:rPr>
              <a:t> </a:t>
            </a:r>
            <a:r>
              <a:rPr lang="ru-RU" sz="2800" dirty="0" smtClean="0"/>
              <a:t>феноменологический </a:t>
            </a:r>
            <a:r>
              <a:rPr lang="ru-RU" sz="2800" dirty="0"/>
              <a:t>вклад от </a:t>
            </a:r>
            <a:r>
              <a:rPr lang="ru-RU" sz="2800" dirty="0" err="1" smtClean="0"/>
              <a:t>изовекторного</a:t>
            </a:r>
            <a:r>
              <a:rPr lang="ru-RU" sz="2800" dirty="0" smtClean="0"/>
              <a:t> </a:t>
            </a:r>
            <a:r>
              <a:rPr lang="ru-RU" sz="2800" dirty="0" err="1" smtClean="0"/>
              <a:t>дибариона</a:t>
            </a:r>
            <a:endParaRPr lang="ru-RU" sz="2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7EF03-07B3-4585-A805-0F7977EF50C3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8219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Заголовок 1"/>
          <p:cNvSpPr/>
          <p:nvPr/>
        </p:nvSpPr>
        <p:spPr>
          <a:xfrm>
            <a:off x="7974000" y="159840"/>
            <a:ext cx="3740760" cy="1085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 defTabSz="914400">
              <a:lnSpc>
                <a:spcPct val="90000"/>
              </a:lnSpc>
            </a:pPr>
            <a:r>
              <a:rPr lang="en-US" sz="5400" b="1" spc="-1" dirty="0" err="1">
                <a:solidFill>
                  <a:schemeClr val="dk1"/>
                </a:solidFill>
                <a:latin typeface="Times New Roman"/>
              </a:rPr>
              <a:t>p</a:t>
            </a:r>
            <a:r>
              <a:rPr lang="en-US" sz="5400" b="1" strike="noStrike" spc="-1" dirty="0" err="1" smtClean="0">
                <a:solidFill>
                  <a:schemeClr val="dk1"/>
                </a:solidFill>
                <a:latin typeface="Times New Roman"/>
              </a:rPr>
              <a:t>n</a:t>
            </a:r>
            <a:r>
              <a:rPr lang="en-US" sz="5400" b="1" spc="-1" dirty="0" smtClean="0">
                <a:solidFill>
                  <a:schemeClr val="dk1"/>
                </a:solidFill>
                <a:latin typeface="Times New Roman"/>
                <a:sym typeface="Wingdings" panose="05000000000000000000" pitchFamily="2" charset="2"/>
              </a:rPr>
              <a:t>  </a:t>
            </a:r>
            <a:r>
              <a:rPr lang="en-US" sz="5400" b="1" strike="noStrike" spc="-1" dirty="0" smtClean="0">
                <a:solidFill>
                  <a:schemeClr val="dk1"/>
                </a:solidFill>
                <a:latin typeface="Times New Roman"/>
              </a:rPr>
              <a:t> </a:t>
            </a:r>
            <a:r>
              <a:rPr lang="en-US" sz="5400" b="1" strike="noStrike" spc="-1" dirty="0" err="1" smtClean="0">
                <a:solidFill>
                  <a:schemeClr val="dk1"/>
                </a:solidFill>
                <a:latin typeface="Times New Roman"/>
              </a:rPr>
              <a:t>pp</a:t>
            </a:r>
            <a:r>
              <a:rPr lang="en-US" sz="5400" b="1" strike="noStrike" spc="-1" dirty="0" err="1" smtClean="0">
                <a:solidFill>
                  <a:schemeClr val="dk1"/>
                </a:solidFill>
                <a:latin typeface="Symbol"/>
              </a:rPr>
              <a:t>p</a:t>
            </a:r>
            <a:r>
              <a:rPr lang="en-US" sz="5400" b="1" strike="noStrike" spc="-1" baseline="30000" dirty="0" smtClean="0">
                <a:solidFill>
                  <a:schemeClr val="dk1"/>
                </a:solidFill>
                <a:latin typeface="Symbol"/>
              </a:rPr>
              <a:t>-</a:t>
            </a:r>
            <a:endParaRPr lang="ru-RU" sz="54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15" name="Рисунок 5"/>
          <p:cNvPicPr/>
          <p:nvPr/>
        </p:nvPicPr>
        <p:blipFill>
          <a:blip r:embed="rId2"/>
          <a:stretch/>
        </p:blipFill>
        <p:spPr>
          <a:xfrm>
            <a:off x="0" y="0"/>
            <a:ext cx="7350840" cy="6605640"/>
          </a:xfrm>
          <a:prstGeom prst="rect">
            <a:avLst/>
          </a:prstGeom>
          <a:ln w="0">
            <a:noFill/>
          </a:ln>
        </p:spPr>
      </p:pic>
      <p:cxnSp>
        <p:nvCxnSpPr>
          <p:cNvPr id="116" name="Прямая соединительная линия 8"/>
          <p:cNvCxnSpPr/>
          <p:nvPr/>
        </p:nvCxnSpPr>
        <p:spPr>
          <a:xfrm flipV="1">
            <a:off x="7385940" y="5174968"/>
            <a:ext cx="1176120" cy="26640"/>
          </a:xfrm>
          <a:prstGeom prst="straightConnector1">
            <a:avLst/>
          </a:prstGeom>
          <a:ln w="38100">
            <a:solidFill>
              <a:srgbClr val="000000"/>
            </a:solidFill>
            <a:round/>
          </a:ln>
        </p:spPr>
      </p:cxnSp>
      <p:cxnSp>
        <p:nvCxnSpPr>
          <p:cNvPr id="117" name="Прямая соединительная линия 9"/>
          <p:cNvCxnSpPr/>
          <p:nvPr/>
        </p:nvCxnSpPr>
        <p:spPr>
          <a:xfrm>
            <a:off x="7492397" y="1670575"/>
            <a:ext cx="1333800" cy="27360"/>
          </a:xfrm>
          <a:prstGeom prst="straightConnector1">
            <a:avLst/>
          </a:prstGeom>
          <a:ln w="38100">
            <a:solidFill>
              <a:srgbClr val="000000"/>
            </a:solidFill>
            <a:prstDash val="lgDashDot"/>
            <a:round/>
          </a:ln>
        </p:spPr>
      </p:cxnSp>
      <p:cxnSp>
        <p:nvCxnSpPr>
          <p:cNvPr id="118" name="Прямая соединительная линия 10"/>
          <p:cNvCxnSpPr/>
          <p:nvPr/>
        </p:nvCxnSpPr>
        <p:spPr>
          <a:xfrm>
            <a:off x="7426200" y="2838465"/>
            <a:ext cx="1184400" cy="31320"/>
          </a:xfrm>
          <a:prstGeom prst="straightConnector1">
            <a:avLst/>
          </a:prstGeom>
          <a:ln w="38100">
            <a:solidFill>
              <a:srgbClr val="000000"/>
            </a:solidFill>
            <a:prstDash val="lgDash"/>
            <a:round/>
          </a:ln>
        </p:spPr>
      </p:cxnSp>
      <p:sp>
        <p:nvSpPr>
          <p:cNvPr id="119" name="TextBox 1"/>
          <p:cNvSpPr/>
          <p:nvPr/>
        </p:nvSpPr>
        <p:spPr>
          <a:xfrm>
            <a:off x="6689558" y="1836145"/>
            <a:ext cx="5464569" cy="64487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r>
              <a:rPr lang="ru-RU" sz="2800" b="0" strike="noStrike" spc="-1" dirty="0" err="1">
                <a:solidFill>
                  <a:schemeClr val="dk1"/>
                </a:solidFill>
                <a:latin typeface="Times New Roman"/>
              </a:rPr>
              <a:t>изовекторный</a:t>
            </a:r>
            <a:r>
              <a:rPr lang="ru-RU" sz="2800" b="0" strike="noStrike" spc="-1" dirty="0">
                <a:solidFill>
                  <a:schemeClr val="dk1"/>
                </a:solidFill>
                <a:latin typeface="Times New Roman"/>
              </a:rPr>
              <a:t> </a:t>
            </a:r>
            <a:r>
              <a:rPr lang="ru-RU" sz="2800" b="0" strike="noStrike" spc="-1" dirty="0" smtClean="0">
                <a:solidFill>
                  <a:schemeClr val="dk1"/>
                </a:solidFill>
                <a:latin typeface="Times New Roman"/>
              </a:rPr>
              <a:t>вклад</a:t>
            </a:r>
            <a:r>
              <a:rPr lang="en-US" sz="2800" b="0" strike="noStrike" spc="-1" dirty="0" smtClean="0">
                <a:solidFill>
                  <a:schemeClr val="dk1"/>
                </a:solidFill>
                <a:latin typeface="Times New Roman"/>
              </a:rPr>
              <a:t> </a:t>
            </a:r>
            <a:r>
              <a:rPr lang="en-US" sz="2800" spc="-1" dirty="0" smtClean="0">
                <a:solidFill>
                  <a:schemeClr val="dk1"/>
                </a:solidFill>
                <a:latin typeface="Times New Roman"/>
              </a:rPr>
              <a:t>=0.5</a:t>
            </a:r>
            <a:r>
              <a:rPr lang="en-US" sz="3600" dirty="0" smtClean="0">
                <a:latin typeface="Symbol" panose="05050102010706020507" pitchFamily="18" charset="2"/>
                <a:cs typeface="Times New Roman" panose="02020603050405020304" pitchFamily="18" charset="0"/>
              </a:rPr>
              <a:t>s</a:t>
            </a:r>
            <a:r>
              <a:rPr lang="en-US" sz="2800" spc="-1" dirty="0" smtClean="0">
                <a:solidFill>
                  <a:schemeClr val="dk1"/>
                </a:solidFill>
                <a:latin typeface="Times New Roman"/>
              </a:rPr>
              <a:t>(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pp</a:t>
            </a:r>
            <a:r>
              <a:rPr lang="en-US" sz="2800" b="1" dirty="0" smtClean="0">
                <a:latin typeface="Symbol" panose="05050102010706020507" pitchFamily="18" charset="2"/>
                <a:cs typeface="Times New Roman" panose="02020603050405020304" pitchFamily="18" charset="0"/>
              </a:rPr>
              <a:t>p</a:t>
            </a:r>
            <a:r>
              <a:rPr lang="en-US" sz="2800" b="1" baseline="30000" dirty="0" smtClean="0">
                <a:latin typeface="Symbol" panose="05050102010706020507" pitchFamily="18" charset="2"/>
                <a:cs typeface="Times New Roman" panose="02020603050405020304" pitchFamily="18" charset="0"/>
              </a:rPr>
              <a:t>0</a:t>
            </a:r>
            <a:r>
              <a:rPr lang="en-US" sz="2800" dirty="0" smtClean="0">
                <a:latin typeface="Symbol" panose="05050102010706020507" pitchFamily="18" charset="2"/>
                <a:cs typeface="Times New Roman" panose="02020603050405020304" pitchFamily="18" charset="0"/>
              </a:rPr>
              <a:t>)</a:t>
            </a:r>
            <a:r>
              <a:rPr lang="en-US" sz="2800" b="1" dirty="0" smtClean="0">
                <a:latin typeface="Symbol" panose="05050102010706020507" pitchFamily="18" charset="2"/>
                <a:cs typeface="Times New Roman" panose="02020603050405020304" pitchFamily="18" charset="0"/>
              </a:rPr>
              <a:t> </a:t>
            </a:r>
            <a:endParaRPr lang="ru-RU" sz="2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0" name="TextBox 11"/>
          <p:cNvSpPr/>
          <p:nvPr/>
        </p:nvSpPr>
        <p:spPr>
          <a:xfrm>
            <a:off x="6993761" y="3934004"/>
            <a:ext cx="5160366" cy="52176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en-US" sz="2400" b="0" strike="noStrike" spc="-1" dirty="0" smtClean="0">
                <a:solidFill>
                  <a:schemeClr val="dk1"/>
                </a:solidFill>
                <a:latin typeface="Times New Roman"/>
              </a:rPr>
              <a:t> </a:t>
            </a:r>
            <a:r>
              <a:rPr lang="en-US" sz="2800" b="0" strike="noStrike" spc="-1" dirty="0">
                <a:solidFill>
                  <a:schemeClr val="dk1"/>
                </a:solidFill>
                <a:latin typeface="Times New Roman"/>
              </a:rPr>
              <a:t>m=</a:t>
            </a:r>
            <a:r>
              <a:rPr lang="ru-RU" sz="2800" b="0" strike="noStrike" spc="-1" dirty="0">
                <a:solidFill>
                  <a:schemeClr val="dk1"/>
                </a:solidFill>
                <a:latin typeface="Times New Roman"/>
              </a:rPr>
              <a:t>231</a:t>
            </a:r>
            <a:r>
              <a:rPr lang="en-US" sz="2800" b="0" strike="noStrike" spc="-1" dirty="0">
                <a:solidFill>
                  <a:schemeClr val="dk1"/>
                </a:solidFill>
                <a:latin typeface="Times New Roman"/>
              </a:rPr>
              <a:t>5 </a:t>
            </a:r>
            <a:r>
              <a:rPr lang="ru-RU" sz="2800" b="0" strike="noStrike" spc="-1" dirty="0">
                <a:solidFill>
                  <a:schemeClr val="dk1"/>
                </a:solidFill>
                <a:latin typeface="Times New Roman"/>
              </a:rPr>
              <a:t>МэВ и Г=150 МэВ</a:t>
            </a:r>
            <a:endParaRPr lang="ru-RU" sz="2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1" name="TextBox 12"/>
          <p:cNvSpPr/>
          <p:nvPr/>
        </p:nvSpPr>
        <p:spPr>
          <a:xfrm>
            <a:off x="7171200" y="5504776"/>
            <a:ext cx="4501284" cy="52176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en-US" sz="2800" b="0" strike="noStrike" spc="-1" dirty="0" smtClean="0">
                <a:solidFill>
                  <a:schemeClr val="dk1"/>
                </a:solidFill>
                <a:latin typeface="Times New Roman"/>
              </a:rPr>
              <a:t>BW + </a:t>
            </a:r>
            <a:r>
              <a:rPr lang="ru-RU" sz="2800" b="0" strike="noStrike" spc="-1" dirty="0" err="1" smtClean="0">
                <a:solidFill>
                  <a:schemeClr val="dk1"/>
                </a:solidFill>
                <a:latin typeface="Times New Roman"/>
              </a:rPr>
              <a:t>изовекторный</a:t>
            </a:r>
            <a:r>
              <a:rPr lang="ru-RU" sz="2800" b="0" strike="noStrike" spc="-1" dirty="0" smtClean="0">
                <a:solidFill>
                  <a:schemeClr val="dk1"/>
                </a:solidFill>
                <a:latin typeface="Times New Roman"/>
              </a:rPr>
              <a:t> </a:t>
            </a:r>
            <a:r>
              <a:rPr lang="ru-RU" sz="2800" b="0" strike="noStrike" spc="-1" dirty="0">
                <a:solidFill>
                  <a:schemeClr val="dk1"/>
                </a:solidFill>
                <a:latin typeface="Times New Roman"/>
              </a:rPr>
              <a:t>вклад </a:t>
            </a:r>
            <a:endParaRPr lang="ru-RU" sz="2800" b="0" strike="noStrike" spc="-1" dirty="0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8332275" y="3393459"/>
            <a:ext cx="2570309" cy="12539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 flipH="1">
            <a:off x="8251219" y="3435503"/>
            <a:ext cx="31841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(s - m</a:t>
            </a:r>
            <a:r>
              <a:rPr lang="en-US" sz="28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8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+ m</a:t>
            </a:r>
            <a:r>
              <a:rPr lang="en-US" sz="28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Symbol" panose="05050102010706020507" pitchFamily="18" charset="2"/>
                <a:cs typeface="Times New Roman" panose="02020603050405020304" pitchFamily="18" charset="0"/>
              </a:rPr>
              <a:t>G</a:t>
            </a:r>
            <a:r>
              <a:rPr lang="en-US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19267" y="3019421"/>
            <a:ext cx="15648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Symbol" panose="05050102010706020507" pitchFamily="18" charset="2"/>
              </a:rPr>
              <a:t> </a:t>
            </a:r>
            <a:r>
              <a:rPr lang="en-US" sz="3200" dirty="0" smtClean="0">
                <a:latin typeface="Symbol" panose="05050102010706020507" pitchFamily="18" charset="2"/>
              </a:rPr>
              <a:t>   </a:t>
            </a:r>
            <a:r>
              <a:rPr lang="en-US" sz="2800" dirty="0" smtClean="0">
                <a:latin typeface="Symbol" panose="05050102010706020507" pitchFamily="18" charset="2"/>
              </a:rPr>
              <a:t>B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2800" dirty="0" smtClean="0">
                <a:latin typeface="Symbol" panose="05050102010706020507" pitchFamily="18" charset="2"/>
              </a:rPr>
              <a:t> ~</a:t>
            </a:r>
            <a:endParaRPr lang="ru-RU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9113777" y="2757811"/>
            <a:ext cx="7295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>
            <a:off x="9309741" y="673769"/>
            <a:ext cx="513348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 rot="16200000">
            <a:off x="-196676" y="953711"/>
            <a:ext cx="114423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Symbol" panose="05050102010706020507" pitchFamily="18" charset="2"/>
                <a:cs typeface="Times New Roman" panose="02020603050405020304" pitchFamily="18" charset="0"/>
              </a:rPr>
              <a:t>s</a:t>
            </a:r>
            <a:r>
              <a:rPr lang="en-US" sz="2800" spc="-1" dirty="0" smtClean="0">
                <a:solidFill>
                  <a:schemeClr val="dk1"/>
                </a:solidFill>
                <a:latin typeface="Times New Roman"/>
              </a:rPr>
              <a:t>[</a:t>
            </a:r>
            <a:r>
              <a:rPr lang="en-US" sz="2800" spc="-1" dirty="0" err="1" smtClean="0">
                <a:solidFill>
                  <a:schemeClr val="dk1"/>
                </a:solidFill>
                <a:latin typeface="Times New Roman"/>
              </a:rPr>
              <a:t>mb</a:t>
            </a:r>
            <a:r>
              <a:rPr lang="en-US" sz="2800" spc="-1" dirty="0" smtClean="0">
                <a:solidFill>
                  <a:schemeClr val="dk1"/>
                </a:solidFill>
                <a:latin typeface="Times New Roman"/>
              </a:rPr>
              <a:t>]</a:t>
            </a:r>
            <a:r>
              <a:rPr lang="en-US" sz="2800" b="1" dirty="0" smtClean="0">
                <a:latin typeface="Symbol" panose="05050102010706020507" pitchFamily="18" charset="2"/>
                <a:cs typeface="Times New Roman" panose="02020603050405020304" pitchFamily="18" charset="0"/>
              </a:rPr>
              <a:t> </a:t>
            </a:r>
            <a:endParaRPr lang="ru-RU" sz="28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7EF03-07B3-4585-A805-0F7977EF50C3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2134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6A9639F-EDF7-498A-88BE-D5A77E1EAB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0249"/>
            <a:ext cx="7331242" cy="6077207"/>
          </a:xfrm>
          <a:prstGeom prst="rect">
            <a:avLst/>
          </a:prstGeom>
        </p:spPr>
      </p:pic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586CCB4F-F87E-4412-9055-11F5F4F390F5}"/>
              </a:ext>
            </a:extLst>
          </p:cNvPr>
          <p:cNvCxnSpPr/>
          <p:nvPr/>
        </p:nvCxnSpPr>
        <p:spPr>
          <a:xfrm>
            <a:off x="7387860" y="2391217"/>
            <a:ext cx="2268071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BD238423-CF55-4CCF-98FD-FB8D7B0C8927}"/>
              </a:ext>
            </a:extLst>
          </p:cNvPr>
          <p:cNvCxnSpPr/>
          <p:nvPr/>
        </p:nvCxnSpPr>
        <p:spPr>
          <a:xfrm>
            <a:off x="7387861" y="4570585"/>
            <a:ext cx="2268071" cy="0"/>
          </a:xfrm>
          <a:prstGeom prst="line">
            <a:avLst/>
          </a:prstGeom>
          <a:ln w="3810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BB7B8E26-5274-44D9-BA32-81990ED6AC76}"/>
              </a:ext>
            </a:extLst>
          </p:cNvPr>
          <p:cNvSpPr txBox="1"/>
          <p:nvPr/>
        </p:nvSpPr>
        <p:spPr>
          <a:xfrm>
            <a:off x="7295029" y="4829139"/>
            <a:ext cx="428064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t-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канальное возбуждение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N*(1440)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B4568EE-FBFE-4A25-A279-6F01025776FF}"/>
              </a:ext>
            </a:extLst>
          </p:cNvPr>
          <p:cNvSpPr txBox="1"/>
          <p:nvPr/>
        </p:nvSpPr>
        <p:spPr>
          <a:xfrm>
            <a:off x="7218947" y="2588233"/>
            <a:ext cx="49730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BW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m=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231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МэВ и Г=150 МэВ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2DF732E-9BE0-46D0-9CEF-4CD8134EA406}"/>
              </a:ext>
            </a:extLst>
          </p:cNvPr>
          <p:cNvSpPr txBox="1"/>
          <p:nvPr/>
        </p:nvSpPr>
        <p:spPr>
          <a:xfrm>
            <a:off x="7295028" y="170249"/>
            <a:ext cx="42806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Symbol" panose="05050102010706020507" pitchFamily="18" charset="2"/>
                <a:cs typeface="Times New Roman" panose="02020603050405020304" pitchFamily="18" charset="0"/>
              </a:rPr>
              <a:t>s</a:t>
            </a:r>
            <a:r>
              <a:rPr lang="en-US" sz="4800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pn</a:t>
            </a:r>
            <a:r>
              <a:rPr lang="en-US" sz="4800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</a:t>
            </a:r>
            <a:r>
              <a:rPr lang="en-US" sz="4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NN</a:t>
            </a:r>
            <a:r>
              <a:rPr lang="en-US" sz="4800" baseline="-25000" dirty="0" err="1">
                <a:latin typeface="Symbol" panose="05050102010706020507" pitchFamily="18" charset="2"/>
                <a:cs typeface="Times New Roman" panose="02020603050405020304" pitchFamily="18" charset="0"/>
              </a:rPr>
              <a:t>p</a:t>
            </a:r>
            <a:r>
              <a:rPr lang="en-US" sz="4800" dirty="0" smtClean="0">
                <a:latin typeface="Symbol" panose="05050102010706020507" pitchFamily="18" charset="2"/>
                <a:cs typeface="Times New Roman" panose="02020603050405020304" pitchFamily="18" charset="0"/>
              </a:rPr>
              <a:t> </a:t>
            </a:r>
            <a:r>
              <a:rPr lang="en-US" sz="4800" dirty="0">
                <a:latin typeface="Symbol" panose="05050102010706020507" pitchFamily="18" charset="2"/>
                <a:cs typeface="Times New Roman" panose="02020603050405020304" pitchFamily="18" charset="0"/>
              </a:rPr>
              <a:t>(I=0)</a:t>
            </a:r>
            <a:r>
              <a:rPr lang="en-US" sz="4800" baseline="-25000" dirty="0">
                <a:latin typeface="Symbol" panose="05050102010706020507" pitchFamily="18" charset="2"/>
                <a:cs typeface="Times New Roman" panose="02020603050405020304" pitchFamily="18" charset="0"/>
              </a:rPr>
              <a:t> 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521895" y="6380580"/>
            <a:ext cx="2743200" cy="365125"/>
          </a:xfrm>
        </p:spPr>
        <p:txBody>
          <a:bodyPr/>
          <a:lstStyle/>
          <a:p>
            <a:fld id="{82E7EF03-07B3-4585-A805-0F7977EF50C3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422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41E1B05-D843-436C-B7C5-80E60FDF73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23322" cy="6580940"/>
          </a:xfrm>
          <a:prstGeom prst="rect">
            <a:avLst/>
          </a:prstGeom>
        </p:spPr>
      </p:pic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E23DEAA4-19D2-4FB0-B739-4101A3B1773C}"/>
              </a:ext>
            </a:extLst>
          </p:cNvPr>
          <p:cNvCxnSpPr/>
          <p:nvPr/>
        </p:nvCxnSpPr>
        <p:spPr>
          <a:xfrm>
            <a:off x="7190316" y="2355388"/>
            <a:ext cx="2268071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ECFBD7AA-D684-434E-9A41-C7EC89001B7F}"/>
              </a:ext>
            </a:extLst>
          </p:cNvPr>
          <p:cNvCxnSpPr/>
          <p:nvPr/>
        </p:nvCxnSpPr>
        <p:spPr>
          <a:xfrm>
            <a:off x="7288304" y="4421272"/>
            <a:ext cx="2268071" cy="0"/>
          </a:xfrm>
          <a:prstGeom prst="line">
            <a:avLst/>
          </a:prstGeom>
          <a:ln w="3810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12E8668D-A70B-4E76-8788-92CB94BC2655}"/>
              </a:ext>
            </a:extLst>
          </p:cNvPr>
          <p:cNvSpPr txBox="1"/>
          <p:nvPr/>
        </p:nvSpPr>
        <p:spPr>
          <a:xfrm>
            <a:off x="7010401" y="2546629"/>
            <a:ext cx="519764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BW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m=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231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МэВ и Г=150 МэВ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3CAD11F-F083-44BF-ACA1-915FD95001A2}"/>
              </a:ext>
            </a:extLst>
          </p:cNvPr>
          <p:cNvSpPr txBox="1"/>
          <p:nvPr/>
        </p:nvSpPr>
        <p:spPr>
          <a:xfrm>
            <a:off x="7190316" y="4531609"/>
            <a:ext cx="413272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t-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канальное возбуждение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N*(1440)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D2F5473-9C30-4AAC-ACC0-F2F39C64ECC9}"/>
              </a:ext>
            </a:extLst>
          </p:cNvPr>
          <p:cNvSpPr txBox="1"/>
          <p:nvPr/>
        </p:nvSpPr>
        <p:spPr>
          <a:xfrm>
            <a:off x="7490011" y="178374"/>
            <a:ext cx="39314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Symbol" panose="05050102010706020507" pitchFamily="18" charset="2"/>
                <a:cs typeface="Times New Roman" panose="02020603050405020304" pitchFamily="18" charset="0"/>
              </a:rPr>
              <a:t>s</a:t>
            </a:r>
            <a:r>
              <a:rPr lang="en-US" sz="4800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pn</a:t>
            </a:r>
            <a:r>
              <a:rPr lang="en-US" sz="48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48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NN</a:t>
            </a:r>
            <a:r>
              <a:rPr lang="en-US" sz="4800" baseline="-25000" dirty="0" err="1" smtClean="0">
                <a:latin typeface="Symbol" panose="05050102010706020507" pitchFamily="18" charset="2"/>
                <a:cs typeface="Times New Roman" panose="02020603050405020304" pitchFamily="18" charset="0"/>
              </a:rPr>
              <a:t>p</a:t>
            </a:r>
            <a:r>
              <a:rPr lang="en-US" sz="4800" dirty="0" smtClean="0">
                <a:latin typeface="Symbol" panose="05050102010706020507" pitchFamily="18" charset="2"/>
                <a:cs typeface="Times New Roman" panose="02020603050405020304" pitchFamily="18" charset="0"/>
              </a:rPr>
              <a:t> (I=0</a:t>
            </a:r>
            <a:r>
              <a:rPr lang="en-US" sz="4800" dirty="0">
                <a:latin typeface="Symbol" panose="05050102010706020507" pitchFamily="18" charset="2"/>
                <a:cs typeface="Times New Roman" panose="02020603050405020304" pitchFamily="18" charset="0"/>
              </a:rPr>
              <a:t>)</a:t>
            </a:r>
            <a:r>
              <a:rPr lang="en-US" sz="4800" baseline="-25000" dirty="0">
                <a:latin typeface="Symbol" panose="05050102010706020507" pitchFamily="18" charset="2"/>
                <a:cs typeface="Times New Roman" panose="02020603050405020304" pitchFamily="18" charset="0"/>
              </a:rPr>
              <a:t> 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579845" y="6407971"/>
            <a:ext cx="2743200" cy="365125"/>
          </a:xfrm>
        </p:spPr>
        <p:txBody>
          <a:bodyPr/>
          <a:lstStyle/>
          <a:p>
            <a:fld id="{82E7EF03-07B3-4585-A805-0F7977EF50C3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0760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20448BE-C157-45FA-8724-D503AB30E8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43" y="210614"/>
            <a:ext cx="3484252" cy="333492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419103F-7D1C-4C3C-BD15-7C0E81E445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43" y="3417696"/>
            <a:ext cx="3639743" cy="344030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E3A93F8-2C37-4F8D-A7DF-5767A1F458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3946" y="1682629"/>
            <a:ext cx="5305872" cy="497458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57287EE-5F54-4A32-B102-D30E03FF7ED8}"/>
              </a:ext>
            </a:extLst>
          </p:cNvPr>
          <p:cNvSpPr txBox="1"/>
          <p:nvPr/>
        </p:nvSpPr>
        <p:spPr>
          <a:xfrm>
            <a:off x="3881718" y="-26057"/>
            <a:ext cx="18287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5400" b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5400" b="1" baseline="-25000" dirty="0" err="1">
                <a:latin typeface="Symbol" panose="05050102010706020507" pitchFamily="18" charset="2"/>
                <a:cs typeface="Times New Roman" panose="02020603050405020304" pitchFamily="18" charset="0"/>
              </a:rPr>
              <a:t>p</a:t>
            </a:r>
            <a:endParaRPr lang="ru-RU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17CA1D21-A563-446D-85FD-84AEB10EC905}"/>
              </a:ext>
            </a:extLst>
          </p:cNvPr>
          <p:cNvCxnSpPr/>
          <p:nvPr/>
        </p:nvCxnSpPr>
        <p:spPr>
          <a:xfrm>
            <a:off x="3881718" y="1299882"/>
            <a:ext cx="146124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974A8E1D-4A62-41DA-96FF-A3C3C3878092}"/>
              </a:ext>
            </a:extLst>
          </p:cNvPr>
          <p:cNvCxnSpPr/>
          <p:nvPr/>
        </p:nvCxnSpPr>
        <p:spPr>
          <a:xfrm>
            <a:off x="3984812" y="4410635"/>
            <a:ext cx="146124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9623D3F2-D92D-4CA8-85A8-9E827F65F25A}"/>
              </a:ext>
            </a:extLst>
          </p:cNvPr>
          <p:cNvSpPr/>
          <p:nvPr/>
        </p:nvSpPr>
        <p:spPr>
          <a:xfrm>
            <a:off x="3657600" y="3729318"/>
            <a:ext cx="68386" cy="17212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CC79443-F58F-41F2-B4AA-71D71DCAF3CF}"/>
              </a:ext>
            </a:extLst>
          </p:cNvPr>
          <p:cNvSpPr txBox="1"/>
          <p:nvPr/>
        </p:nvSpPr>
        <p:spPr>
          <a:xfrm>
            <a:off x="3379694" y="1407459"/>
            <a:ext cx="305952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t-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канальное возбуждение 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latin typeface="Symbol" panose="05050102010706020507" pitchFamily="18" charset="2"/>
                <a:cs typeface="Times New Roman" panose="02020603050405020304" pitchFamily="18" charset="0"/>
              </a:rPr>
              <a:t>DD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A707C11-951B-494F-8872-3CF50F10C4E6}"/>
              </a:ext>
            </a:extLst>
          </p:cNvPr>
          <p:cNvSpPr txBox="1"/>
          <p:nvPr/>
        </p:nvSpPr>
        <p:spPr>
          <a:xfrm>
            <a:off x="3475095" y="4742386"/>
            <a:ext cx="29641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t-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канальное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возбуждение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Symbol" panose="05050102010706020507" pitchFamily="18" charset="2"/>
                <a:cs typeface="Times New Roman" panose="02020603050405020304" pitchFamily="18" charset="0"/>
              </a:rPr>
              <a:t>DD +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B7E121A0-DE59-49E0-BD9D-38C035A75561}"/>
              </a:ext>
            </a:extLst>
          </p:cNvPr>
          <p:cNvCxnSpPr/>
          <p:nvPr/>
        </p:nvCxnSpPr>
        <p:spPr>
          <a:xfrm>
            <a:off x="7767528" y="1721883"/>
            <a:ext cx="1100798" cy="1182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7599850" y="635663"/>
            <a:ext cx="38340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err="1" smtClean="0"/>
              <a:t>Изоскалярное</a:t>
            </a:r>
            <a:r>
              <a:rPr lang="ru-RU" sz="2800" dirty="0" smtClean="0"/>
              <a:t> сечение</a:t>
            </a:r>
            <a:endParaRPr lang="ru-RU" sz="28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8927603" y="1460273"/>
            <a:ext cx="278871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t-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канал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N*(1440)</a:t>
            </a:r>
            <a:endParaRPr lang="ru-RU" sz="280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7EF03-07B3-4585-A805-0F7977EF50C3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4102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18244</TotalTime>
  <Words>421</Words>
  <Application>Microsoft Office PowerPoint</Application>
  <PresentationFormat>Широкоэкранный</PresentationFormat>
  <Paragraphs>86</Paragraphs>
  <Slides>12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Symbol</vt:lpstr>
      <vt:lpstr>Times New Roman</vt:lpstr>
      <vt:lpstr>Wingdings</vt:lpstr>
      <vt:lpstr>Тема Office</vt:lpstr>
      <vt:lpstr>Изоскалярное дибарионное состояние на пороге NN*(1440)</vt:lpstr>
      <vt:lpstr>Дибарион d*(2380)  в эксперименте WASA-at-COSY P. Adlarson et. al Phys. Rev. Lett. 106:242302, 2011 </vt:lpstr>
      <vt:lpstr>Презентация PowerPoint</vt:lpstr>
      <vt:lpstr>WASA-at-COSY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Заключение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Изоскалярное дибарионное состояние на пороге NN*</dc:title>
  <dc:creator>User</dc:creator>
  <cp:lastModifiedBy>evd evd</cp:lastModifiedBy>
  <cp:revision>179</cp:revision>
  <dcterms:created xsi:type="dcterms:W3CDTF">2025-05-28T14:45:12Z</dcterms:created>
  <dcterms:modified xsi:type="dcterms:W3CDTF">2025-07-02T03:14:38Z</dcterms:modified>
</cp:coreProperties>
</file>