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notesSlide17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58.png" ContentType="image/png"/>
  <Override PartName="/ppt/media/image19.png" ContentType="image/png"/>
  <Override PartName="/ppt/media/image20.png" ContentType="image/png"/>
  <Override PartName="/ppt/media/image57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8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1.jpeg" ContentType="image/jpeg"/>
  <Override PartName="/ppt/media/image47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3.wmf" ContentType="image/x-wmf"/>
  <Override PartName="/ppt/media/image27.png" ContentType="image/png"/>
  <Override PartName="/ppt/media/image4.png" ContentType="image/png"/>
  <Override PartName="/ppt/media/image34.png" ContentType="image/png"/>
  <Override PartName="/ppt/media/image29.png" ContentType="image/png"/>
  <Override PartName="/ppt/media/image45.png" ContentType="image/png"/>
  <Override PartName="/ppt/media/image46.png" ContentType="image/png"/>
  <Override PartName="/ppt/media/image50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51.png" ContentType="image/png"/>
  <Override PartName="/ppt/media/image52.png" ContentType="image/png"/>
  <Override PartName="/ppt/media/image41.png" ContentType="image/png"/>
  <Override PartName="/ppt/media/image53.png" ContentType="image/png"/>
  <Override PartName="/ppt/media/image42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44.png" ContentType="image/png"/>
  <Override PartName="/ppt/media/image56.png" ContentType="image/png"/>
  <Override PartName="/ppt/media/image40.png" ContentType="image/png"/>
  <Override PartName="/ppt/media/image33.png" ContentType="image/png"/>
  <Override PartName="/ppt/media/image38.png" ContentType="image/png"/>
  <Override PartName="/ppt/media/image8.png" ContentType="image/png"/>
  <Override PartName="/ppt/media/image31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49.png" ContentType="image/png"/>
  <Override PartName="/ppt/media/image12.png" ContentType="image/png"/>
  <Override PartName="/ppt/media/image37.png" ContentType="image/png"/>
  <Override PartName="/ppt/media/image7.png" ContentType="image/png"/>
  <Override PartName="/ppt/media/image6.png" ContentType="image/png"/>
  <Override PartName="/ppt/media/image36.png" ContentType="image/png"/>
  <Override PartName="/ppt/embeddings/oleObject1.bin" ContentType="application/vnd.openxmlformats-officedocument.oleObject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9144000" cy="6858000"/>
  <p:notesSz cx="7104063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dt" idx="3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 type="ftr" idx="3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3" name="PlaceHolder 6"/>
          <p:cNvSpPr>
            <a:spLocks noGrp="1"/>
          </p:cNvSpPr>
          <p:nvPr>
            <p:ph type="sldNum" idx="3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6EFBF50-A7EF-4673-A90C-AE7F98E90436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sldNum" idx="56"/>
          </p:nvPr>
        </p:nvSpPr>
        <p:spPr>
          <a:xfrm>
            <a:off x="4024080" y="972108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7472D95-4C56-4C9D-AEAD-A98D74128B28}" type="slidenum">
              <a:rPr b="0" lang="en-US" sz="12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960" cy="4605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sldImg"/>
          </p:nvPr>
        </p:nvSpPr>
        <p:spPr>
          <a:xfrm>
            <a:off x="1536840" y="1606680"/>
            <a:ext cx="4482720" cy="3362040"/>
          </a:xfrm>
          <a:prstGeom prst="rect">
            <a:avLst/>
          </a:prstGeom>
          <a:ln w="0">
            <a:noFill/>
          </a:ln>
        </p:spPr>
      </p:sp>
      <p:sp>
        <p:nvSpPr>
          <p:cNvPr id="642" name="CustomShape 2"/>
          <p:cNvSpPr/>
          <p:nvPr/>
        </p:nvSpPr>
        <p:spPr>
          <a:xfrm>
            <a:off x="1042920" y="5095800"/>
            <a:ext cx="5470200" cy="44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1044720" y="5095800"/>
            <a:ext cx="5468400" cy="448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5000" bIns="4500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sldImg"/>
          </p:nvPr>
        </p:nvSpPr>
        <p:spPr>
          <a:xfrm>
            <a:off x="1536840" y="1606680"/>
            <a:ext cx="4482720" cy="3362040"/>
          </a:xfrm>
          <a:prstGeom prst="rect">
            <a:avLst/>
          </a:prstGeom>
          <a:ln w="0">
            <a:noFill/>
          </a:ln>
        </p:spPr>
      </p:sp>
      <p:sp>
        <p:nvSpPr>
          <p:cNvPr id="645" name="CustomShape 2"/>
          <p:cNvSpPr/>
          <p:nvPr/>
        </p:nvSpPr>
        <p:spPr>
          <a:xfrm>
            <a:off x="1042920" y="5095800"/>
            <a:ext cx="5470200" cy="44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1044720" y="5095800"/>
            <a:ext cx="5468400" cy="448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5000" bIns="4500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Num" idx="64"/>
          </p:nvPr>
        </p:nvSpPr>
        <p:spPr>
          <a:xfrm>
            <a:off x="4024080" y="972108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Arial"/>
                <a:ea typeface="MS PGothic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5031BE7-3773-4F87-88A7-0012572725EE}" type="slidenum">
              <a:rPr b="0" lang="en-GB" sz="1200" spc="-1" strike="noStrike">
                <a:solidFill>
                  <a:srgbClr val="000000"/>
                </a:solidFill>
                <a:latin typeface="Arial"/>
                <a:ea typeface="MS P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649" name="PlaceHolder 3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960" cy="4605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ldNum" idx="57"/>
          </p:nvPr>
        </p:nvSpPr>
        <p:spPr>
          <a:xfrm>
            <a:off x="4024080" y="972108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32FCF2A-59F8-4374-98F2-76E908543BFA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960" cy="4605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ldNum" idx="58"/>
          </p:nvPr>
        </p:nvSpPr>
        <p:spPr>
          <a:xfrm>
            <a:off x="4024080" y="972108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000000"/>
                </a:solidFill>
                <a:latin typeface="Arial"/>
                <a:ea typeface="MS PGothic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315ACF0-5983-4110-BD19-E8216F88F601}" type="slidenum">
              <a:rPr b="0" lang="en-GB" sz="1200" spc="-1" strike="noStrike">
                <a:solidFill>
                  <a:srgbClr val="000000"/>
                </a:solidFill>
                <a:latin typeface="Arial"/>
                <a:ea typeface="MS PGothic"/>
              </a:rPr>
              <a:t>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960" cy="4605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ldNum" idx="59"/>
          </p:nvPr>
        </p:nvSpPr>
        <p:spPr>
          <a:xfrm>
            <a:off x="4024080" y="972108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marL="216000" indent="-192240" algn="r">
              <a:lnSpc>
                <a:spcPct val="93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marL="216000" indent="-192240" algn="r">
              <a:lnSpc>
                <a:spcPct val="93000"/>
              </a:lnSpc>
              <a:buNone/>
              <a:tabLst>
                <a:tab algn="l" pos="0"/>
              </a:tabLst>
            </a:pPr>
            <a:fld id="{485CB538-EB8A-4470-8EE0-C440643C3B8F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8840" cy="3771720"/>
          </a:xfrm>
          <a:prstGeom prst="rect">
            <a:avLst/>
          </a:prstGeom>
          <a:ln w="0">
            <a:noFill/>
          </a:ln>
        </p:spPr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ldNum" idx="60"/>
          </p:nvPr>
        </p:nvSpPr>
        <p:spPr>
          <a:xfrm>
            <a:off x="4024080" y="972108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marL="216000" indent="-192240" algn="r">
              <a:lnSpc>
                <a:spcPct val="93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marL="216000" indent="-192240" algn="r">
              <a:lnSpc>
                <a:spcPct val="93000"/>
              </a:lnSpc>
              <a:buNone/>
              <a:tabLst>
                <a:tab algn="l" pos="0"/>
              </a:tabLst>
            </a:pPr>
            <a:fld id="{E0C3699F-F592-4B5E-988B-46888569547A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8840" cy="3771720"/>
          </a:xfrm>
          <a:prstGeom prst="rect">
            <a:avLst/>
          </a:prstGeom>
          <a:ln w="0">
            <a:noFill/>
          </a:ln>
        </p:spPr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ldNum" idx="61"/>
          </p:nvPr>
        </p:nvSpPr>
        <p:spPr>
          <a:xfrm>
            <a:off x="4024080" y="972108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23F7EB7-2B96-49F4-B523-49532B7661B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960" cy="4605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sldNum" idx="62"/>
          </p:nvPr>
        </p:nvSpPr>
        <p:spPr>
          <a:xfrm>
            <a:off x="4024080" y="972108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8BECF1D-9B8A-4ED9-BC0D-2F531B2996F5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701640" y="4387680"/>
            <a:ext cx="5606640" cy="415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Num" idx="63"/>
          </p:nvPr>
        </p:nvSpPr>
        <p:spPr>
          <a:xfrm>
            <a:off x="4024080" y="972108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29E934A-8E5B-4ABA-8CC6-B27E9F2D2834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960" cy="4605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9000" rIns="99000" tIns="49680" bIns="4968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765536-9499-46D5-BB03-9DEB3317B94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192860-2BC6-4ED9-9FAF-202DC6B3BC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C5CFF97-658D-43BE-8624-BCB0499A0D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F4AF70E-1B48-4088-8B9F-826BDBDAD1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B0A2569-2731-4345-A974-7629C0942A6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02A8745-965E-441A-8E1C-00C9461396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55334D9-3171-492D-9EC9-5B90742802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EB80261B-0DDA-4A6E-941D-64859A0A4D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E44266D-A1D7-4686-ACCC-221B9606A1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924D1ED-829F-452F-995C-D506342B4FE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E58C35AF-EE17-42B9-859A-966F1F1854B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2994705-9DC8-468E-BB84-B5942862CD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381FB3-5558-4C4E-BC79-74B68214506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5F66E23-4014-4CF0-B96D-ECA75EC54A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D8A1A75-D8F4-4F40-8F90-D16B94F3F9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7135550-B2E5-4367-96CC-CCFC1F5727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3CA9AC8-0E61-42CC-BACC-99DA3C6F0D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E014092-703C-4B54-9FC6-B072EB38D1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8356EEF-BA23-446F-AD77-FD0129BC42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1E1B04A-D051-48D0-94AF-BA7846B26C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03D9D3E-E776-4E45-96E2-4552C082F2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2FDAC7C-FBBF-4CC0-BBA8-DCC82A10D3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58DF144-5065-4624-A61B-4C0553F19D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B51845-3633-4EAB-B7F6-C99DBADFFC1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7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8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FDEEB2F-B1A7-4D33-91BE-3DBD0B6315D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E2DFE882-086B-440B-9172-46FE8B7AB092}" type="slidenum">
              <a:t>&lt;#&gt;</a:t>
            </a:fld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93FFA0A9-B752-4019-95D8-0EC286348A06}" type="slidenum">
              <a:t>&lt;#&gt;</a:t>
            </a:fld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C5BF5E76-6813-4129-9802-4FE4B49841D3}" type="slidenum">
              <a:t>&lt;#&gt;</a:t>
            </a:fld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BE316984-0F69-43FF-A05C-B1945A8D7A40}" type="slidenum">
              <a:t>&lt;#&gt;</a:t>
            </a:fld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8F49D66A-137E-46AF-865C-FC6A4D5638FC}" type="slidenum">
              <a:t>&lt;#&gt;</a:t>
            </a:fld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D8D4F48C-899C-4B01-941E-CEAF4C86ED3B}" type="slidenum">
              <a:t>&lt;#&gt;</a:t>
            </a:fld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E8880225-F6E1-462C-9294-4E3BE777AB95}" type="slidenum">
              <a:t>&lt;#&gt;</a:t>
            </a:fld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2427BDD9-4CB1-426B-801A-39A52DA8F8B0}" type="slidenum">
              <a:t>&lt;#&gt;</a:t>
            </a:fld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96903D2C-080E-4B1B-A0A6-28EBBECD4E05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145A41-A9E4-4B0A-911C-8DB1DD1667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4760CC3F-3B65-4015-81D8-F63FE2ECD615}" type="slidenum">
              <a:t>&lt;#&gt;</a:t>
            </a:fld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8EC6F7A1-0C47-455D-B3E4-13C234088959}" type="slidenum">
              <a:t>&lt;#&gt;</a:t>
            </a:fld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907F8BC8-C5B2-4786-BF3D-B8FE188DD4FC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5E17210-8C7B-4E1A-ACB9-E14CDA1A98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0E43B5-427C-480C-A5A1-09B8D54895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F590A7D-1235-44FF-BF59-A43C5C222A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5A0CF8A-46AF-438E-9B4F-0B8B40BAFB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A32A1C-84EE-4C83-A572-6309CDFB24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CF0B07-7B23-491D-90A0-68AB239FFE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5FEB13-5C53-47BC-AB84-367756A4C5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D4FD4D-95DC-4E0B-BE61-97E789EC95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BF2273-1604-42AE-987B-ECE20898DF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90D8BA-5C14-43D8-925F-B0FE099FB3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9FCE0C-BED2-4E48-A57C-EAD5EA1E84C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7FFA718-C262-446C-8833-445881CCCC7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FD0EB90-E985-4D35-A773-1F801E3F8D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FC00C76-EAB0-4E80-B3D4-F3DD6693A3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645DC5B-8278-473E-A8CD-D4495C7553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EB35B5A-1B98-449D-9A7D-8462BE8C8E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1D1753D-F66F-4091-AE26-0E759037AB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77A0D7-A0A8-4476-BC7A-9AADFA9A6B5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4389264-AB49-4E98-91F3-FBF97DDBE8F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5BCEAE4-14BD-41E9-A0C2-5F5CB3D6B5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C4C4395-D76B-4C1C-990C-C939000F9D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50C1C82-9A0B-41E3-A659-C67367A407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BF66911-56B9-4869-BAF6-60C74A849C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B1848C9-7B63-4FCC-9C0A-8466B23B7A5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6C86587-9BCB-4441-A5E0-5F3992AA136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1CFBAA4-0B1D-49B7-8A75-B449F35905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2569E48-28A6-4322-BFBC-33C037203F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718BC48-E131-4616-B878-D240F0378C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69708B-F57D-45CD-9E43-D051077ED0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C068448-FF8F-4572-92FC-EDFBB4BD7E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E72C4DC-5070-4522-8940-192CB966E0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CDC191E-1D66-41F2-9EDE-1D4767334F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7F352A8-86F1-4EA5-BEB5-EA91442879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D8C1FB6-00F7-4EF3-A2DA-7F24FD3B9F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040E186-C1BD-4726-9F1A-E5DFA568B8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BCA78A4-78E4-4A85-9472-7C0F3381E4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DE1B471-AA8C-457A-948D-66679A75E01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0985FBD-BA8C-4013-8160-76C82796250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3827163-21EA-4DB0-999A-282CB9F5BA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07EA9E-B6CF-478C-979B-00ACA9C8C8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783BE1A-A477-4410-84C7-583330BF4A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7591ABE-3DE4-4AD6-949F-7042224935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07F608F-EE74-4861-8670-DE772ADA07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984BF16-B297-4DD2-B018-F831293773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5D3F164-6925-4927-B6BD-B3FB504AED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4558CDB-68DE-49E1-A8F8-F6C54710EC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738DE07-04ED-40B0-B93B-52076EE573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3ACAD01-D52C-4681-9036-8C18ABFF25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1D1125E-535A-4F4C-B4AB-131887F098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074D731-B318-4224-936B-F6342AFB240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6F0A90-8C93-4871-896F-C76A58BC07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073D3FA-12BD-4EC2-88F0-0FE84CA13B5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BE370F5-DC00-431E-BF0A-F660ABD534C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C28EAE2-F16E-46DB-981D-EB1ABAD831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3859491-1F68-4AD4-BA5B-BD2F8CB963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E3ABC82-CB95-44BF-80B1-B93A3692E0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FC206CD-BD29-4018-91DF-2E12C2719E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FCE1401-F239-4B7A-BAE1-FADECAF501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D8A991B-7B99-4F24-978D-3DE9AA2C0F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6FBB44A-65ED-479F-A01A-FB60ACDE83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AC42E6E-433A-4F7B-A824-02121FFC49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91100B-3955-4EA7-A8E8-F805C219A5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BC0CFF0-64D4-40AA-93E7-3A751A7C70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71D0CC0-C21E-47AC-9F35-7FC0968545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D89E7C1-4B9C-4574-8196-B8AF7B3AC6C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149468F-DE99-4B56-8A6D-475D7BAE60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7EFAAA7-0510-48EC-995C-E61B4905C8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C34036B-5CED-4B31-B612-B453501EEC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D8D1130-1AA8-4350-A152-9D53DB4934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6FAF36A-C693-4718-93A6-1A4997C50E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3ACD500-E19C-4BE2-AF4A-AE23693E8D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6408390-A387-43B4-AAC1-1BA3BF486D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8C5118-243F-4FF8-A758-D98C008036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D7B8586-2CA8-4D13-A040-121BA6121B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F1D8D77F-767D-4C1F-B2AC-6D2228D236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F81996C4-6577-4B14-8E30-A1CB8C94FA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EC7279D-44E8-4D8A-ACB3-CE174AA7E8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22A6016-39A5-413A-9612-3DEF294BEFB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2215C85-18AA-4E06-8B00-3083608CE7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9CA5CAA-9D42-4DF9-9180-760A1344DE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B8651DD-B228-4A73-BD5B-35421E5D07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116B223-EAAA-48F3-AC35-D5A3E95AA9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E5AD831-D2A7-4AA9-895E-CECBC6DEF3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A9E125-CCA8-4FFD-8843-FD63892AE0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29E2A7D-39BE-49D2-AD87-6D4119251BF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A83FEE4-2B24-41F9-B666-F10CDFA56D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9A98797-A472-4AF9-9F52-45AE53AF21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C415BA9-C16C-49E2-B285-B2F2D49CBE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E49C897-15FF-43B6-9B71-3E66818577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C68AA5F-11A1-4F28-81CD-DFEFBA7951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D76F0D1-11EF-4B5D-AD4D-8751714E670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827CD10-7130-4C58-896C-2B8BA00801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6CB6648D-98D2-4B98-9E41-934FD44C6A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9DF6CBE-5E9A-4BD7-B9F1-CE5D8C4FBC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1"/>
          <p:cNvSpPr/>
          <p:nvPr/>
        </p:nvSpPr>
        <p:spPr>
          <a:xfrm>
            <a:off x="685800" y="609480"/>
            <a:ext cx="7772400" cy="360"/>
          </a:xfrm>
          <a:prstGeom prst="line">
            <a:avLst/>
          </a:prstGeom>
          <a:ln w="38100">
            <a:solidFill>
              <a:srgbClr val="ff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14"/>
          <p:cNvSpPr/>
          <p:nvPr/>
        </p:nvSpPr>
        <p:spPr>
          <a:xfrm>
            <a:off x="685800" y="6324480"/>
            <a:ext cx="7772400" cy="360"/>
          </a:xfrm>
          <a:prstGeom prst="line">
            <a:avLst/>
          </a:prstGeom>
          <a:ln w="3810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100" spc="-1" strike="noStrike">
                <a:solidFill>
                  <a:srgbClr val="ff0000"/>
                </a:solidFill>
                <a:latin typeface="Calibri Light"/>
                <a:ea typeface="ＭＳ Ｐゴシック"/>
              </a:rPr>
              <a:t>Click to edit Master title style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68580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743200" y="640080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ctr">
              <a:lnSpc>
                <a:spcPct val="100000"/>
              </a:lnSpc>
              <a:buNone/>
              <a:defRPr b="0" lang="de-DE" sz="900" spc="-1" strike="noStrike">
                <a:solidFill>
                  <a:srgbClr val="ff6600"/>
                </a:solidFill>
                <a:latin typeface="Arial"/>
                <a:ea typeface="ＭＳ Ｐゴシック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de-DE" sz="900" spc="-1" strike="noStrike">
                <a:solidFill>
                  <a:srgbClr val="ff6600"/>
                </a:solidFill>
                <a:latin typeface="Arial"/>
                <a:ea typeface="ＭＳ Ｐゴシック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5530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0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DCE786C-D08D-4C97-9E6D-23BB6BE80C76}" type="slidenum">
              <a:rPr b="0" lang="en-US" sz="10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28560" y="33480"/>
            <a:ext cx="7886520" cy="823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GB" sz="247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24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28560" y="137988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28520" indent="-12852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58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1580" spc="-1" strike="noStrike">
              <a:solidFill>
                <a:srgbClr val="000000"/>
              </a:solidFill>
              <a:latin typeface="Calibri"/>
            </a:endParaRPr>
          </a:p>
          <a:p>
            <a:pPr lvl="1" marL="385920" indent="-12852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2" marL="642960" indent="-12852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13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1130" spc="-1" strike="noStrike">
              <a:solidFill>
                <a:srgbClr val="000000"/>
              </a:solidFill>
              <a:latin typeface="Calibri"/>
            </a:endParaRPr>
          </a:p>
          <a:p>
            <a:pPr lvl="3" marL="900000" indent="-12852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98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980" spc="-1" strike="noStrike">
              <a:solidFill>
                <a:srgbClr val="000000"/>
              </a:solidFill>
              <a:latin typeface="Calibri"/>
            </a:endParaRPr>
          </a:p>
          <a:p>
            <a:pPr lvl="4" marL="1157400" indent="-12852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98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9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dt" idx="28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b="0" lang="ru-RU" sz="67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670" spc="-1" strike="noStrike">
                <a:solidFill>
                  <a:srgbClr val="8b8b8b"/>
                </a:solidFill>
                <a:latin typeface="Arial"/>
              </a:rPr>
              <a:t>&lt;date/time&gt;</a:t>
            </a:r>
            <a:endParaRPr b="0" lang="en-US" sz="670" spc="-1" strike="noStrike">
              <a:latin typeface="Times New Roman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ftr" idx="29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buNone/>
              <a:defRPr b="0" lang="en-GB" sz="67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GB" sz="670" spc="-1" strike="noStrike">
                <a:solidFill>
                  <a:srgbClr val="8b8b8b"/>
                </a:solidFill>
                <a:latin typeface="Arial"/>
              </a:rPr>
              <a:t>&lt;footer&gt;</a:t>
            </a:r>
            <a:endParaRPr b="0" lang="en-US" sz="670" spc="-1" strike="noStrike">
              <a:latin typeface="Times New Roman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 type="sldNum" idx="30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RU" sz="67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5213D9-EB16-4458-94DE-B1F410013FC1}" type="slidenum">
              <a:rPr b="0" lang="en-RU" sz="67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en-US" sz="67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Num" idx="31"/>
          </p:nvPr>
        </p:nvSpPr>
        <p:spPr>
          <a:xfrm>
            <a:off x="8317080" y="6607080"/>
            <a:ext cx="728280" cy="250560"/>
          </a:xfrm>
          <a:prstGeom prst="rect">
            <a:avLst/>
          </a:prstGeom>
          <a:noFill/>
          <a:ln w="0">
            <a:noFill/>
          </a:ln>
        </p:spPr>
        <p:txBody>
          <a:bodyPr numCol="1" spcCol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900" spc="-1" strike="noStrike">
                <a:solidFill>
                  <a:srgbClr val="00599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B0AC2A5-A57E-4B13-8375-655D58E564DC}" type="slidenum">
              <a:rPr b="0" lang="de-DE" sz="900" spc="-1" strike="noStrike">
                <a:solidFill>
                  <a:srgbClr val="00599d"/>
                </a:solidFill>
                <a:latin typeface="Arial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599d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599d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1200" spc="-1" strike="noStrike">
                <a:solidFill>
                  <a:srgbClr val="990000"/>
                </a:solidFill>
                <a:latin typeface="Arial"/>
              </a:rPr>
              <a:t>Third Outline Level</a:t>
            </a:r>
            <a:endParaRPr b="0" i="1" lang="en-US" sz="1200" spc="-1" strike="noStrike">
              <a:solidFill>
                <a:srgbClr val="99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0066cc"/>
                </a:solidFill>
                <a:latin typeface="Arial"/>
              </a:rPr>
              <a:t>Fourth Outline Level</a:t>
            </a:r>
            <a:endParaRPr b="0" lang="en-US" sz="1200" spc="-1" strike="noStrike">
              <a:solidFill>
                <a:srgbClr val="0066cc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66cc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66cc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66cc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/>
          <p:nvPr/>
        </p:nvSpPr>
        <p:spPr>
          <a:xfrm>
            <a:off x="5562720" y="6523200"/>
            <a:ext cx="3580920" cy="6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ffffff"/>
                </a:solidFill>
                <a:latin typeface="Book Antiqua"/>
              </a:rPr>
              <a:t>R. Lacey, SUNY  Stony Brook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11D8C0-E305-4AAB-A721-691E0993B6D7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"/>
          <p:cNvSpPr/>
          <p:nvPr/>
        </p:nvSpPr>
        <p:spPr>
          <a:xfrm>
            <a:off x="5562720" y="6523200"/>
            <a:ext cx="3580920" cy="6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ffffff"/>
                </a:solidFill>
                <a:latin typeface="Book Antiqua"/>
              </a:rPr>
              <a:t>R. Lacey, SUNY  Stony Brook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7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 idx="8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 idx="9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E376882-506A-495B-90CB-4C3066BF034B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7"/>
          <p:cNvSpPr/>
          <p:nvPr/>
        </p:nvSpPr>
        <p:spPr>
          <a:xfrm>
            <a:off x="5562720" y="6523200"/>
            <a:ext cx="3580920" cy="6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ffffff"/>
                </a:solidFill>
                <a:latin typeface="Book Antiqua"/>
              </a:rPr>
              <a:t>R. Lacey, SUNY  Stony Brook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dt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ftr" idx="11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59C150-F744-4DB9-A18A-BAE5F076DA5A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7"/>
          <p:cNvSpPr/>
          <p:nvPr/>
        </p:nvSpPr>
        <p:spPr>
          <a:xfrm>
            <a:off x="5562720" y="6523200"/>
            <a:ext cx="3580920" cy="6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880" rIns="74880" tIns="37440" bIns="374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ffffff"/>
                </a:solidFill>
                <a:latin typeface="Book Antiqua"/>
              </a:rPr>
              <a:t>R. Lacey, SUNY  Stony Brook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55600" indent="-25560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55480" indent="-21276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855720" indent="-16992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198440" indent="-169920">
              <a:lnSpc>
                <a:spcPct val="100000"/>
              </a:lnSpc>
              <a:spcBef>
                <a:spcPts val="363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4" marL="1541520" indent="-169920">
              <a:lnSpc>
                <a:spcPct val="100000"/>
              </a:lnSpc>
              <a:spcBef>
                <a:spcPts val="363"/>
              </a:spcBef>
              <a:buClr>
                <a:srgbClr val="000000"/>
              </a:buClr>
              <a:buFont typeface="StarSymbol"/>
              <a:buChar char="»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dt" idx="13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ftr" idx="14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sldNum" idx="15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0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97FDF76-EBF1-4B3A-89BE-EDE32A9F2FDA}" type="slidenum">
              <a:rPr b="0" lang="en-US" sz="10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7"/>
          <p:cNvSpPr/>
          <p:nvPr/>
        </p:nvSpPr>
        <p:spPr>
          <a:xfrm>
            <a:off x="5562720" y="6523200"/>
            <a:ext cx="3580920" cy="6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ffffff"/>
                </a:solidFill>
                <a:latin typeface="Book Antiqua"/>
              </a:rPr>
              <a:t>R. Lacey, SUNY  Stony Brook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dt" idx="16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ftr" idx="17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sldNum" idx="18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381A088-FFE8-4BFC-9E35-113747852E6F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7"/>
          <p:cNvSpPr/>
          <p:nvPr/>
        </p:nvSpPr>
        <p:spPr>
          <a:xfrm>
            <a:off x="5562720" y="6523200"/>
            <a:ext cx="3580920" cy="28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880" rIns="74880" tIns="37440" bIns="374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1350" spc="-1" strike="noStrike">
                <a:solidFill>
                  <a:srgbClr val="ffffff"/>
                </a:solidFill>
                <a:latin typeface="Book Antiqua"/>
              </a:rPr>
              <a:t>R. Lacey, SUNY  Stony Brook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57040" indent="-2570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57280" indent="-2142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857160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20024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4" marL="15429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dt" idx="19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ftr" idx="20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sldNum" idx="21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1" lang="en-US" sz="10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5035BA4-30E8-4BC9-938C-19655EB6F57D}" type="slidenum">
              <a:rPr b="1" lang="en-US" sz="10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GB" sz="33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1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2" marL="85716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5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  <a:p>
            <a:pPr lvl="3" marL="12002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35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  <a:p>
            <a:pPr lvl="4" marL="154296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35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dt" idx="22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Arial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ftr" idx="23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GB" sz="9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GB" sz="900" spc="-1" strike="noStrike">
                <a:solidFill>
                  <a:srgbClr val="8b8b8b"/>
                </a:solidFill>
                <a:latin typeface="Arial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sldNum" idx="24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RU" sz="9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C8C7633-77DE-4332-8D96-EC06AFC30071}" type="slidenum">
              <a:rPr b="0" lang="en-RU" sz="9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7"/>
          <p:cNvSpPr/>
          <p:nvPr/>
        </p:nvSpPr>
        <p:spPr>
          <a:xfrm>
            <a:off x="5562720" y="6523200"/>
            <a:ext cx="3580920" cy="6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ffffff"/>
                </a:solidFill>
                <a:latin typeface="Book Antiqua"/>
              </a:rPr>
              <a:t>R. Lacey, SUNY  Stony Brook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7" name="PlaceHolder 1"/>
          <p:cNvSpPr>
            <a:spLocks noGrp="1"/>
          </p:cNvSpPr>
          <p:nvPr>
            <p:ph type="dt" idx="25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ftr" idx="26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sldNum" idx="27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DA9A4C3-EFE5-4476-B152-ED17017F4811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8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97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97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10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2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25.xml"/><Relationship Id="rId1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61.xml"/><Relationship Id="rId8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7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2" descr=""/>
          <p:cNvPicPr/>
          <p:nvPr/>
        </p:nvPicPr>
        <p:blipFill>
          <a:blip r:embed="rId1"/>
          <a:stretch/>
        </p:blipFill>
        <p:spPr>
          <a:xfrm>
            <a:off x="179640" y="198000"/>
            <a:ext cx="8784720" cy="6408360"/>
          </a:xfrm>
          <a:prstGeom prst="rect">
            <a:avLst/>
          </a:prstGeom>
          <a:ln cap="sq" w="2286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465" name="PlaceHolder 1"/>
          <p:cNvSpPr>
            <a:spLocks noGrp="1"/>
          </p:cNvSpPr>
          <p:nvPr>
            <p:ph type="ftr" idx="35"/>
          </p:nvPr>
        </p:nvSpPr>
        <p:spPr>
          <a:xfrm>
            <a:off x="1185840" y="3886200"/>
            <a:ext cx="7272360" cy="2057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ctr">
              <a:lnSpc>
                <a:spcPct val="100000"/>
              </a:lnSpc>
              <a:buNone/>
              <a:defRPr b="1" lang="en-US" sz="2000" spc="-1" strike="noStrike" baseline="-25000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 baseline="-25000">
                <a:solidFill>
                  <a:srgbClr val="ffffff"/>
                </a:solidFill>
                <a:latin typeface="Arial"/>
                <a:ea typeface="ＭＳ Ｐゴシック"/>
              </a:rPr>
              <a:t>Arkadiy Taranenko  (MEPhI  / JINR)  </a:t>
            </a:r>
            <a:endParaRPr b="0" lang="en-US" sz="2000" spc="-1" strike="noStrike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 baseline="-25000">
                <a:solidFill>
                  <a:srgbClr val="ffffff"/>
                </a:solidFill>
                <a:latin typeface="Arial"/>
                <a:ea typeface="ＭＳ Ｐゴシック"/>
              </a:rPr>
              <a:t>LXXV International Conference “NUCLEUS-2025”</a:t>
            </a:r>
            <a:endParaRPr b="0" lang="en-US" sz="2400" spc="-1" strike="noStrike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 baseline="-25000">
                <a:solidFill>
                  <a:srgbClr val="ffffff"/>
                </a:solidFill>
                <a:latin typeface="Arial"/>
                <a:ea typeface="ＭＳ Ｐゴシック"/>
              </a:rPr>
              <a:t>Saint-Petersburg, Russia, July 1-6, 2025</a:t>
            </a:r>
            <a:r>
              <a:rPr b="1" lang="de-DE" sz="2000" spc="-1" strike="noStrike" baseline="-2500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endParaRPr b="0" lang="en-US" sz="2000" spc="-1" strike="noStrike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1400" spc="-1" strike="noStrike" baseline="-25000">
                <a:solidFill>
                  <a:srgbClr val="ffffff"/>
                </a:solidFill>
                <a:latin typeface="Arial"/>
                <a:ea typeface="ＭＳ Ｐゴシック"/>
              </a:rPr>
              <a:t>The work was funded by the Ministry of Science and Higher Education of the Russian Federation, </a:t>
            </a:r>
            <a:endParaRPr b="0" lang="en-US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1400" spc="-1" strike="noStrike" baseline="-25000">
                <a:solidFill>
                  <a:srgbClr val="ffffff"/>
                </a:solidFill>
                <a:latin typeface="Arial"/>
                <a:ea typeface="ＭＳ Ｐゴシック"/>
              </a:rPr>
              <a:t>Project "New Phenomena in Particle Physics and the Early Universe" FSWU-2023-0073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sldNum" idx="36"/>
          </p:nvPr>
        </p:nvSpPr>
        <p:spPr>
          <a:xfrm>
            <a:off x="6553080" y="640080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050" spc="-1" strike="noStrike" baseline="-2500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3A1EAE9-3148-4164-99F6-D2694CB4CCD0}" type="slidenum">
              <a:rPr b="0" lang="en-US" sz="105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title"/>
          </p:nvPr>
        </p:nvSpPr>
        <p:spPr>
          <a:xfrm>
            <a:off x="179640" y="325800"/>
            <a:ext cx="8784720" cy="12754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US" sz="2700" spc="-1" strike="noStrike">
                <a:solidFill>
                  <a:srgbClr val="c00000"/>
                </a:solidFill>
                <a:latin typeface="Calibri Light"/>
                <a:ea typeface="ＭＳ Ｐゴシック"/>
              </a:rPr>
              <a:t> </a:t>
            </a:r>
            <a:r>
              <a:rPr b="1" lang="en-US" sz="3200" spc="-1" strike="noStrike">
                <a:solidFill>
                  <a:srgbClr val="c00000"/>
                </a:solidFill>
                <a:latin typeface="Calibri Light"/>
                <a:ea typeface="ＭＳ Ｐゴシック"/>
              </a:rPr>
              <a:t>Scaling relations for anisotropic flow</a:t>
            </a:r>
            <a:br>
              <a:rPr sz="3200"/>
            </a:br>
            <a:r>
              <a:rPr b="1" lang="en-US" sz="3200" spc="-1" strike="noStrike">
                <a:solidFill>
                  <a:srgbClr val="c00000"/>
                </a:solidFill>
                <a:latin typeface="Calibri Light"/>
                <a:ea typeface="ＭＳ Ｐゴシック"/>
              </a:rPr>
              <a:t> at NICA energies collisions  </a:t>
            </a:r>
            <a:br>
              <a:rPr sz="1800"/>
            </a:b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628560" y="959760"/>
            <a:ext cx="7886520" cy="480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6000"/>
          </a:bodyPr>
          <a:p>
            <a:pPr>
              <a:lnSpc>
                <a:spcPct val="90000"/>
              </a:lnSpc>
              <a:buNone/>
            </a:pPr>
            <a:r>
              <a:rPr b="0" lang="en-RU" sz="3300" spc="-1" strike="noStrike">
                <a:solidFill>
                  <a:srgbClr val="000000"/>
                </a:solidFill>
                <a:latin typeface="Calibri Light"/>
              </a:rPr>
              <a:t>NCQ scaling: hybrid models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628560" y="4698360"/>
            <a:ext cx="7886520" cy="791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RU" sz="2100" spc="-1" strike="noStrike">
                <a:solidFill>
                  <a:srgbClr val="000000"/>
                </a:solidFill>
                <a:latin typeface="Calibri"/>
              </a:rPr>
              <a:t>Hybrid models with QGP phase are used for BES energy range ( GeV), such as vHLLE+UrQMD and AMPT SM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RU" sz="2100" spc="-1" strike="noStrike">
                <a:solidFill>
                  <a:srgbClr val="000000"/>
                </a:solidFill>
                <a:latin typeface="Calibri"/>
              </a:rPr>
              <a:t>NCQ scaling holds for hybrid models well 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sldNum" idx="4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5C75117-BF91-445E-81FB-869E46A2BAF3}" type="slidenum">
              <a:rPr b="0" lang="en-RU" sz="900" spc="-1" strike="noStrike">
                <a:solidFill>
                  <a:srgbClr val="8b8b8b"/>
                </a:solidFill>
                <a:latin typeface="Calibri"/>
              </a:rPr>
              <a:t>10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548" name="Picture 7" descr=""/>
          <p:cNvPicPr/>
          <p:nvPr/>
        </p:nvPicPr>
        <p:blipFill>
          <a:blip r:embed="rId1"/>
          <a:stretch/>
        </p:blipFill>
        <p:spPr>
          <a:xfrm>
            <a:off x="363960" y="1441080"/>
            <a:ext cx="8229240" cy="32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dt" idx="46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Calibri"/>
              </a:rPr>
              <a:t>29.08.2023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ftr" idx="4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GB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GB" sz="900" spc="-1" strike="noStrike">
                <a:solidFill>
                  <a:srgbClr val="8b8b8b"/>
                </a:solidFill>
                <a:latin typeface="Calibri"/>
              </a:rPr>
              <a:t>LomCon-2023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sldNum" idx="48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7194AB1-BDF9-4657-ABE9-F88E94C946D2}" type="slidenum">
              <a:rPr b="0" lang="en-RU" sz="900" spc="-1" strike="noStrike">
                <a:solidFill>
                  <a:srgbClr val="8b8b8b"/>
                </a:solidFill>
                <a:latin typeface="Calibri"/>
              </a:rPr>
              <a:t>10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552" name="Рисунок 9" descr=""/>
          <p:cNvPicPr/>
          <p:nvPr/>
        </p:nvPicPr>
        <p:blipFill>
          <a:blip r:embed="rId1"/>
          <a:stretch/>
        </p:blipFill>
        <p:spPr>
          <a:xfrm>
            <a:off x="8640" y="3419280"/>
            <a:ext cx="3120480" cy="2270520"/>
          </a:xfrm>
          <a:prstGeom prst="rect">
            <a:avLst/>
          </a:prstGeom>
          <a:ln w="0">
            <a:noFill/>
          </a:ln>
        </p:spPr>
      </p:pic>
      <p:pic>
        <p:nvPicPr>
          <p:cNvPr id="553" name="Рисунок 11" descr=""/>
          <p:cNvPicPr/>
          <p:nvPr/>
        </p:nvPicPr>
        <p:blipFill>
          <a:blip r:embed="rId2"/>
          <a:stretch/>
        </p:blipFill>
        <p:spPr>
          <a:xfrm>
            <a:off x="2859480" y="3419280"/>
            <a:ext cx="3120480" cy="2270520"/>
          </a:xfrm>
          <a:prstGeom prst="rect">
            <a:avLst/>
          </a:prstGeom>
          <a:ln w="0">
            <a:noFill/>
          </a:ln>
        </p:spPr>
      </p:pic>
      <p:pic>
        <p:nvPicPr>
          <p:cNvPr id="554" name="Рисунок 2" descr=""/>
          <p:cNvPicPr/>
          <p:nvPr/>
        </p:nvPicPr>
        <p:blipFill>
          <a:blip r:embed="rId3"/>
          <a:stretch/>
        </p:blipFill>
        <p:spPr>
          <a:xfrm>
            <a:off x="5761440" y="3414600"/>
            <a:ext cx="3120480" cy="2279880"/>
          </a:xfrm>
          <a:prstGeom prst="rect">
            <a:avLst/>
          </a:prstGeom>
          <a:ln w="0">
            <a:noFill/>
          </a:ln>
        </p:spPr>
      </p:pic>
      <p:pic>
        <p:nvPicPr>
          <p:cNvPr id="555" name="Рисунок 5" descr=""/>
          <p:cNvPicPr/>
          <p:nvPr/>
        </p:nvPicPr>
        <p:blipFill>
          <a:blip r:embed="rId4"/>
          <a:stretch/>
        </p:blipFill>
        <p:spPr>
          <a:xfrm>
            <a:off x="0" y="1217880"/>
            <a:ext cx="3150720" cy="2392200"/>
          </a:xfrm>
          <a:prstGeom prst="rect">
            <a:avLst/>
          </a:prstGeom>
          <a:ln w="0">
            <a:noFill/>
          </a:ln>
        </p:spPr>
      </p:pic>
      <p:sp>
        <p:nvSpPr>
          <p:cNvPr id="556" name="PlaceHolder 4"/>
          <p:cNvSpPr>
            <a:spLocks noGrp="1"/>
          </p:cNvSpPr>
          <p:nvPr>
            <p:ph type="title"/>
          </p:nvPr>
        </p:nvSpPr>
        <p:spPr>
          <a:xfrm>
            <a:off x="628560" y="146880"/>
            <a:ext cx="7886520" cy="394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7000"/>
          </a:bodyPr>
          <a:p>
            <a:pPr>
              <a:lnSpc>
                <a:spcPct val="90000"/>
              </a:lnSpc>
              <a:buNone/>
            </a:pPr>
            <a:r>
              <a:rPr b="0" lang="en-RU" sz="3300" spc="-1" strike="noStrike">
                <a:solidFill>
                  <a:srgbClr val="000000"/>
                </a:solidFill>
                <a:latin typeface="Calibri Light"/>
              </a:rPr>
              <a:t>NCQ scaling:  cascade models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TextBox 8"/>
          <p:cNvSpPr/>
          <p:nvPr/>
        </p:nvSpPr>
        <p:spPr>
          <a:xfrm>
            <a:off x="453240" y="1302480"/>
            <a:ext cx="2452680" cy="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900" spc="-1" strike="noStrike">
                <a:solidFill>
                  <a:srgbClr val="000000"/>
                </a:solidFill>
                <a:latin typeface="Calibri"/>
              </a:rPr>
              <a:t>STAR Collaboration, arxiv.org/abs/2007.14005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558" name="PlaceHolder 5"/>
          <p:cNvSpPr>
            <a:spLocks noGrp="1"/>
          </p:cNvSpPr>
          <p:nvPr>
            <p:ph/>
          </p:nvPr>
        </p:nvSpPr>
        <p:spPr>
          <a:xfrm>
            <a:off x="3063600" y="1464120"/>
            <a:ext cx="5661000" cy="1852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pc="-1" strike="noStrike">
                <a:solidFill>
                  <a:srgbClr val="000000"/>
                </a:solidFill>
                <a:latin typeface="Cambria Math"/>
              </a:rPr>
              <a:t>Scaling holds up at 4.5 GeV in STAR data and pure string/hadronic cascade models (without partonic d.o.f.)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en-RU" sz="2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RU" sz="2100" spc="-1" strike="noStrike">
                <a:solidFill>
                  <a:srgbClr val="000000"/>
                </a:solidFill>
                <a:latin typeface="Calibri"/>
              </a:rPr>
              <a:t>scaling at 4.5 GeV might be accidental – more careful studies should be performed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sldNum" idx="4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A6C7F5E-74CC-4A7B-B85E-CDE9C6AF6915}" type="slidenum">
              <a:rPr b="0" lang="en-RU" sz="1200" spc="-1" strike="noStrike">
                <a:solidFill>
                  <a:srgbClr val="8b8b8b"/>
                </a:solidFill>
                <a:latin typeface="Calibri"/>
              </a:rPr>
              <a:t>11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105840" y="5156280"/>
            <a:ext cx="8943120" cy="88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00000"/>
                </a:solidFill>
                <a:latin typeface="Times New Roman"/>
              </a:rPr>
              <a:t>Anisotropic flow at NICA energies is a delicate balance between: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428760" indent="-4287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Calibri Light"/>
              <a:buAutoNum type="romanUcPeriod"/>
              <a:tabLst>
                <a:tab algn="l" pos="0"/>
              </a:tabLst>
            </a:pPr>
            <a:r>
              <a:rPr b="0" lang="en-GB" sz="1800" spc="-1" strike="noStrike">
                <a:solidFill>
                  <a:srgbClr val="c00000"/>
                </a:solidFill>
                <a:latin typeface="Times New Roman"/>
              </a:rPr>
              <a:t>The ability of pressure developed early in the reaction zone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(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) 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428760" indent="-428760">
              <a:lnSpc>
                <a:spcPct val="90000"/>
              </a:lnSpc>
              <a:spcBef>
                <a:spcPts val="751"/>
              </a:spcBef>
              <a:buClr>
                <a:srgbClr val="2f5597"/>
              </a:buClr>
              <a:buFont typeface="Calibri Light"/>
              <a:buAutoNum type="romanUcPeriod"/>
              <a:tabLst>
                <a:tab algn="l" pos="0"/>
              </a:tabLst>
            </a:pPr>
            <a:r>
              <a:rPr b="0" lang="en-GB" sz="1800" spc="-1" strike="noStrike">
                <a:solidFill>
                  <a:srgbClr val="2f5597"/>
                </a:solidFill>
                <a:latin typeface="Times New Roman"/>
              </a:rPr>
              <a:t>The passage time for removal of the shadowing by spectators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(</a:t>
            </a:r>
            <a:r>
              <a:rPr b="0" lang="en-RU" sz="1800" spc="-1" strike="noStrike">
                <a:solidFill>
                  <a:srgbClr val="000000"/>
                </a:solidFill>
                <a:latin typeface="Times New Roman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1" name="Picture 10" descr=""/>
          <p:cNvPicPr/>
          <p:nvPr/>
        </p:nvPicPr>
        <p:blipFill>
          <a:blip r:embed="rId1"/>
          <a:stretch/>
        </p:blipFill>
        <p:spPr>
          <a:xfrm>
            <a:off x="0" y="1072440"/>
            <a:ext cx="3085560" cy="3598920"/>
          </a:xfrm>
          <a:prstGeom prst="rect">
            <a:avLst/>
          </a:prstGeom>
          <a:ln w="0">
            <a:noFill/>
          </a:ln>
        </p:spPr>
      </p:pic>
      <p:pic>
        <p:nvPicPr>
          <p:cNvPr id="562" name="Рисунок 6" descr=""/>
          <p:cNvPicPr/>
          <p:nvPr/>
        </p:nvPicPr>
        <p:blipFill>
          <a:blip r:embed="rId2"/>
          <a:stretch/>
        </p:blipFill>
        <p:spPr>
          <a:xfrm>
            <a:off x="3087000" y="974520"/>
            <a:ext cx="2921760" cy="3008880"/>
          </a:xfrm>
          <a:prstGeom prst="rect">
            <a:avLst/>
          </a:prstGeom>
          <a:ln w="0">
            <a:noFill/>
          </a:ln>
        </p:spPr>
      </p:pic>
      <p:pic>
        <p:nvPicPr>
          <p:cNvPr id="563" name="Рисунок 10" descr=""/>
          <p:cNvPicPr/>
          <p:nvPr/>
        </p:nvPicPr>
        <p:blipFill>
          <a:blip r:embed="rId3"/>
          <a:stretch/>
        </p:blipFill>
        <p:spPr>
          <a:xfrm>
            <a:off x="5919120" y="811440"/>
            <a:ext cx="2921760" cy="3171960"/>
          </a:xfrm>
          <a:prstGeom prst="rect">
            <a:avLst/>
          </a:prstGeom>
          <a:ln w="0">
            <a:noFill/>
          </a:ln>
        </p:spPr>
      </p:pic>
      <p:sp>
        <p:nvSpPr>
          <p:cNvPr id="564" name="PlaceHolder 3"/>
          <p:cNvSpPr>
            <a:spLocks noGrp="1"/>
          </p:cNvSpPr>
          <p:nvPr>
            <p:ph type="title"/>
          </p:nvPr>
        </p:nvSpPr>
        <p:spPr>
          <a:xfrm>
            <a:off x="49680" y="179640"/>
            <a:ext cx="8943120" cy="50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r>
              <a:rPr b="0" lang="en-RU" sz="2400" spc="-1" strike="noStrike">
                <a:solidFill>
                  <a:srgbClr val="000000"/>
                </a:solidFill>
                <a:latin typeface="Times New Roman"/>
              </a:rPr>
              <a:t>Anisotropic flow in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heavy-ion</a:t>
            </a:r>
            <a:r>
              <a:rPr b="0" lang="en-RU" sz="2400" spc="-1" strike="noStrike">
                <a:solidFill>
                  <a:srgbClr val="000000"/>
                </a:solidFill>
                <a:latin typeface="Times New Roman"/>
              </a:rPr>
              <a:t> collisions at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 high baryon density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Rectangle 19"/>
          <p:cNvSpPr/>
          <p:nvPr/>
        </p:nvSpPr>
        <p:spPr>
          <a:xfrm>
            <a:off x="49680" y="749520"/>
            <a:ext cx="437796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050" spc="-1" strike="noStrike">
                <a:solidFill>
                  <a:srgbClr val="000000"/>
                </a:solidFill>
                <a:latin typeface="Calibri"/>
              </a:rPr>
              <a:t>M. Abdallah et al. STAR, Phys. Lett. B 827, 137003 (2022)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566" name="Straight Connector 20"/>
          <p:cNvSpPr/>
          <p:nvPr/>
        </p:nvSpPr>
        <p:spPr>
          <a:xfrm flipH="1">
            <a:off x="1267200" y="2986200"/>
            <a:ext cx="851040" cy="360"/>
          </a:xfrm>
          <a:prstGeom prst="line">
            <a:avLst/>
          </a:prstGeom>
          <a:ln w="57150">
            <a:solidFill>
              <a:srgbClr val="70ad47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Straight Connector 21"/>
          <p:cNvSpPr/>
          <p:nvPr/>
        </p:nvSpPr>
        <p:spPr>
          <a:xfrm flipH="1">
            <a:off x="721800" y="2986200"/>
            <a:ext cx="43272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8" name="TextBox 22"/>
          <p:cNvSpPr/>
          <p:nvPr/>
        </p:nvSpPr>
        <p:spPr>
          <a:xfrm>
            <a:off x="1535760" y="2962800"/>
            <a:ext cx="4903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385623"/>
                </a:solidFill>
                <a:latin typeface="Calibri"/>
              </a:rPr>
              <a:t>MPD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9" name="TextBox 23"/>
          <p:cNvSpPr/>
          <p:nvPr/>
        </p:nvSpPr>
        <p:spPr>
          <a:xfrm>
            <a:off x="599760" y="2962800"/>
            <a:ext cx="6368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c00000"/>
                </a:solidFill>
                <a:latin typeface="Calibri"/>
              </a:rPr>
              <a:t>BM@N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70" name="TextBox 24"/>
          <p:cNvSpPr/>
          <p:nvPr/>
        </p:nvSpPr>
        <p:spPr>
          <a:xfrm>
            <a:off x="1110960" y="2962800"/>
            <a:ext cx="4798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4472c4"/>
                </a:solidFill>
                <a:latin typeface="Calibri"/>
              </a:rPr>
              <a:t>CBM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71" name="Straight Connector 25"/>
          <p:cNvSpPr/>
          <p:nvPr/>
        </p:nvSpPr>
        <p:spPr>
          <a:xfrm flipH="1">
            <a:off x="984960" y="2886480"/>
            <a:ext cx="462600" cy="360"/>
          </a:xfrm>
          <a:prstGeom prst="line">
            <a:avLst/>
          </a:prstGeom>
          <a:ln w="571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72" name="Рисунок 5" descr=""/>
          <p:cNvPicPr/>
          <p:nvPr/>
        </p:nvPicPr>
        <p:blipFill>
          <a:blip r:embed="rId4"/>
          <a:stretch/>
        </p:blipFill>
        <p:spPr>
          <a:xfrm>
            <a:off x="6007680" y="4036320"/>
            <a:ext cx="2507400" cy="39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ext Box 9"/>
          <p:cNvSpPr/>
          <p:nvPr/>
        </p:nvSpPr>
        <p:spPr>
          <a:xfrm>
            <a:off x="0" y="0"/>
            <a:ext cx="9143640" cy="575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Beam Energy Dependence of Elliptic Flow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(</a:t>
            </a:r>
            <a:r>
              <a:rPr b="1" i="1" lang="en-US" sz="2800" spc="-1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1" lang="en-US" sz="2800" spc="-1" strike="noStrike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74" name="CustomShape 1"/>
          <p:cNvSpPr/>
          <p:nvPr/>
        </p:nvSpPr>
        <p:spPr>
          <a:xfrm>
            <a:off x="0" y="115920"/>
            <a:ext cx="9143640" cy="3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PlaceHolder 1"/>
          <p:cNvSpPr>
            <a:spLocks noGrp="1"/>
          </p:cNvSpPr>
          <p:nvPr>
            <p:ph type="sldNum" idx="50"/>
          </p:nvPr>
        </p:nvSpPr>
        <p:spPr>
          <a:xfrm>
            <a:off x="8737560" y="6605640"/>
            <a:ext cx="442440" cy="207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D57491B-3104-44A5-B72C-C7037E85BD75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11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76" name="TextBox 14"/>
          <p:cNvSpPr/>
          <p:nvPr/>
        </p:nvSpPr>
        <p:spPr>
          <a:xfrm>
            <a:off x="611640" y="6135480"/>
            <a:ext cx="770544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52000" indent="-180000">
              <a:lnSpc>
                <a:spcPct val="100000"/>
              </a:lnSpc>
              <a:buClr>
                <a:srgbClr val="ef2929"/>
              </a:buClr>
              <a:buSzPct val="50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333333"/>
                </a:solidFill>
                <a:latin typeface="Open Sans"/>
              </a:rPr>
              <a:t>Strong energy dependence of v</a:t>
            </a:r>
            <a:r>
              <a:rPr b="1" lang="en-US" sz="1800" spc="-1" strike="noStrike" baseline="-33000">
                <a:solidFill>
                  <a:srgbClr val="333333"/>
                </a:solidFill>
                <a:latin typeface="Open Sans"/>
              </a:rPr>
              <a:t>2</a:t>
            </a:r>
            <a:r>
              <a:rPr b="1" lang="en-US" sz="1800" spc="-1" strike="noStrike">
                <a:solidFill>
                  <a:srgbClr val="333333"/>
                </a:solidFill>
                <a:latin typeface="Open Sans"/>
              </a:rPr>
              <a:t> at √s</a:t>
            </a:r>
            <a:r>
              <a:rPr b="1" lang="en-US" sz="1800" spc="-1" strike="noStrike" baseline="-33000">
                <a:solidFill>
                  <a:srgbClr val="333333"/>
                </a:solidFill>
                <a:latin typeface="Open Sans"/>
              </a:rPr>
              <a:t>NN</a:t>
            </a:r>
            <a:r>
              <a:rPr b="1" lang="en-US" sz="1800" spc="-1" strike="noStrike">
                <a:solidFill>
                  <a:srgbClr val="333333"/>
                </a:solidFill>
                <a:latin typeface="Open Sans"/>
              </a:rPr>
              <a:t> = 2.4-7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77" name="Рисунок 2" descr=""/>
          <p:cNvPicPr/>
          <p:nvPr/>
        </p:nvPicPr>
        <p:blipFill>
          <a:blip r:embed="rId1"/>
          <a:stretch/>
        </p:blipFill>
        <p:spPr>
          <a:xfrm>
            <a:off x="40320" y="573480"/>
            <a:ext cx="4315320" cy="5087520"/>
          </a:xfrm>
          <a:prstGeom prst="rect">
            <a:avLst/>
          </a:prstGeom>
          <a:ln w="0">
            <a:noFill/>
          </a:ln>
        </p:spPr>
      </p:pic>
      <p:pic>
        <p:nvPicPr>
          <p:cNvPr id="578" name="Picture 117" descr=""/>
          <p:cNvPicPr/>
          <p:nvPr/>
        </p:nvPicPr>
        <p:blipFill>
          <a:blip r:embed="rId2"/>
          <a:stretch/>
        </p:blipFill>
        <p:spPr>
          <a:xfrm>
            <a:off x="4572000" y="639720"/>
            <a:ext cx="3672000" cy="2644920"/>
          </a:xfrm>
          <a:prstGeom prst="rect">
            <a:avLst/>
          </a:prstGeom>
          <a:ln w="0">
            <a:noFill/>
          </a:ln>
        </p:spPr>
      </p:pic>
      <p:pic>
        <p:nvPicPr>
          <p:cNvPr id="579" name="Picture 112" descr=""/>
          <p:cNvPicPr/>
          <p:nvPr/>
        </p:nvPicPr>
        <p:blipFill>
          <a:blip r:embed="rId3"/>
          <a:stretch/>
        </p:blipFill>
        <p:spPr>
          <a:xfrm>
            <a:off x="4644000" y="3272760"/>
            <a:ext cx="3600000" cy="253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 Box 9"/>
          <p:cNvSpPr/>
          <p:nvPr/>
        </p:nvSpPr>
        <p:spPr>
          <a:xfrm>
            <a:off x="0" y="0"/>
            <a:ext cx="9143640" cy="575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Beam Energy Dependence of Elliptic Flow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(</a:t>
            </a:r>
            <a:r>
              <a:rPr b="1" i="1" lang="en-US" sz="2800" spc="-1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1" lang="en-US" sz="2800" spc="-1" strike="noStrike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81" name="CustomShape 1"/>
          <p:cNvSpPr/>
          <p:nvPr/>
        </p:nvSpPr>
        <p:spPr>
          <a:xfrm>
            <a:off x="0" y="115920"/>
            <a:ext cx="9143640" cy="3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PlaceHolder 1"/>
          <p:cNvSpPr>
            <a:spLocks noGrp="1"/>
          </p:cNvSpPr>
          <p:nvPr>
            <p:ph type="sldNum" idx="51"/>
          </p:nvPr>
        </p:nvSpPr>
        <p:spPr>
          <a:xfrm>
            <a:off x="8737560" y="6605640"/>
            <a:ext cx="442440" cy="207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34C6468-C36E-4A05-A56E-D0B9F8922CCD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11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83" name="TextBox 14"/>
          <p:cNvSpPr/>
          <p:nvPr/>
        </p:nvSpPr>
        <p:spPr>
          <a:xfrm>
            <a:off x="503280" y="6345000"/>
            <a:ext cx="770544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52000" indent="-180000">
              <a:lnSpc>
                <a:spcPct val="100000"/>
              </a:lnSpc>
              <a:buClr>
                <a:srgbClr val="ef2929"/>
              </a:buClr>
              <a:buSzPct val="50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333333"/>
                </a:solidFill>
                <a:latin typeface="Open Sans"/>
              </a:rPr>
              <a:t>Strong energy dependence of v</a:t>
            </a:r>
            <a:r>
              <a:rPr b="1" lang="en-US" sz="1800" spc="-1" strike="noStrike" baseline="-33000">
                <a:solidFill>
                  <a:srgbClr val="333333"/>
                </a:solidFill>
                <a:latin typeface="Open Sans"/>
              </a:rPr>
              <a:t>2</a:t>
            </a:r>
            <a:r>
              <a:rPr b="1" lang="en-US" sz="1800" spc="-1" strike="noStrike">
                <a:solidFill>
                  <a:srgbClr val="333333"/>
                </a:solidFill>
                <a:latin typeface="Open Sans"/>
              </a:rPr>
              <a:t> at √s</a:t>
            </a:r>
            <a:r>
              <a:rPr b="1" lang="en-US" sz="1800" spc="-1" strike="noStrike" baseline="-33000">
                <a:solidFill>
                  <a:srgbClr val="333333"/>
                </a:solidFill>
                <a:latin typeface="Open Sans"/>
              </a:rPr>
              <a:t>NN</a:t>
            </a:r>
            <a:r>
              <a:rPr b="1" lang="en-US" sz="1800" spc="-1" strike="noStrike">
                <a:solidFill>
                  <a:srgbClr val="333333"/>
                </a:solidFill>
                <a:latin typeface="Open Sans"/>
              </a:rPr>
              <a:t> = 2.4-7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84" name="Рисунок 1" descr=""/>
          <p:cNvPicPr/>
          <p:nvPr/>
        </p:nvPicPr>
        <p:blipFill>
          <a:blip r:embed="rId1"/>
          <a:stretch/>
        </p:blipFill>
        <p:spPr>
          <a:xfrm>
            <a:off x="4932000" y="775440"/>
            <a:ext cx="3805200" cy="2653200"/>
          </a:xfrm>
          <a:prstGeom prst="rect">
            <a:avLst/>
          </a:prstGeom>
          <a:ln w="0">
            <a:noFill/>
          </a:ln>
        </p:spPr>
      </p:pic>
      <p:pic>
        <p:nvPicPr>
          <p:cNvPr id="585" name="Рисунок 3" descr=""/>
          <p:cNvPicPr/>
          <p:nvPr/>
        </p:nvPicPr>
        <p:blipFill>
          <a:blip r:embed="rId2"/>
          <a:stretch/>
        </p:blipFill>
        <p:spPr>
          <a:xfrm>
            <a:off x="4932000" y="3471120"/>
            <a:ext cx="3881880" cy="2653200"/>
          </a:xfrm>
          <a:prstGeom prst="rect">
            <a:avLst/>
          </a:prstGeom>
          <a:ln w="0">
            <a:noFill/>
          </a:ln>
        </p:spPr>
      </p:pic>
      <p:pic>
        <p:nvPicPr>
          <p:cNvPr id="586" name="Рисунок 8" descr=""/>
          <p:cNvPicPr/>
          <p:nvPr/>
        </p:nvPicPr>
        <p:blipFill>
          <a:blip r:embed="rId3"/>
          <a:stretch/>
        </p:blipFill>
        <p:spPr>
          <a:xfrm>
            <a:off x="107640" y="1052640"/>
            <a:ext cx="4680000" cy="3601440"/>
          </a:xfrm>
          <a:prstGeom prst="rect">
            <a:avLst/>
          </a:prstGeom>
          <a:ln w="0">
            <a:noFill/>
          </a:ln>
        </p:spPr>
      </p:pic>
      <p:sp>
        <p:nvSpPr>
          <p:cNvPr id="587" name="TextBox 2"/>
          <p:cNvSpPr/>
          <p:nvPr/>
        </p:nvSpPr>
        <p:spPr>
          <a:xfrm>
            <a:off x="483120" y="572400"/>
            <a:ext cx="4356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Li-Ke Liu (CCNU), STAR Collaboration, CPOD 2024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Рисунок 13" descr=""/>
          <p:cNvPicPr/>
          <p:nvPr/>
        </p:nvPicPr>
        <p:blipFill>
          <a:blip r:embed="rId1"/>
          <a:stretch/>
        </p:blipFill>
        <p:spPr>
          <a:xfrm>
            <a:off x="75240" y="453240"/>
            <a:ext cx="3540960" cy="2899800"/>
          </a:xfrm>
          <a:prstGeom prst="rect">
            <a:avLst/>
          </a:prstGeom>
          <a:ln w="0">
            <a:noFill/>
          </a:ln>
        </p:spPr>
      </p:pic>
      <p:sp>
        <p:nvSpPr>
          <p:cNvPr id="589" name="PlaceHolder 1"/>
          <p:cNvSpPr>
            <a:spLocks noGrp="1"/>
          </p:cNvSpPr>
          <p:nvPr>
            <p:ph/>
          </p:nvPr>
        </p:nvSpPr>
        <p:spPr>
          <a:xfrm>
            <a:off x="5004000" y="3697920"/>
            <a:ext cx="3911040" cy="182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RU" sz="2100" spc="-1" strike="noStrike">
                <a:solidFill>
                  <a:srgbClr val="000000"/>
                </a:solidFill>
                <a:latin typeface="Calibri"/>
              </a:rPr>
              <a:t>The rather good scaling observed suggests that  does not change significantly over beam energy range  AGeV ( GeV)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RU" sz="2100" spc="-1" strike="noStrike">
                <a:solidFill>
                  <a:srgbClr val="000000"/>
                </a:solidFill>
                <a:latin typeface="Calibri"/>
              </a:rPr>
              <a:t>Scaling breaks at  AGeV ( GeV)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sldNum" idx="5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B07985-1044-4951-B25B-548104CEED57}" type="slidenum">
              <a:rPr b="0" lang="en-RU" sz="9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591" name="TextBox 9"/>
          <p:cNvSpPr/>
          <p:nvPr/>
        </p:nvSpPr>
        <p:spPr>
          <a:xfrm>
            <a:off x="6701760" y="2774880"/>
            <a:ext cx="20916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050" spc="-1" strike="noStrike">
                <a:solidFill>
                  <a:srgbClr val="000000"/>
                </a:solidFill>
                <a:latin typeface="Calibri"/>
              </a:rPr>
              <a:t>Nucl. Phys A 876 (2012) 1-60</a:t>
            </a:r>
            <a:endParaRPr b="0" lang="en-US" sz="1050" spc="-1" strike="noStrike">
              <a:latin typeface="Arial"/>
            </a:endParaRPr>
          </a:p>
        </p:txBody>
      </p:sp>
      <p:pic>
        <p:nvPicPr>
          <p:cNvPr id="592" name="Рисунок 10" descr=""/>
          <p:cNvPicPr/>
          <p:nvPr/>
        </p:nvPicPr>
        <p:blipFill>
          <a:blip r:embed="rId2"/>
          <a:stretch/>
        </p:blipFill>
        <p:spPr>
          <a:xfrm>
            <a:off x="3420000" y="448200"/>
            <a:ext cx="3312000" cy="2899800"/>
          </a:xfrm>
          <a:prstGeom prst="rect">
            <a:avLst/>
          </a:prstGeom>
          <a:ln w="0">
            <a:noFill/>
          </a:ln>
        </p:spPr>
      </p:pic>
      <p:sp>
        <p:nvSpPr>
          <p:cNvPr id="593" name="TextBox 14"/>
          <p:cNvSpPr/>
          <p:nvPr/>
        </p:nvSpPr>
        <p:spPr>
          <a:xfrm>
            <a:off x="7926120" y="1560600"/>
            <a:ext cx="219240" cy="7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3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3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RU" sz="135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594" name="Рисунок 2" descr=""/>
          <p:cNvPicPr/>
          <p:nvPr/>
        </p:nvPicPr>
        <p:blipFill>
          <a:blip r:embed="rId3"/>
          <a:stretch/>
        </p:blipFill>
        <p:spPr>
          <a:xfrm>
            <a:off x="228600" y="3228840"/>
            <a:ext cx="3540960" cy="3452400"/>
          </a:xfrm>
          <a:prstGeom prst="rect">
            <a:avLst/>
          </a:prstGeom>
          <a:ln w="0">
            <a:noFill/>
          </a:ln>
        </p:spPr>
      </p:pic>
      <p:sp>
        <p:nvSpPr>
          <p:cNvPr id="595" name="PlaceHolder 3"/>
          <p:cNvSpPr>
            <a:spLocks noGrp="1"/>
          </p:cNvSpPr>
          <p:nvPr>
            <p:ph type="title"/>
          </p:nvPr>
        </p:nvSpPr>
        <p:spPr>
          <a:xfrm>
            <a:off x="549000" y="58680"/>
            <a:ext cx="7886520" cy="394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6000"/>
          </a:bodyPr>
          <a:p>
            <a:pPr>
              <a:lnSpc>
                <a:spcPct val="90000"/>
              </a:lnSpc>
              <a:buNone/>
            </a:pPr>
            <a:r>
              <a:rPr b="0" lang="en-RU" sz="3300" spc="-1" strike="noStrike">
                <a:solidFill>
                  <a:srgbClr val="000000"/>
                </a:solidFill>
                <a:latin typeface="Calibri Light"/>
              </a:rPr>
              <a:t>Scaling relations at SIS – scaling with passage time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sldNum" idx="5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b="0" sz="67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FA4F4EB-B429-4055-A2AB-5F21D9BFE038}" type="slidenum">
              <a:rPr b="0" sz="670" spc="-1" strike="noStrike">
                <a:solidFill>
                  <a:srgbClr val="898989"/>
                </a:solidFill>
                <a:latin typeface="Calibri"/>
              </a:rPr>
              <a:t>15</a:t>
            </a:fld>
            <a:endParaRPr b="0" lang="en-US" sz="670" spc="-1" strike="noStrike">
              <a:latin typeface="Times New Roman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title"/>
          </p:nvPr>
        </p:nvSpPr>
        <p:spPr>
          <a:xfrm>
            <a:off x="1353600" y="1018080"/>
            <a:ext cx="6489720" cy="46296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2470" spc="-1" strike="noStrike">
                <a:solidFill>
                  <a:srgbClr val="ffffff">
                    <a:alpha val="1000"/>
                  </a:srgbClr>
                </a:solidFill>
                <a:latin typeface="Calibri Light"/>
              </a:rPr>
              <a:t> </a:t>
            </a:r>
            <a:endParaRPr b="0" lang="en-US" sz="24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TextBox 10"/>
          <p:cNvSpPr/>
          <p:nvPr/>
        </p:nvSpPr>
        <p:spPr>
          <a:xfrm>
            <a:off x="1214280" y="1486080"/>
            <a:ext cx="6700320" cy="62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STAR published results for protons : Scaling breaks at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√s</a:t>
            </a:r>
            <a:r>
              <a:rPr b="0" lang="en-US" sz="1600" spc="-1" strike="noStrike" baseline="-33000">
                <a:solidFill>
                  <a:srgbClr val="000000"/>
                </a:solidFill>
                <a:latin typeface="Arial"/>
                <a:ea typeface="Noto Sans CJK SC Regular"/>
              </a:rPr>
              <a:t>NN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=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3GeV – but holds at forward rapidity? 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99" name="Рисунок 2" descr=""/>
          <p:cNvPicPr/>
          <p:nvPr/>
        </p:nvPicPr>
        <p:blipFill>
          <a:blip r:embed="rId2"/>
          <a:stretch/>
        </p:blipFill>
        <p:spPr>
          <a:xfrm>
            <a:off x="179640" y="2061000"/>
            <a:ext cx="3803400" cy="3634560"/>
          </a:xfrm>
          <a:prstGeom prst="rect">
            <a:avLst/>
          </a:prstGeom>
          <a:ln w="0">
            <a:noFill/>
          </a:ln>
        </p:spPr>
      </p:pic>
      <p:pic>
        <p:nvPicPr>
          <p:cNvPr id="600" name="Рисунок 3" descr=""/>
          <p:cNvPicPr/>
          <p:nvPr/>
        </p:nvPicPr>
        <p:blipFill>
          <a:blip r:embed="rId3"/>
          <a:stretch/>
        </p:blipFill>
        <p:spPr>
          <a:xfrm>
            <a:off x="4400640" y="2029680"/>
            <a:ext cx="4114440" cy="363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sldNum" idx="54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  <a:ea typeface="MS PGothic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6B4CA270-A7D6-4082-B75D-C2E511004587}" type="slidenum">
              <a:rPr b="0" lang="en-US" sz="1400" spc="-1" strike="noStrike">
                <a:solidFill>
                  <a:srgbClr val="000000"/>
                </a:solidFill>
                <a:latin typeface="Arial"/>
                <a:ea typeface="MS PGothic"/>
              </a:rPr>
              <a:t>15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602" name="Right Arrow 4"/>
          <p:cNvSpPr/>
          <p:nvPr/>
        </p:nvSpPr>
        <p:spPr>
          <a:xfrm>
            <a:off x="3774960" y="6248520"/>
            <a:ext cx="2015640" cy="75960"/>
          </a:xfrm>
          <a:prstGeom prst="rightArrow">
            <a:avLst>
              <a:gd name="adj1" fmla="val 50000"/>
              <a:gd name="adj2" fmla="val 4997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TextBox 5"/>
          <p:cNvSpPr/>
          <p:nvPr/>
        </p:nvSpPr>
        <p:spPr>
          <a:xfrm>
            <a:off x="650880" y="48240"/>
            <a:ext cx="7089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Scaling with integral flow: protons in Au+Au at  = 2.4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04" name="Рисунок 5" descr=""/>
          <p:cNvPicPr/>
          <p:nvPr/>
        </p:nvPicPr>
        <p:blipFill>
          <a:blip r:embed="rId1"/>
          <a:stretch/>
        </p:blipFill>
        <p:spPr>
          <a:xfrm>
            <a:off x="179640" y="491400"/>
            <a:ext cx="3423600" cy="3297240"/>
          </a:xfrm>
          <a:prstGeom prst="rect">
            <a:avLst/>
          </a:prstGeom>
          <a:ln w="0">
            <a:noFill/>
          </a:ln>
        </p:spPr>
      </p:pic>
      <p:pic>
        <p:nvPicPr>
          <p:cNvPr id="605" name="Рисунок 7" descr=""/>
          <p:cNvPicPr/>
          <p:nvPr/>
        </p:nvPicPr>
        <p:blipFill>
          <a:blip r:embed="rId2"/>
          <a:stretch/>
        </p:blipFill>
        <p:spPr>
          <a:xfrm>
            <a:off x="4284000" y="491400"/>
            <a:ext cx="3536640" cy="3365280"/>
          </a:xfrm>
          <a:prstGeom prst="rect">
            <a:avLst/>
          </a:prstGeom>
          <a:ln w="0">
            <a:noFill/>
          </a:ln>
        </p:spPr>
      </p:pic>
      <p:pic>
        <p:nvPicPr>
          <p:cNvPr id="606" name="Рисунок 9" descr=""/>
          <p:cNvPicPr/>
          <p:nvPr/>
        </p:nvPicPr>
        <p:blipFill>
          <a:blip r:embed="rId3"/>
          <a:stretch/>
        </p:blipFill>
        <p:spPr>
          <a:xfrm>
            <a:off x="443160" y="3911040"/>
            <a:ext cx="7344360" cy="2810160"/>
          </a:xfrm>
          <a:prstGeom prst="rect">
            <a:avLst/>
          </a:prstGeom>
          <a:ln w="0">
            <a:noFill/>
          </a:ln>
        </p:spPr>
      </p:pic>
      <p:sp>
        <p:nvSpPr>
          <p:cNvPr id="607" name="TextBox 10"/>
          <p:cNvSpPr/>
          <p:nvPr/>
        </p:nvSpPr>
        <p:spPr>
          <a:xfrm>
            <a:off x="1523880" y="375480"/>
            <a:ext cx="535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radial flow is not so srong at low energies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ext Box 11"/>
          <p:cNvSpPr/>
          <p:nvPr/>
        </p:nvSpPr>
        <p:spPr>
          <a:xfrm>
            <a:off x="323640" y="162360"/>
            <a:ext cx="7748640" cy="4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2100" spc="-1" strike="noStrike">
                <a:solidFill>
                  <a:srgbClr val="0070c0"/>
                </a:solidFill>
                <a:latin typeface="Tahoma"/>
              </a:rPr>
              <a:t>Anisotropic  flow   at Nuclotron / NICA: 2.5-3.0 GeV  </a:t>
            </a:r>
            <a:endParaRPr b="0" lang="en-US" sz="2100" spc="-1" strike="noStrike">
              <a:latin typeface="Arial"/>
            </a:endParaRPr>
          </a:p>
        </p:txBody>
      </p:sp>
      <p:pic>
        <p:nvPicPr>
          <p:cNvPr id="609" name="Рисунок 8" descr=""/>
          <p:cNvPicPr/>
          <p:nvPr/>
        </p:nvPicPr>
        <p:blipFill>
          <a:blip r:embed="rId1"/>
          <a:stretch/>
        </p:blipFill>
        <p:spPr>
          <a:xfrm>
            <a:off x="5087520" y="1285200"/>
            <a:ext cx="3588480" cy="2413080"/>
          </a:xfrm>
          <a:prstGeom prst="rect">
            <a:avLst/>
          </a:prstGeom>
          <a:ln w="0">
            <a:noFill/>
          </a:ln>
        </p:spPr>
      </p:pic>
      <p:pic>
        <p:nvPicPr>
          <p:cNvPr id="610" name="Рисунок 3" descr=""/>
          <p:cNvPicPr/>
          <p:nvPr/>
        </p:nvPicPr>
        <p:blipFill>
          <a:blip r:embed="rId2"/>
          <a:stretch/>
        </p:blipFill>
        <p:spPr>
          <a:xfrm>
            <a:off x="0" y="692640"/>
            <a:ext cx="4901040" cy="3677040"/>
          </a:xfrm>
          <a:prstGeom prst="rect">
            <a:avLst/>
          </a:prstGeom>
          <a:ln w="0">
            <a:noFill/>
          </a:ln>
        </p:spPr>
      </p:pic>
      <p:sp>
        <p:nvSpPr>
          <p:cNvPr id="611" name="TextBox 4"/>
          <p:cNvSpPr/>
          <p:nvPr/>
        </p:nvSpPr>
        <p:spPr>
          <a:xfrm>
            <a:off x="1076040" y="3698280"/>
            <a:ext cx="1589760" cy="226800"/>
          </a:xfrm>
          <a:prstGeom prst="rect">
            <a:avLst/>
          </a:prstGeom>
          <a:solidFill>
            <a:srgbClr val="fbe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900" spc="-1" strike="noStrike">
                <a:solidFill>
                  <a:srgbClr val="c00000"/>
                </a:solidFill>
                <a:latin typeface="Arial"/>
              </a:rPr>
              <a:t>BM@N agrees with STAR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612" name="Рисунок 9" descr=""/>
          <p:cNvPicPr/>
          <p:nvPr/>
        </p:nvPicPr>
        <p:blipFill>
          <a:blip r:embed="rId3"/>
          <a:stretch/>
        </p:blipFill>
        <p:spPr>
          <a:xfrm>
            <a:off x="5181120" y="3836880"/>
            <a:ext cx="3365640" cy="2650680"/>
          </a:xfrm>
          <a:prstGeom prst="rect">
            <a:avLst/>
          </a:prstGeom>
          <a:ln w="0">
            <a:noFill/>
          </a:ln>
        </p:spPr>
      </p:pic>
      <p:sp>
        <p:nvSpPr>
          <p:cNvPr id="613" name="TextBox 10"/>
          <p:cNvSpPr/>
          <p:nvPr/>
        </p:nvSpPr>
        <p:spPr>
          <a:xfrm>
            <a:off x="910080" y="4859640"/>
            <a:ext cx="3897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Need new measurements to fill the gap in energy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/>
          </p:nvPr>
        </p:nvSpPr>
        <p:spPr>
          <a:xfrm>
            <a:off x="506880" y="1414800"/>
            <a:ext cx="8130240" cy="426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100" spc="-1" strike="noStrike">
                <a:solidFill>
                  <a:srgbClr val="000000"/>
                </a:solidFill>
                <a:latin typeface="Calibri"/>
              </a:rPr>
              <a:t>NCQ scaling: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Holds up for energies  GeV in both experimental data and models (hybrid and pure string/hadronic cascade models)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Scaling at  GeV in the experimental data and pure string/hadronic cascade models can be accidental – more thorough study should be performed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100" spc="-1" strike="noStrike">
                <a:solidFill>
                  <a:srgbClr val="000000"/>
                </a:solidFill>
                <a:latin typeface="Calibri"/>
              </a:rPr>
              <a:t>Scaling with passage time: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Holds up for energies  GeV and breaks at  GeV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Shows that at this energy range  changes due to the change of the passage time  of the spectators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Scaling relations  provide a useful tool 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to perform comparison between results from different experiments with different system size and beam energies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to constrain existing models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sldNum" idx="5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C34F0D9-9F40-4F99-AB5F-CC90C95491E8}" type="slidenum">
              <a:rPr b="0" lang="en-RU" sz="900" spc="-1" strike="noStrike">
                <a:solidFill>
                  <a:srgbClr val="8b8b8b"/>
                </a:solidFill>
                <a:latin typeface="Calibri"/>
              </a:rPr>
              <a:t>19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title"/>
          </p:nvPr>
        </p:nvSpPr>
        <p:spPr>
          <a:xfrm>
            <a:off x="628560" y="939240"/>
            <a:ext cx="7886520" cy="466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Calibri Light"/>
              </a:rPr>
              <a:t>Summary and outlook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076960" cy="609120"/>
          </a:xfrm>
          <a:prstGeom prst="rect">
            <a:avLst/>
          </a:prstGeom>
          <a:solidFill>
            <a:srgbClr val="bbe0e3"/>
          </a:solidFill>
          <a:ln w="0">
            <a:solidFill>
              <a:srgbClr val="990000"/>
            </a:solidFill>
          </a:ln>
          <a:effectLst>
            <a:outerShdw dist="107423" dir="2700000" blurRad="0" rotWithShape="0">
              <a:srgbClr val="808080">
                <a:alpha val="50000"/>
              </a:srgbClr>
            </a:outerShdw>
          </a:effectLst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OUTLINE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Rectangle 3"/>
          <p:cNvSpPr/>
          <p:nvPr/>
        </p:nvSpPr>
        <p:spPr>
          <a:xfrm>
            <a:off x="139680" y="139680"/>
            <a:ext cx="37800" cy="2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Rectangle 4"/>
          <p:cNvSpPr/>
          <p:nvPr/>
        </p:nvSpPr>
        <p:spPr>
          <a:xfrm>
            <a:off x="139680" y="139680"/>
            <a:ext cx="37800" cy="2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Rectangle 5"/>
          <p:cNvSpPr/>
          <p:nvPr/>
        </p:nvSpPr>
        <p:spPr>
          <a:xfrm>
            <a:off x="139680" y="139680"/>
            <a:ext cx="37800" cy="2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Rectangle 6"/>
          <p:cNvSpPr/>
          <p:nvPr/>
        </p:nvSpPr>
        <p:spPr>
          <a:xfrm>
            <a:off x="139680" y="139680"/>
            <a:ext cx="37800" cy="2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Rectangle 7"/>
          <p:cNvSpPr/>
          <p:nvPr/>
        </p:nvSpPr>
        <p:spPr>
          <a:xfrm>
            <a:off x="139680" y="139680"/>
            <a:ext cx="37800" cy="2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PlaceHolder 2"/>
          <p:cNvSpPr>
            <a:spLocks noGrp="1"/>
          </p:cNvSpPr>
          <p:nvPr>
            <p:ph type="sldNum" idx="37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A76BB3C-2B19-496F-8345-D91DBCE28673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75" name="TextBox 2"/>
          <p:cNvSpPr/>
          <p:nvPr/>
        </p:nvSpPr>
        <p:spPr>
          <a:xfrm>
            <a:off x="533520" y="914400"/>
            <a:ext cx="8000640" cy="2934000"/>
          </a:xfrm>
          <a:prstGeom prst="rect">
            <a:avLst/>
          </a:prstGeom>
          <a:noFill/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c0000"/>
                </a:solidFill>
                <a:latin typeface="Arial"/>
              </a:rPr>
              <a:t>1)  </a:t>
            </a:r>
            <a:r>
              <a:rPr b="1" lang="en-US" sz="2800" spc="-1" strike="noStrike">
                <a:solidFill>
                  <a:srgbClr val="000066"/>
                </a:solidFill>
                <a:latin typeface="Arial"/>
              </a:rPr>
              <a:t>Anisotropic flow: introduction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00"/>
              </a:spcBef>
              <a:buClr>
                <a:srgbClr val="000066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66"/>
                </a:solidFill>
                <a:latin typeface="Arial"/>
              </a:rPr>
              <a:t>  </a:t>
            </a:r>
            <a:r>
              <a:rPr b="1" lang="en-US" sz="2800" spc="-1" strike="noStrike">
                <a:solidFill>
                  <a:srgbClr val="000066"/>
                </a:solidFill>
                <a:latin typeface="Arial"/>
              </a:rPr>
              <a:t>Flow and sQGP at RHIC/LHC?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00"/>
              </a:spcBef>
              <a:buClr>
                <a:srgbClr val="000066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66"/>
                </a:solidFill>
                <a:latin typeface="Arial"/>
              </a:rPr>
              <a:t>  </a:t>
            </a:r>
            <a:r>
              <a:rPr b="1" lang="en-US" sz="2800" spc="-1" strike="noStrike">
                <a:solidFill>
                  <a:srgbClr val="000066"/>
                </a:solidFill>
                <a:latin typeface="Arial"/>
              </a:rPr>
              <a:t>Scaling properties of anisotropic flow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00"/>
              </a:spcBef>
              <a:buClr>
                <a:srgbClr val="000066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66"/>
                </a:solidFill>
                <a:latin typeface="Arial"/>
              </a:rPr>
              <a:t>  </a:t>
            </a:r>
            <a:r>
              <a:rPr b="1" lang="en-US" sz="2800" spc="-1" strike="noStrike">
                <a:solidFill>
                  <a:srgbClr val="000066"/>
                </a:solidFill>
                <a:latin typeface="Arial"/>
              </a:rPr>
              <a:t>Flow results from Beam Energy Scans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00"/>
              </a:spcBef>
              <a:buClr>
                <a:srgbClr val="000066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66"/>
                </a:solidFill>
                <a:latin typeface="Arial"/>
              </a:rPr>
              <a:t>   </a:t>
            </a:r>
            <a:r>
              <a:rPr b="1" lang="en-US" sz="2800" spc="-1" strike="noStrike">
                <a:solidFill>
                  <a:srgbClr val="000066"/>
                </a:solidFill>
                <a:latin typeface="Arial"/>
              </a:rPr>
              <a:t>Outlook for flow measurements at NICA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Picture 10" descr=""/>
          <p:cNvPicPr/>
          <p:nvPr/>
        </p:nvPicPr>
        <p:blipFill>
          <a:blip r:embed="rId1"/>
          <a:stretch/>
        </p:blipFill>
        <p:spPr>
          <a:xfrm>
            <a:off x="76320" y="527040"/>
            <a:ext cx="3885840" cy="2036520"/>
          </a:xfrm>
          <a:prstGeom prst="rect">
            <a:avLst/>
          </a:prstGeom>
          <a:ln w="0">
            <a:noFill/>
          </a:ln>
        </p:spPr>
      </p:pic>
      <p:sp>
        <p:nvSpPr>
          <p:cNvPr id="477" name="PlaceHolder 1"/>
          <p:cNvSpPr>
            <a:spLocks noGrp="1"/>
          </p:cNvSpPr>
          <p:nvPr>
            <p:ph type="sldNum" idx="38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03E7A01-1E8D-42E9-BCFA-F97DB198F35F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graphicFrame>
        <p:nvGraphicFramePr>
          <p:cNvPr id="478" name="Object 22"/>
          <p:cNvGraphicFramePr/>
          <p:nvPr/>
        </p:nvGraphicFramePr>
        <p:xfrm>
          <a:off x="5167440" y="1857240"/>
          <a:ext cx="3760560" cy="761760"/>
        </p:xfrm>
        <a:graphic>
          <a:graphicData uri="http://schemas.openxmlformats.org/presentationml/2006/ole">
            <p:oleObj progId="Equation.DSMT4" r:id="rId2" spid="">
              <p:embed/>
              <p:pic>
                <p:nvPicPr>
                  <p:cNvPr id="479" name="Object 2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167440" y="1857240"/>
                    <a:ext cx="3760560" cy="761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0" name="Rounded Rectangle 134"/>
          <p:cNvSpPr/>
          <p:nvPr/>
        </p:nvSpPr>
        <p:spPr>
          <a:xfrm>
            <a:off x="6019920" y="0"/>
            <a:ext cx="456840" cy="761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Right Arrow 6"/>
          <p:cNvSpPr/>
          <p:nvPr/>
        </p:nvSpPr>
        <p:spPr>
          <a:xfrm>
            <a:off x="3962520" y="1060560"/>
            <a:ext cx="1157040" cy="288720"/>
          </a:xfrm>
          <a:prstGeom prst="rightArrow">
            <a:avLst>
              <a:gd name="adj1" fmla="val 50000"/>
              <a:gd name="adj2" fmla="val 50000"/>
            </a:avLst>
          </a:prstGeom>
          <a:noFill/>
          <a:ln w="3175"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2" name="Rectangle 120"/>
          <p:cNvSpPr/>
          <p:nvPr/>
        </p:nvSpPr>
        <p:spPr>
          <a:xfrm>
            <a:off x="5756400" y="1413000"/>
            <a:ext cx="414000" cy="279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3" name="Picture 595" descr=""/>
          <p:cNvPicPr/>
          <p:nvPr/>
        </p:nvPicPr>
        <p:blipFill>
          <a:blip r:embed="rId4"/>
          <a:stretch/>
        </p:blipFill>
        <p:spPr>
          <a:xfrm>
            <a:off x="5653080" y="596880"/>
            <a:ext cx="2761920" cy="12949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43" descr=""/>
          <p:cNvPicPr/>
          <p:nvPr/>
        </p:nvPicPr>
        <p:blipFill>
          <a:blip r:embed="rId5"/>
          <a:stretch/>
        </p:blipFill>
        <p:spPr>
          <a:xfrm>
            <a:off x="298440" y="1828800"/>
            <a:ext cx="3441240" cy="76176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7" descr=""/>
          <p:cNvPicPr/>
          <p:nvPr/>
        </p:nvPicPr>
        <p:blipFill>
          <a:blip r:embed="rId6"/>
          <a:stretch/>
        </p:blipFill>
        <p:spPr>
          <a:xfrm>
            <a:off x="216000" y="2495520"/>
            <a:ext cx="9010440" cy="934560"/>
          </a:xfrm>
          <a:prstGeom prst="rect">
            <a:avLst/>
          </a:prstGeom>
          <a:ln w="0">
            <a:noFill/>
          </a:ln>
        </p:spPr>
      </p:pic>
      <p:sp>
        <p:nvSpPr>
          <p:cNvPr id="486" name="Right Arrow 28"/>
          <p:cNvSpPr/>
          <p:nvPr/>
        </p:nvSpPr>
        <p:spPr>
          <a:xfrm flipV="1">
            <a:off x="4038480" y="2060640"/>
            <a:ext cx="663120" cy="205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7" name="PlaceHolder 2"/>
          <p:cNvSpPr>
            <a:spLocks noGrp="1"/>
          </p:cNvSpPr>
          <p:nvPr>
            <p:ph type="title"/>
          </p:nvPr>
        </p:nvSpPr>
        <p:spPr>
          <a:xfrm>
            <a:off x="76320" y="76320"/>
            <a:ext cx="8927640" cy="533160"/>
          </a:xfrm>
          <a:prstGeom prst="rect">
            <a:avLst/>
          </a:prstGeom>
          <a:solidFill>
            <a:srgbClr val="bbe0e3"/>
          </a:solidFill>
          <a:ln w="0">
            <a:solidFill>
              <a:srgbClr val="990000"/>
            </a:solidFill>
          </a:ln>
          <a:effectLst>
            <a:outerShdw dist="107423" dir="2700000" blurRad="0" rotWithShape="0">
              <a:srgbClr val="808080">
                <a:alpha val="50000"/>
              </a:srgbClr>
            </a:outerShdw>
          </a:effectLst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br>
              <a:rPr sz="2800"/>
            </a:br>
            <a:r>
              <a:rPr b="1" i="1" lang="en-US" sz="2800" spc="-1" strike="noStrike">
                <a:solidFill>
                  <a:srgbClr val="000000"/>
                </a:solidFill>
                <a:latin typeface="Arial"/>
              </a:rPr>
              <a:t>Anisotropic Flow at RHIC-LHC </a:t>
            </a:r>
            <a:br>
              <a:rPr sz="2800"/>
            </a:b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88" name="Group 13"/>
          <p:cNvGrpSpPr/>
          <p:nvPr/>
        </p:nvGrpSpPr>
        <p:grpSpPr>
          <a:xfrm>
            <a:off x="201600" y="3581280"/>
            <a:ext cx="3760560" cy="3227040"/>
            <a:chOff x="201600" y="3581280"/>
            <a:chExt cx="3760560" cy="3227040"/>
          </a:xfrm>
        </p:grpSpPr>
        <p:sp>
          <p:nvSpPr>
            <p:cNvPr id="489" name="Rectangle 14"/>
            <p:cNvSpPr/>
            <p:nvPr/>
          </p:nvSpPr>
          <p:spPr>
            <a:xfrm>
              <a:off x="201600" y="3581280"/>
              <a:ext cx="3760560" cy="3227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aa5a7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490" name="Group 16"/>
            <p:cNvGrpSpPr/>
            <p:nvPr/>
          </p:nvGrpSpPr>
          <p:grpSpPr>
            <a:xfrm>
              <a:off x="307440" y="3669840"/>
              <a:ext cx="3548520" cy="3111120"/>
              <a:chOff x="307440" y="3669840"/>
              <a:chExt cx="3548520" cy="3111120"/>
            </a:xfrm>
          </p:grpSpPr>
          <p:pic>
            <p:nvPicPr>
              <p:cNvPr id="491" name="Picture 9" descr=""/>
              <p:cNvPicPr/>
              <p:nvPr/>
            </p:nvPicPr>
            <p:blipFill>
              <a:blip r:embed="rId7"/>
              <a:srcRect l="2126" t="15956" r="4259" b="0"/>
              <a:stretch/>
            </p:blipFill>
            <p:spPr>
              <a:xfrm>
                <a:off x="307440" y="3781440"/>
                <a:ext cx="3526200" cy="17614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492" name="Group 23"/>
              <p:cNvGrpSpPr/>
              <p:nvPr/>
            </p:nvGrpSpPr>
            <p:grpSpPr>
              <a:xfrm>
                <a:off x="318960" y="5086080"/>
                <a:ext cx="3537000" cy="1694880"/>
                <a:chOff x="318960" y="5086080"/>
                <a:chExt cx="3537000" cy="1694880"/>
              </a:xfrm>
            </p:grpSpPr>
            <p:pic>
              <p:nvPicPr>
                <p:cNvPr id="493" name="Picture 19" descr=""/>
                <p:cNvPicPr/>
                <p:nvPr/>
              </p:nvPicPr>
              <p:blipFill>
                <a:blip r:embed="rId8"/>
                <a:srcRect l="429" t="2880" r="0" b="54671"/>
                <a:stretch/>
              </p:blipFill>
              <p:spPr>
                <a:xfrm>
                  <a:off x="320760" y="5086080"/>
                  <a:ext cx="3535200" cy="1321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94" name="Picture 20" descr=""/>
                <p:cNvPicPr/>
                <p:nvPr/>
              </p:nvPicPr>
              <p:blipFill>
                <a:blip r:embed="rId9"/>
                <a:srcRect l="0" t="86331" r="0" b="0"/>
                <a:stretch/>
              </p:blipFill>
              <p:spPr>
                <a:xfrm>
                  <a:off x="318960" y="6357960"/>
                  <a:ext cx="3530520" cy="423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pic>
            <p:nvPicPr>
              <p:cNvPr id="495" name="Picture 13" descr=""/>
              <p:cNvPicPr/>
              <p:nvPr/>
            </p:nvPicPr>
            <p:blipFill>
              <a:blip r:embed="rId10"/>
              <a:srcRect l="24468" t="5316" r="56740" b="55320"/>
              <a:stretch/>
            </p:blipFill>
            <p:spPr>
              <a:xfrm>
                <a:off x="1149120" y="3770280"/>
                <a:ext cx="707760" cy="8247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96" name="Picture 14" descr=""/>
              <p:cNvPicPr/>
              <p:nvPr/>
            </p:nvPicPr>
            <p:blipFill>
              <a:blip r:embed="rId11"/>
              <a:srcRect l="42552" t="6915" r="23051" b="76592"/>
              <a:stretch/>
            </p:blipFill>
            <p:spPr>
              <a:xfrm>
                <a:off x="1830240" y="3781440"/>
                <a:ext cx="1295280" cy="3452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97" name="Picture 15" descr=""/>
              <p:cNvPicPr/>
              <p:nvPr/>
            </p:nvPicPr>
            <p:blipFill>
              <a:blip r:embed="rId12"/>
              <a:srcRect l="21985" t="1063" r="6385" b="92558"/>
              <a:stretch/>
            </p:blipFill>
            <p:spPr>
              <a:xfrm>
                <a:off x="1055520" y="3669840"/>
                <a:ext cx="2697840" cy="1335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498" name="Прямоугольник 1"/>
          <p:cNvSpPr/>
          <p:nvPr/>
        </p:nvSpPr>
        <p:spPr>
          <a:xfrm>
            <a:off x="109440" y="3284640"/>
            <a:ext cx="45716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</a:rPr>
              <a:t>Gale, Jeon, et al., Phys. Rev. Lett. 110, 012302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499" name="Рисунок 5" descr=""/>
          <p:cNvPicPr/>
          <p:nvPr/>
        </p:nvPicPr>
        <p:blipFill>
          <a:blip r:embed="rId13"/>
          <a:stretch/>
        </p:blipFill>
        <p:spPr>
          <a:xfrm>
            <a:off x="4088880" y="3519360"/>
            <a:ext cx="4326120" cy="303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sldNum" idx="39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  <a:ea typeface="MS PGothic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86E9F1AE-B2D1-421C-8FEE-0FBFA38F61DB}" type="slidenum">
              <a:rPr b="0" lang="en-US" sz="1400" spc="-1" strike="noStrike">
                <a:solidFill>
                  <a:srgbClr val="000000"/>
                </a:solidFill>
                <a:latin typeface="Arial"/>
                <a:ea typeface="MS PGothic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01" name="Right Arrow 4"/>
          <p:cNvSpPr/>
          <p:nvPr/>
        </p:nvSpPr>
        <p:spPr>
          <a:xfrm>
            <a:off x="3774960" y="6248520"/>
            <a:ext cx="2015640" cy="75960"/>
          </a:xfrm>
          <a:prstGeom prst="rightArrow">
            <a:avLst>
              <a:gd name="adj1" fmla="val 50000"/>
              <a:gd name="adj2" fmla="val 4997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2" name="Рисунок 2" descr=""/>
          <p:cNvPicPr/>
          <p:nvPr/>
        </p:nvPicPr>
        <p:blipFill>
          <a:blip r:embed="rId1"/>
          <a:stretch/>
        </p:blipFill>
        <p:spPr>
          <a:xfrm>
            <a:off x="-3240" y="344880"/>
            <a:ext cx="4286880" cy="3013920"/>
          </a:xfrm>
          <a:prstGeom prst="rect">
            <a:avLst/>
          </a:prstGeom>
          <a:ln w="0">
            <a:noFill/>
          </a:ln>
        </p:spPr>
      </p:pic>
      <p:pic>
        <p:nvPicPr>
          <p:cNvPr id="503" name="Рисунок 4" descr=""/>
          <p:cNvPicPr/>
          <p:nvPr/>
        </p:nvPicPr>
        <p:blipFill>
          <a:blip r:embed="rId2"/>
          <a:stretch/>
        </p:blipFill>
        <p:spPr>
          <a:xfrm>
            <a:off x="4572000" y="344880"/>
            <a:ext cx="4087800" cy="3013920"/>
          </a:xfrm>
          <a:prstGeom prst="rect">
            <a:avLst/>
          </a:prstGeom>
          <a:ln w="0">
            <a:noFill/>
          </a:ln>
        </p:spPr>
      </p:pic>
      <p:sp>
        <p:nvSpPr>
          <p:cNvPr id="504" name="TextBox 5"/>
          <p:cNvSpPr/>
          <p:nvPr/>
        </p:nvSpPr>
        <p:spPr>
          <a:xfrm>
            <a:off x="650880" y="48240"/>
            <a:ext cx="6248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Scaling with integral flow of charged hadrons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05" name="Рисунок 3" descr=""/>
          <p:cNvPicPr/>
          <p:nvPr/>
        </p:nvPicPr>
        <p:blipFill>
          <a:blip r:embed="rId3"/>
          <a:stretch/>
        </p:blipFill>
        <p:spPr>
          <a:xfrm>
            <a:off x="0" y="3362400"/>
            <a:ext cx="4283640" cy="2882520"/>
          </a:xfrm>
          <a:prstGeom prst="rect">
            <a:avLst/>
          </a:prstGeom>
          <a:ln w="0">
            <a:noFill/>
          </a:ln>
        </p:spPr>
      </p:pic>
      <p:pic>
        <p:nvPicPr>
          <p:cNvPr id="506" name="Рисунок 8" descr=""/>
          <p:cNvPicPr/>
          <p:nvPr/>
        </p:nvPicPr>
        <p:blipFill>
          <a:blip r:embed="rId4"/>
          <a:stretch/>
        </p:blipFill>
        <p:spPr>
          <a:xfrm>
            <a:off x="4591440" y="3416040"/>
            <a:ext cx="4087800" cy="2803680"/>
          </a:xfrm>
          <a:prstGeom prst="rect">
            <a:avLst/>
          </a:prstGeom>
          <a:ln w="0">
            <a:noFill/>
          </a:ln>
        </p:spPr>
      </p:pic>
      <p:pic>
        <p:nvPicPr>
          <p:cNvPr id="507" name="Рисунок 4" descr=""/>
          <p:cNvPicPr/>
          <p:nvPr/>
        </p:nvPicPr>
        <p:blipFill>
          <a:blip r:embed="rId5"/>
          <a:stretch/>
        </p:blipFill>
        <p:spPr>
          <a:xfrm>
            <a:off x="464400" y="6157080"/>
            <a:ext cx="8461800" cy="61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ldNum" idx="40"/>
          </p:nvPr>
        </p:nvSpPr>
        <p:spPr>
          <a:xfrm>
            <a:off x="457200" y="5540400"/>
            <a:ext cx="2133360" cy="356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10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930D07EF-D600-4603-A7AF-FAA9B7269992}" type="slidenum">
              <a:rPr b="0" lang="en-US" sz="10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50" spc="-1" strike="noStrike">
              <a:latin typeface="Times New Roman"/>
            </a:endParaRPr>
          </a:p>
        </p:txBody>
      </p:sp>
      <p:pic>
        <p:nvPicPr>
          <p:cNvPr id="509" name="Picture 1" descr=""/>
          <p:cNvPicPr/>
          <p:nvPr/>
        </p:nvPicPr>
        <p:blipFill>
          <a:blip r:embed="rId1"/>
          <a:stretch/>
        </p:blipFill>
        <p:spPr>
          <a:xfrm>
            <a:off x="0" y="714240"/>
            <a:ext cx="4643640" cy="5182920"/>
          </a:xfrm>
          <a:prstGeom prst="rect">
            <a:avLst/>
          </a:prstGeom>
          <a:ln w="0">
            <a:noFill/>
          </a:ln>
        </p:spPr>
      </p:pic>
      <p:sp>
        <p:nvSpPr>
          <p:cNvPr id="510" name="Text Box 3"/>
          <p:cNvSpPr/>
          <p:nvPr/>
        </p:nvSpPr>
        <p:spPr>
          <a:xfrm>
            <a:off x="1331640" y="6157800"/>
            <a:ext cx="62863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55440" bIns="40680" anchor="t">
            <a:noAutofit/>
          </a:bodyPr>
          <a:p>
            <a:pPr algn="ctr">
              <a:lnSpc>
                <a:spcPct val="93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Integrated v</a:t>
            </a:r>
            <a:r>
              <a:rPr b="1" lang="en-US" sz="2000" spc="-1" strike="noStrike" baseline="-33000">
                <a:solidFill>
                  <a:srgbClr val="000000"/>
                </a:solidFill>
                <a:latin typeface="Arial"/>
              </a:rPr>
              <a:t>2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and v</a:t>
            </a:r>
            <a:r>
              <a:rPr b="1" lang="en-US" sz="2000" spc="-1" strike="noStrike" baseline="-33000">
                <a:solidFill>
                  <a:srgbClr val="000000"/>
                </a:solidFill>
                <a:latin typeface="Arial"/>
              </a:rPr>
              <a:t>3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decrease with decreasing collision energy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93000"/>
              </a:lnSpc>
              <a:buNone/>
              <a:tabLst>
                <a:tab algn="l" pos="0"/>
              </a:tabLst>
            </a:pPr>
            <a:endParaRPr b="0" lang="en-US" sz="1350" spc="-1" strike="noStrike"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title"/>
          </p:nvPr>
        </p:nvSpPr>
        <p:spPr>
          <a:xfrm>
            <a:off x="326880" y="61920"/>
            <a:ext cx="8489520" cy="501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412920"/>
                <a:tab algn="l" pos="826920"/>
                <a:tab algn="l" pos="1241280"/>
                <a:tab algn="l" pos="1657440"/>
                <a:tab algn="l" pos="2071800"/>
                <a:tab algn="l" pos="2486160"/>
                <a:tab algn="l" pos="2901960"/>
                <a:tab algn="l" pos="3316320"/>
                <a:tab algn="l" pos="3730680"/>
                <a:tab algn="l" pos="4145040"/>
                <a:tab algn="l" pos="4559400"/>
                <a:tab algn="l" pos="4973760"/>
                <a:tab algn="l" pos="5388120"/>
                <a:tab algn="l" pos="5803920"/>
                <a:tab algn="l" pos="6218280"/>
                <a:tab algn="l" pos="6632640"/>
                <a:tab algn="l" pos="7048440"/>
                <a:tab algn="l" pos="7462800"/>
                <a:tab algn="l" pos="7877160"/>
                <a:tab algn="l" pos="829152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Beam-energy dependence of v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and v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TextBox 10"/>
          <p:cNvSpPr/>
          <p:nvPr/>
        </p:nvSpPr>
        <p:spPr>
          <a:xfrm>
            <a:off x="5073480" y="568440"/>
            <a:ext cx="3742920" cy="94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Petr Parfenov for STAR Collaboration,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fffff"/>
                </a:solidFill>
                <a:latin typeface="Calibri"/>
              </a:rPr>
              <a:t>of normalized v2 and v3 for all centralities and beam energies J.Phys.Conf.Ser. 1690 (2020) 1, 012128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513" name="TextBox 2"/>
          <p:cNvSpPr/>
          <p:nvPr/>
        </p:nvSpPr>
        <p:spPr>
          <a:xfrm>
            <a:off x="4572000" y="823680"/>
            <a:ext cx="45716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J.Phys.Conf.Ser.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 1690 (2020) 1, 012128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14" name="Рисунок 4" descr=""/>
          <p:cNvPicPr/>
          <p:nvPr/>
        </p:nvPicPr>
        <p:blipFill>
          <a:blip r:embed="rId2"/>
          <a:stretch/>
        </p:blipFill>
        <p:spPr>
          <a:xfrm>
            <a:off x="4212000" y="1747080"/>
            <a:ext cx="4931640" cy="381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sldNum" idx="41"/>
          </p:nvPr>
        </p:nvSpPr>
        <p:spPr>
          <a:xfrm>
            <a:off x="457200" y="5540400"/>
            <a:ext cx="2133360" cy="356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10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C7374CA1-9BA4-4A2F-B12F-B6F928C2A2DD}" type="slidenum">
              <a:rPr b="0" lang="en-US" sz="10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50" spc="-1" strike="noStrike">
              <a:latin typeface="Times New Roman"/>
            </a:endParaRPr>
          </a:p>
        </p:txBody>
      </p:sp>
      <p:pic>
        <p:nvPicPr>
          <p:cNvPr id="516" name="Picture 1" descr=""/>
          <p:cNvPicPr/>
          <p:nvPr/>
        </p:nvPicPr>
        <p:blipFill>
          <a:blip r:embed="rId1"/>
          <a:stretch/>
        </p:blipFill>
        <p:spPr>
          <a:xfrm>
            <a:off x="0" y="714240"/>
            <a:ext cx="4643640" cy="5182920"/>
          </a:xfrm>
          <a:prstGeom prst="rect">
            <a:avLst/>
          </a:prstGeom>
          <a:ln w="0">
            <a:noFill/>
          </a:ln>
        </p:spPr>
      </p:pic>
      <p:sp>
        <p:nvSpPr>
          <p:cNvPr id="517" name="Text Box 3"/>
          <p:cNvSpPr/>
          <p:nvPr/>
        </p:nvSpPr>
        <p:spPr>
          <a:xfrm>
            <a:off x="326880" y="5853960"/>
            <a:ext cx="8489520" cy="79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55440" bIns="40680" anchor="t">
            <a:noAutofit/>
          </a:bodyPr>
          <a:p>
            <a:pPr algn="ctr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Integrated v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and v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decrease with decreasing collision energy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Similar shape of p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dependence of normalized v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and v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for all centralities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and collision energies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buNone/>
              <a:tabLst>
                <a:tab algn="l" pos="0"/>
              </a:tabLst>
            </a:pPr>
            <a:endParaRPr b="0" lang="en-US" sz="1350" spc="-1" strike="noStrike"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title"/>
          </p:nvPr>
        </p:nvSpPr>
        <p:spPr>
          <a:xfrm>
            <a:off x="326880" y="-6480"/>
            <a:ext cx="8489520" cy="501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412920"/>
                <a:tab algn="l" pos="826920"/>
                <a:tab algn="l" pos="1241280"/>
                <a:tab algn="l" pos="1657440"/>
                <a:tab algn="l" pos="2071800"/>
                <a:tab algn="l" pos="2486160"/>
                <a:tab algn="l" pos="2901960"/>
                <a:tab algn="l" pos="3316320"/>
                <a:tab algn="l" pos="3730680"/>
                <a:tab algn="l" pos="4145040"/>
                <a:tab algn="l" pos="4559400"/>
                <a:tab algn="l" pos="4973760"/>
                <a:tab algn="l" pos="5388120"/>
                <a:tab algn="l" pos="5803920"/>
                <a:tab algn="l" pos="6218280"/>
                <a:tab algn="l" pos="6632640"/>
                <a:tab algn="l" pos="7048440"/>
                <a:tab algn="l" pos="7462800"/>
                <a:tab algn="l" pos="7877160"/>
                <a:tab algn="l" pos="829152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Beam-energy dependence of v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and v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TextBox 10"/>
          <p:cNvSpPr/>
          <p:nvPr/>
        </p:nvSpPr>
        <p:spPr>
          <a:xfrm>
            <a:off x="5073480" y="568440"/>
            <a:ext cx="3742920" cy="94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fffff"/>
                </a:solidFill>
                <a:latin typeface="Calibri"/>
              </a:rPr>
              <a:t>of normalized v2 and v3 for all centralities and beam energies J.Phys.Conf.Ser. 1690 (2020) 1, 012128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520" name="TextBox 2"/>
          <p:cNvSpPr/>
          <p:nvPr/>
        </p:nvSpPr>
        <p:spPr>
          <a:xfrm>
            <a:off x="4611600" y="520560"/>
            <a:ext cx="39308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J.Phys.Conf.Ser.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 1690 (2020) 1, 012128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21" name="Picture 2" descr=""/>
          <p:cNvPicPr/>
          <p:nvPr/>
        </p:nvPicPr>
        <p:blipFill>
          <a:blip r:embed="rId2"/>
          <a:stretch/>
        </p:blipFill>
        <p:spPr>
          <a:xfrm>
            <a:off x="4611600" y="859320"/>
            <a:ext cx="3742920" cy="503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sldNum" idx="4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1" lang="en-US" sz="16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D25AFB3-6A10-4AB8-A35D-942EE08BCD06}" type="slidenum">
              <a:rPr b="1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pic>
        <p:nvPicPr>
          <p:cNvPr id="523" name="Picture 4" descr="v2ptAll"/>
          <p:cNvPicPr/>
          <p:nvPr/>
        </p:nvPicPr>
        <p:blipFill>
          <a:blip r:embed="rId1"/>
          <a:stretch/>
        </p:blipFill>
        <p:spPr>
          <a:xfrm>
            <a:off x="73800" y="476640"/>
            <a:ext cx="4345200" cy="367200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5" descr="legend"/>
          <p:cNvPicPr/>
          <p:nvPr/>
        </p:nvPicPr>
        <p:blipFill>
          <a:blip r:embed="rId2"/>
          <a:stretch/>
        </p:blipFill>
        <p:spPr>
          <a:xfrm>
            <a:off x="4428360" y="545040"/>
            <a:ext cx="3715920" cy="228168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5" descr="v2KETNEcc"/>
          <p:cNvPicPr/>
          <p:nvPr/>
        </p:nvPicPr>
        <p:blipFill>
          <a:blip r:embed="rId3"/>
          <a:stretch/>
        </p:blipFill>
        <p:spPr>
          <a:xfrm>
            <a:off x="4202280" y="3178080"/>
            <a:ext cx="4042080" cy="354312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5" descr=""/>
          <p:cNvPicPr/>
          <p:nvPr/>
        </p:nvPicPr>
        <p:blipFill>
          <a:blip r:embed="rId4"/>
          <a:stretch/>
        </p:blipFill>
        <p:spPr>
          <a:xfrm>
            <a:off x="318960" y="4262040"/>
            <a:ext cx="2308680" cy="1182960"/>
          </a:xfrm>
          <a:prstGeom prst="rect">
            <a:avLst/>
          </a:prstGeom>
          <a:ln w="0">
            <a:noFill/>
          </a:ln>
        </p:spPr>
      </p:pic>
      <p:sp>
        <p:nvSpPr>
          <p:cNvPr id="527" name="TextBox 1"/>
          <p:cNvSpPr/>
          <p:nvPr/>
        </p:nvSpPr>
        <p:spPr>
          <a:xfrm>
            <a:off x="215280" y="5672160"/>
            <a:ext cx="35809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n=2 for mesons and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n=3 for baryons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title"/>
          </p:nvPr>
        </p:nvSpPr>
        <p:spPr>
          <a:xfrm>
            <a:off x="765000" y="-199440"/>
            <a:ext cx="7537320" cy="1236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3200" spc="-1" strike="noStrike">
                <a:solidFill>
                  <a:srgbClr val="000000"/>
                </a:solidFill>
                <a:latin typeface="Arial"/>
              </a:rPr>
              <a:t>Anisotropic Flow  at RHIC – partonic?</a:t>
            </a:r>
            <a:br>
              <a:rPr sz="3200"/>
            </a:br>
            <a:r>
              <a:rPr b="0" i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Rectangle 1"/>
          <p:cNvSpPr/>
          <p:nvPr/>
        </p:nvSpPr>
        <p:spPr>
          <a:xfrm>
            <a:off x="5861160" y="6026040"/>
            <a:ext cx="16808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PoS 2006 (2006) 021 </a:t>
            </a:r>
            <a:endParaRPr b="0" lang="en-US" sz="1200" spc="-1" strike="noStrike">
              <a:latin typeface="Arial"/>
            </a:endParaRPr>
          </a:p>
        </p:txBody>
      </p:sp>
      <p:graphicFrame>
        <p:nvGraphicFramePr>
          <p:cNvPr id="530" name="Object 15"/>
          <p:cNvGraphicFramePr/>
          <p:nvPr/>
        </p:nvGraphicFramePr>
        <p:xfrm>
          <a:off x="4572000" y="2828160"/>
          <a:ext cx="2285640" cy="329760"/>
        </p:xfrm>
        <a:graphic>
          <a:graphicData uri="http://schemas.openxmlformats.org/presentationml/2006/ole">
            <p:oleObj progId="Paint.Picture" r:id="rId5" spid="">
              <p:embed/>
              <p:pic>
                <p:nvPicPr>
                  <p:cNvPr id="531" name="Object 1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72000" y="2828160"/>
                    <a:ext cx="2285640" cy="329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2" name="Прямоугольник 2"/>
          <p:cNvSpPr/>
          <p:nvPr/>
        </p:nvSpPr>
        <p:spPr>
          <a:xfrm>
            <a:off x="6846840" y="2751840"/>
            <a:ext cx="109656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mic Sans MS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m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omic Sans MS"/>
              </a:rPr>
              <a:t>T 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– 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33" name="TextBox 2"/>
          <p:cNvSpPr/>
          <p:nvPr/>
        </p:nvSpPr>
        <p:spPr>
          <a:xfrm>
            <a:off x="5736600" y="5849280"/>
            <a:ext cx="19436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</a:rPr>
              <a:t>R. Lacey , A. Taranenko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sldNum" idx="4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1" lang="en-US" sz="10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6BEA6D8-B213-4B77-A52D-29F78005C727}" type="slidenum">
              <a:rPr b="1" lang="en-US" sz="10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title"/>
          </p:nvPr>
        </p:nvSpPr>
        <p:spPr>
          <a:xfrm>
            <a:off x="899640" y="90720"/>
            <a:ext cx="6843960" cy="456840"/>
          </a:xfrm>
          <a:prstGeom prst="rect">
            <a:avLst/>
          </a:prstGeom>
          <a:solidFill>
            <a:srgbClr val="bbe0e3"/>
          </a:solidFill>
          <a:ln w="0">
            <a:solidFill>
              <a:srgbClr val="990000"/>
            </a:solidFill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100" spc="-1" strike="noStrike">
                <a:solidFill>
                  <a:srgbClr val="990000"/>
                </a:solidFill>
                <a:latin typeface="Arial"/>
              </a:rPr>
              <a:t>Elliptic flow from STAR BES program 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6" name="Рисунок 2" descr=""/>
          <p:cNvPicPr/>
          <p:nvPr/>
        </p:nvPicPr>
        <p:blipFill>
          <a:blip r:embed="rId1"/>
          <a:stretch/>
        </p:blipFill>
        <p:spPr>
          <a:xfrm>
            <a:off x="0" y="568800"/>
            <a:ext cx="6552720" cy="2825280"/>
          </a:xfrm>
          <a:prstGeom prst="rect">
            <a:avLst/>
          </a:prstGeom>
          <a:ln w="0">
            <a:noFill/>
          </a:ln>
        </p:spPr>
      </p:pic>
      <p:pic>
        <p:nvPicPr>
          <p:cNvPr id="537" name="Рисунок 5" descr=""/>
          <p:cNvPicPr/>
          <p:nvPr/>
        </p:nvPicPr>
        <p:blipFill>
          <a:blip r:embed="rId2"/>
          <a:stretch/>
        </p:blipFill>
        <p:spPr>
          <a:xfrm>
            <a:off x="107640" y="3394440"/>
            <a:ext cx="6264360" cy="3178440"/>
          </a:xfrm>
          <a:prstGeom prst="rect">
            <a:avLst/>
          </a:prstGeom>
          <a:ln w="0">
            <a:noFill/>
          </a:ln>
        </p:spPr>
      </p:pic>
      <p:sp>
        <p:nvSpPr>
          <p:cNvPr id="538" name="TextBox 6"/>
          <p:cNvSpPr/>
          <p:nvPr/>
        </p:nvSpPr>
        <p:spPr>
          <a:xfrm>
            <a:off x="3852000" y="6174720"/>
            <a:ext cx="410400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0000"/>
                </a:solidFill>
                <a:latin typeface="Arial"/>
              </a:rPr>
              <a:t>STAR , Phys Rev C93, 14907 (2016)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539" name="Рисунок 1" descr=""/>
          <p:cNvPicPr/>
          <p:nvPr/>
        </p:nvPicPr>
        <p:blipFill>
          <a:blip r:embed="rId3"/>
          <a:stretch/>
        </p:blipFill>
        <p:spPr>
          <a:xfrm>
            <a:off x="4551480" y="2637000"/>
            <a:ext cx="4484520" cy="343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nodeType="clickEffect" fill="hold">
                      <p:stCondLst>
                        <p:cond delay="0"/>
                      </p:stCondLst>
                      <p:childTnLst>
                        <p:par>
                          <p:cTn id="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20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sldNum" idx="4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1" lang="en-US" sz="16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44960FD-8044-46D3-8ED1-1077749AD412}" type="slidenum">
              <a:rPr b="1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title"/>
          </p:nvPr>
        </p:nvSpPr>
        <p:spPr>
          <a:xfrm>
            <a:off x="323640" y="-113760"/>
            <a:ext cx="8136720" cy="1236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3200" spc="-1" strike="noStrike">
                <a:solidFill>
                  <a:srgbClr val="000000"/>
                </a:solidFill>
                <a:latin typeface="Arial"/>
              </a:rPr>
              <a:t>Anisotropic Flow  at RHIC BES</a:t>
            </a:r>
            <a:r>
              <a:rPr b="0" i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TextBox 10"/>
          <p:cNvSpPr/>
          <p:nvPr/>
        </p:nvSpPr>
        <p:spPr>
          <a:xfrm>
            <a:off x="107640" y="6078960"/>
            <a:ext cx="8424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222222"/>
                </a:solidFill>
                <a:latin typeface="Arial"/>
              </a:rPr>
              <a:t>At high energies, data follows NCQ scaling, indicating partonic collectivity???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222222"/>
                </a:solidFill>
                <a:latin typeface="Arial"/>
              </a:rPr>
              <a:t>NCQ scaling for v2 breaks completely at 3.5 GeV and below,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43" name="Рисунок 12" descr=""/>
          <p:cNvPicPr/>
          <p:nvPr/>
        </p:nvPicPr>
        <p:blipFill>
          <a:blip r:embed="rId1"/>
          <a:stretch/>
        </p:blipFill>
        <p:spPr>
          <a:xfrm>
            <a:off x="467640" y="963360"/>
            <a:ext cx="7920360" cy="5111280"/>
          </a:xfrm>
          <a:prstGeom prst="rect">
            <a:avLst/>
          </a:prstGeom>
          <a:ln w="0">
            <a:noFill/>
          </a:ln>
        </p:spPr>
      </p:pic>
      <p:sp>
        <p:nvSpPr>
          <p:cNvPr id="544" name="TextBox 1"/>
          <p:cNvSpPr/>
          <p:nvPr/>
        </p:nvSpPr>
        <p:spPr>
          <a:xfrm>
            <a:off x="446040" y="771120"/>
            <a:ext cx="4356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Li-Ke Liu (CCNU), STAR Collaboration, CPOD 2024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23617</TotalTime>
  <Application>LibreOffice/7.3.7.2$Linux_X86_64 LibreOffice_project/30$Build-2</Application>
  <AppVersion>15.0000</AppVersion>
  <Words>851</Words>
  <Paragraphs>112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2006-11-10T13:00:45Z</dcterms:created>
  <dc:creator>VR</dc:creator>
  <dc:description/>
  <dc:language>en-US</dc:language>
  <cp:lastModifiedBy/>
  <cp:lastPrinted>2021-08-24T09:51:16Z</cp:lastPrinted>
  <dcterms:modified xsi:type="dcterms:W3CDTF">2025-10-26T18:20:10Z</dcterms:modified>
  <cp:revision>1401</cp:revision>
  <dc:subject/>
  <dc:title>Measurement of leptonic and hadronic decays of  and  mesons at RHIC by PHENIX.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Экран (4:3)</vt:lpwstr>
  </property>
  <property fmtid="{D5CDD505-2E9C-101B-9397-08002B2CF9AE}" pid="4" name="Slides">
    <vt:i4>19</vt:i4>
  </property>
</Properties>
</file>