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0"/>
  </p:notesMasterIdLst>
  <p:sldIdLst>
    <p:sldId id="578" r:id="rId2"/>
    <p:sldId id="611" r:id="rId3"/>
    <p:sldId id="613" r:id="rId4"/>
    <p:sldId id="614" r:id="rId5"/>
    <p:sldId id="615" r:id="rId6"/>
    <p:sldId id="612" r:id="rId7"/>
    <p:sldId id="617" r:id="rId8"/>
    <p:sldId id="618" r:id="rId9"/>
    <p:sldId id="619" r:id="rId10"/>
    <p:sldId id="607" r:id="rId11"/>
    <p:sldId id="616" r:id="rId12"/>
    <p:sldId id="609" r:id="rId13"/>
    <p:sldId id="610" r:id="rId14"/>
    <p:sldId id="600" r:id="rId15"/>
    <p:sldId id="590" r:id="rId16"/>
    <p:sldId id="591" r:id="rId17"/>
    <p:sldId id="601" r:id="rId18"/>
    <p:sldId id="596" r:id="rId19"/>
  </p:sldIdLst>
  <p:sldSz cx="10080625" cy="7559675"/>
  <p:notesSz cx="7104063" cy="102346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0" userDrawn="1">
          <p15:clr>
            <a:srgbClr val="A4A3A4"/>
          </p15:clr>
        </p15:guide>
        <p15:guide id="2" pos="197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 78" initials="L7" lastIdx="2" clrIdx="0">
    <p:extLst>
      <p:ext uri="{19B8F6BF-5375-455C-9EA6-DF929625EA0E}">
        <p15:presenceInfo xmlns:p15="http://schemas.microsoft.com/office/powerpoint/2012/main" userId="Lenovo 7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0000"/>
    <a:srgbClr val="FF0000"/>
    <a:srgbClr val="000066"/>
    <a:srgbClr val="0033CC"/>
    <a:srgbClr val="33CC33"/>
    <a:srgbClr val="FF33CC"/>
    <a:srgbClr val="666699"/>
    <a:srgbClr val="92DABB"/>
    <a:srgbClr val="D6009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3842" autoAdjust="0"/>
  </p:normalViewPr>
  <p:slideViewPr>
    <p:cSldViewPr>
      <p:cViewPr varScale="1">
        <p:scale>
          <a:sx n="57" d="100"/>
          <a:sy n="57" d="100"/>
        </p:scale>
        <p:origin x="1372" y="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6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30"/>
        <p:guide pos="197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6B7DA83C-14C2-4329-AECC-80EA01928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912" tIns="44456" rIns="88912" bIns="44456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ru-RU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86F56634-EFC7-4232-830D-CC946026B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912" tIns="44456" rIns="88912" bIns="44456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ru-RU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6758F549-8072-4929-847F-6B9AC8220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912" tIns="44456" rIns="88912" bIns="44456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ru-RU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3FFFFA03-FDA1-42B8-B505-354315FB5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912" tIns="44456" rIns="88912" bIns="44456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ru-RU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7288D147-490E-4018-8DCB-10E6D5630D9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77875"/>
            <a:ext cx="5106988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474E1187-71BE-42F6-A11A-82DB4A561C3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10988" y="4860473"/>
            <a:ext cx="5676285" cy="459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CD76B9E-7F6D-49B6-915E-C5926A3E2D7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6106" cy="50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4564" algn="l"/>
                <a:tab pos="889129" algn="l"/>
                <a:tab pos="1333693" algn="l"/>
                <a:tab pos="1778257" algn="l"/>
                <a:tab pos="2222822" algn="l"/>
                <a:tab pos="2667386" algn="l"/>
                <a:tab pos="3111951" algn="l"/>
                <a:tab pos="3556515" algn="l"/>
                <a:tab pos="4001079" algn="l"/>
                <a:tab pos="4445644" algn="l"/>
                <a:tab pos="4890208" algn="l"/>
                <a:tab pos="5334771" algn="l"/>
                <a:tab pos="5779336" algn="l"/>
                <a:tab pos="6223900" algn="l"/>
                <a:tab pos="6668464" algn="l"/>
                <a:tab pos="7113029" algn="l"/>
                <a:tab pos="7557593" algn="l"/>
                <a:tab pos="8002157" algn="l"/>
                <a:tab pos="8446722" algn="l"/>
                <a:tab pos="889128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3A49FEC1-BD5D-45D1-9124-FA21FA412C7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020703" y="0"/>
            <a:ext cx="3076106" cy="50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4564" algn="l"/>
                <a:tab pos="889129" algn="l"/>
                <a:tab pos="1333693" algn="l"/>
                <a:tab pos="1778257" algn="l"/>
                <a:tab pos="2222822" algn="l"/>
                <a:tab pos="2667386" algn="l"/>
                <a:tab pos="3111951" algn="l"/>
                <a:tab pos="3556515" algn="l"/>
                <a:tab pos="4001079" algn="l"/>
                <a:tab pos="4445644" algn="l"/>
                <a:tab pos="4890208" algn="l"/>
                <a:tab pos="5334771" algn="l"/>
                <a:tab pos="5779336" algn="l"/>
                <a:tab pos="6223900" algn="l"/>
                <a:tab pos="6668464" algn="l"/>
                <a:tab pos="7113029" algn="l"/>
                <a:tab pos="7557593" algn="l"/>
                <a:tab pos="8002157" algn="l"/>
                <a:tab pos="8446722" algn="l"/>
                <a:tab pos="889128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BD80B549-F7E1-4603-B564-C017A7888E0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722560"/>
            <a:ext cx="3076106" cy="50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4564" algn="l"/>
                <a:tab pos="889129" algn="l"/>
                <a:tab pos="1333693" algn="l"/>
                <a:tab pos="1778257" algn="l"/>
                <a:tab pos="2222822" algn="l"/>
                <a:tab pos="2667386" algn="l"/>
                <a:tab pos="3111951" algn="l"/>
                <a:tab pos="3556515" algn="l"/>
                <a:tab pos="4001079" algn="l"/>
                <a:tab pos="4445644" algn="l"/>
                <a:tab pos="4890208" algn="l"/>
                <a:tab pos="5334771" algn="l"/>
                <a:tab pos="5779336" algn="l"/>
                <a:tab pos="6223900" algn="l"/>
                <a:tab pos="6668464" algn="l"/>
                <a:tab pos="7113029" algn="l"/>
                <a:tab pos="7557593" algn="l"/>
                <a:tab pos="8002157" algn="l"/>
                <a:tab pos="8446722" algn="l"/>
                <a:tab pos="889128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348F7F9B-BE09-45E7-B460-FCA304BD48B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20703" y="9722560"/>
            <a:ext cx="3076106" cy="50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4564" algn="l"/>
                <a:tab pos="889129" algn="l"/>
                <a:tab pos="1333693" algn="l"/>
                <a:tab pos="1778257" algn="l"/>
                <a:tab pos="2222822" algn="l"/>
                <a:tab pos="2667386" algn="l"/>
                <a:tab pos="3111951" algn="l"/>
                <a:tab pos="3556515" algn="l"/>
                <a:tab pos="4001079" algn="l"/>
                <a:tab pos="4445644" algn="l"/>
                <a:tab pos="4890208" algn="l"/>
                <a:tab pos="5334771" algn="l"/>
                <a:tab pos="5779336" algn="l"/>
                <a:tab pos="6223900" algn="l"/>
                <a:tab pos="6668464" algn="l"/>
                <a:tab pos="7113029" algn="l"/>
                <a:tab pos="7557593" algn="l"/>
                <a:tab pos="8002157" algn="l"/>
                <a:tab pos="8446722" algn="l"/>
                <a:tab pos="889128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A4A6DBA-97F7-4AD6-8EE8-ED2D2E536D6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94602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CC9241-89CD-4888-B74A-714163A3D35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58BBEF-4466-45E6-B717-55E74B5C57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DD3814-22E0-48DF-B502-2CECE47EEC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C2671-14B2-4AC1-9AD1-A1836C47ED2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7187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D9333B-742B-4368-BC80-1E61A595E6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1B139-9451-4F1D-8E46-3929F99536B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97CA61-7813-490A-90CE-062AA04739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88E88-1D7C-4C28-BE40-2962804BCCA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8296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13" y="301625"/>
            <a:ext cx="2265362" cy="6448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5275" cy="6448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7FE7B2-8117-4207-A006-6C9C999D38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15CF39-AD3A-48F8-869F-3E1C44FF53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70256A-48AF-466F-9312-C06295B4EE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29401-3408-4BC1-AFF2-95B9CA18617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664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ECF3D2-B000-4E65-94C0-801C18FE84D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808C9A-9A91-47D2-B22B-57C3F1B365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FFD264-D9D1-42E9-8D71-2ED23BA9002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9743A-0E42-4879-AB7A-7F93CF6CD20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192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21757D-CA9F-4ED8-A8B0-5943B5CBFE6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FA313A-896A-456B-AAAD-373DD3E958D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68B9FF-D380-4E28-A884-4670E3CE80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78F36-92B9-48A2-93F4-61DB0F69BFE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6426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611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B9C277-95A8-4243-B925-008EE7D5CE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C5B0A46-70F3-4C4D-B9C1-74C7C8399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099AAAD-4472-4466-B5E6-FB3E2D6646E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33365-3DD2-4AA9-BEAB-D4E82083208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2542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278EDD7-C307-45D0-950C-925B9D66F1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FB17DA2-1F18-43E0-854E-7755990CDB1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8AF5D21-E6A2-4F12-9AA2-C956A6EABC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6FCA2-3F54-49C2-A353-2C0F1D48FEE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8603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542A3BD-DE94-4D51-96F5-4430479A81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7B9EEB-082C-4949-9FE0-B9C2227F028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573CE1-FC85-4631-8252-7AE2FEAF65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371F5-77A9-42FD-BF76-C7F802CD864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194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76A36AB-970F-437E-9166-229710EBD0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BCB984-E4C3-48E1-94C4-3FA817CE006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877BCA-3F87-4CC7-B94D-2B3292F674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F8DBE-C6E4-4732-9573-0BB6CA9F259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4980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BE6C594-120E-41C3-970C-74C84D741C0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CBD8D17-9566-49F8-BAE5-747A35ECCAD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1D1402-A91C-449F-A0FC-2F45CFA867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A7467-978A-4608-9517-F16E9B8CC78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8326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20C5C5-33D1-4025-AFC1-42CC8DDA6E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541EBD-8192-4375-8FE1-4D93D69889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F9DE8CB-75B9-44C1-9380-1C6A220A8B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C718A-93F4-4313-B1A4-C3A2B79E0D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8804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A3F4751-03EC-45A9-8975-0D1E4B2ED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3037" cy="125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B91B3B6-9CAC-4AE8-B413-158A108B6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3037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F415464-822F-49B2-842B-39FE0E1D695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99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000326-A6C8-4BCF-849D-7701196D95D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B48AB1-A982-4D16-B479-3DA1AFB3A10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399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8B97871-0DAE-4DC2-AC85-12892F1BCE4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inspirehep.net/conferences/185293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2" y="122237"/>
            <a:ext cx="8991600" cy="1245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Towards understanding of enhanced production of strange particles in nucleus-nucleus interactions at high energies</a:t>
            </a:r>
            <a:endParaRPr lang="ru-RU" sz="24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Uzhinsky (JINR), A. </a:t>
            </a:r>
            <a:r>
              <a:rPr lang="en-AU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Galoyan</a:t>
            </a:r>
            <a:r>
              <a:rPr lang="en-AU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(JINR), N. </a:t>
            </a:r>
            <a:r>
              <a:rPr lang="en-AU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Chalyi</a:t>
            </a:r>
            <a:r>
              <a:rPr lang="en-AU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(TGU)</a:t>
            </a:r>
            <a:r>
              <a:rPr lang="ru-RU" sz="20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4F5863-6B19-4414-A64C-8DE0F9F4A635}"/>
              </a:ext>
            </a:extLst>
          </p:cNvPr>
          <p:cNvSpPr txBox="1"/>
          <p:nvPr/>
        </p:nvSpPr>
        <p:spPr>
          <a:xfrm flipH="1">
            <a:off x="1763712" y="1951037"/>
            <a:ext cx="71170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pPr algn="ctr"/>
            <a:endParaRPr lang="en-US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 – NA61/SHINE exp. Data on </a:t>
            </a:r>
            <a:r>
              <a:rPr lang="en-US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Ar+Sc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at 13 – 150 GeV/c/Nucleon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(February 2024)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of the Quark-Gluon-String Model (QGSM)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3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DC0788E-10C3-4BEA-B3B5-687FC98CD42C}"/>
              </a:ext>
            </a:extLst>
          </p:cNvPr>
          <p:cNvSpPr txBox="1"/>
          <p:nvPr/>
        </p:nvSpPr>
        <p:spPr>
          <a:xfrm>
            <a:off x="585614" y="547677"/>
            <a:ext cx="8554971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QGSM – Quark-Gluon String Model by A.B.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Kaidalov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implemented in DCM –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-Cascade Model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D31A5F-F27F-4683-B45F-9DA0926528F0}"/>
              </a:ext>
            </a:extLst>
          </p:cNvPr>
          <p:cNvSpPr txBox="1"/>
          <p:nvPr/>
        </p:nvSpPr>
        <p:spPr>
          <a:xfrm>
            <a:off x="204614" y="1431246"/>
            <a:ext cx="487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Amelin-Gidima-Toneev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model,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 S. Amelin, Yad. Fiz.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512 (1990)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S. Amelin,  et al, Yad. Fiz.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272 (1990)       </a:t>
            </a:r>
          </a:p>
          <a:p>
            <a:endParaRPr lang="en-US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previous version of DCM.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SHIELD – a Monte Carlo Hadron Transport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Code</a:t>
            </a:r>
          </a:p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A.V.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Dementyev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N.M.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Sobolevsky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IAI, 2017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SHIELD-HIT12A - a Monte Carlo particle </a:t>
            </a:r>
          </a:p>
          <a:p>
            <a:r>
              <a:rPr lang="en-AU" sz="2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for ion therapy research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en-AU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Bassler</a:t>
            </a:r>
            <a:r>
              <a:rPr lang="en-A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D.C. Hansen, </a:t>
            </a:r>
            <a:r>
              <a:rPr lang="en-AU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A.Luhr</a:t>
            </a:r>
            <a:r>
              <a:rPr lang="ru-RU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AU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Thomsen, J.B. Petersen, N </a:t>
            </a:r>
            <a:r>
              <a:rPr lang="en-AU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Sobolevsky</a:t>
            </a:r>
            <a:endParaRPr lang="en-AU" b="0" i="0" u="none" strike="noStrike" baseline="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A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Jour. Of Phys. 489 (2014) 12004</a:t>
            </a:r>
          </a:p>
          <a:p>
            <a:pPr algn="l"/>
            <a:endParaRPr lang="en-US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User Manual for the Code LA QGSM</a:t>
            </a:r>
          </a:p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K.K.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Gudima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S.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Mashnik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A.J.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Sierk</a:t>
            </a:r>
            <a:endParaRPr lang="en-US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Alamos, December, 2001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36F11-F836-4F4A-A2F5-B6BF336B0729}"/>
              </a:ext>
            </a:extLst>
          </p:cNvPr>
          <p:cNvSpPr txBox="1"/>
          <p:nvPr/>
        </p:nvSpPr>
        <p:spPr>
          <a:xfrm>
            <a:off x="5081414" y="2045384"/>
            <a:ext cx="5078413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 -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Cascade Model (NICA)</a:t>
            </a:r>
          </a:p>
          <a:p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Monte-Carlo Generator of Heavy Ion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Collisions DCM-SMM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b="0" i="0" u="none" strike="noStrike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Baznat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b="0" i="0" u="none" strike="noStrike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Botvina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G. </a:t>
            </a:r>
            <a:r>
              <a:rPr lang="en-US" b="0" i="0" u="none" strike="noStrike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Musulmanbekov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b="0" i="0" u="none" strike="noStrike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Toneev</a:t>
            </a:r>
            <a:r>
              <a:rPr lang="en-US" b="0" i="0" u="none" strike="noStrike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V. </a:t>
            </a:r>
            <a:r>
              <a:rPr lang="en-US" b="0" i="0" u="none" strike="noStrike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Zhezher</a:t>
            </a:r>
            <a:endParaRPr lang="en-US" b="0" i="0" u="none" strike="noStrike" dirty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Phys. Part. </a:t>
            </a:r>
            <a:r>
              <a:rPr lang="en-AU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AU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Lett.</a:t>
            </a:r>
            <a:r>
              <a:rPr lang="en-A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17 (2020) 3, 303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BFE875-A155-4C40-A4A0-2951DF520884}"/>
              </a:ext>
            </a:extLst>
          </p:cNvPr>
          <p:cNvSpPr txBox="1"/>
          <p:nvPr/>
        </p:nvSpPr>
        <p:spPr>
          <a:xfrm>
            <a:off x="5107767" y="4229736"/>
            <a:ext cx="505206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A.S. </a:t>
            </a:r>
            <a:r>
              <a:rPr lang="en-US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Botvina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K. </a:t>
            </a:r>
            <a:r>
              <a:rPr lang="en-US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Gudima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</a:t>
            </a:r>
            <a:r>
              <a:rPr lang="en-US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Steinheimer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M. </a:t>
            </a:r>
            <a:r>
              <a:rPr lang="en-US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Bleicher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 J. </a:t>
            </a:r>
            <a:r>
              <a:rPr lang="en-US" b="0" i="0" u="none" strike="noStrike" baseline="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Pochodzalla</a:t>
            </a:r>
            <a:endParaRPr lang="en-US" b="0" i="0" u="none" strike="noStrike" baseline="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0" i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Phys. Rev. C </a:t>
            </a:r>
            <a:r>
              <a:rPr lang="en-US" b="1" i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en-US" b="0" i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014902 (2017</a:t>
            </a:r>
            <a:r>
              <a:rPr lang="en-US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8E41F-A017-43DE-BF71-C8EE66527ABD}"/>
              </a:ext>
            </a:extLst>
          </p:cNvPr>
          <p:cNvSpPr txBox="1"/>
          <p:nvPr/>
        </p:nvSpPr>
        <p:spPr>
          <a:xfrm>
            <a:off x="9473894" y="703645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DCC7A48B-DA77-4B0A-84E5-126AA18DA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614" y="0"/>
            <a:ext cx="8991600" cy="435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of the Quark-Gluon-String Model (QGSM) </a:t>
            </a:r>
          </a:p>
        </p:txBody>
      </p:sp>
    </p:spTree>
    <p:extLst>
      <p:ext uri="{BB962C8B-B14F-4D97-AF65-F5344CB8AC3E}">
        <p14:creationId xmlns:p14="http://schemas.microsoft.com/office/powerpoint/2010/main" val="2100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515021" y="7019430"/>
            <a:ext cx="565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2" y="24278"/>
            <a:ext cx="6096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AGT and DCM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704AF5A-46AB-45F3-BE71-62CA64FE4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2" y="1341437"/>
            <a:ext cx="8534400" cy="5029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479141" y="607938"/>
            <a:ext cx="9122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of </a:t>
            </a:r>
            <a:r>
              <a:rPr lang="el-G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π+-, 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K+-, p and anti-P spectra in </a:t>
            </a:r>
            <a:r>
              <a:rPr lang="en-A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Ar-40 + Sc-45 collisions at 13A to 150A GeV/c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NA61/SHINE Collaboration H. </a:t>
            </a:r>
            <a:r>
              <a:rPr lang="en-A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Adhikary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(Jan Kochanowski U.) et al. Eur. Phys. J. C 84 </a:t>
            </a:r>
            <a:r>
              <a:rPr lang="en-A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4, 416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79F991-FAB6-4263-BB76-250BCB3B8E9A}"/>
              </a:ext>
            </a:extLst>
          </p:cNvPr>
          <p:cNvSpPr txBox="1"/>
          <p:nvPr/>
        </p:nvSpPr>
        <p:spPr>
          <a:xfrm>
            <a:off x="971762" y="6450043"/>
            <a:ext cx="8137099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Default versions of AGT and DCM models cannot reproduce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K-meson yields!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4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E0A310-9421-4F81-BFE4-9BAA15857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45" y="3630341"/>
            <a:ext cx="9435444" cy="3043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B7D205-982C-4258-8B99-E4F9419CC10D}"/>
              </a:ext>
            </a:extLst>
          </p:cNvPr>
          <p:cNvSpPr txBox="1"/>
          <p:nvPr/>
        </p:nvSpPr>
        <p:spPr>
          <a:xfrm>
            <a:off x="430814" y="884237"/>
            <a:ext cx="4529939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SUBROUTINE CHAINS </a:t>
            </a:r>
          </a:p>
          <a:p>
            <a:endParaRPr lang="en-A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IF(</a:t>
            </a:r>
            <a:r>
              <a:rPr lang="en-AU" sz="1200" b="1" dirty="0">
                <a:solidFill>
                  <a:srgbClr val="ED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NAVAL</a:t>
            </a:r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.EQ.0) GO TO 2                       </a:t>
            </a:r>
            <a:endParaRPr lang="en-A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IF(NUAVAL.NE.IPAR) GO TO 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IAA=1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AU" sz="1200" b="1" dirty="0">
                <a:solidFill>
                  <a:srgbClr val="ED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NASEA=NASEA+1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JS1=NASEA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IFLAS(NASEA)=1+INT(RNDM(-1.)/PUD) ! PUD=0.42  ! </a:t>
            </a:r>
            <a:r>
              <a:rPr lang="en-AU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Uzhi</a:t>
            </a:r>
            <a:endParaRPr lang="en-A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GO TO 3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   CONTINUE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NAVAL=NAVAL+1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1CD35B-AD87-4671-9589-0C1386F99E2E}"/>
              </a:ext>
            </a:extLst>
          </p:cNvPr>
          <p:cNvSpPr txBox="1"/>
          <p:nvPr/>
        </p:nvSpPr>
        <p:spPr>
          <a:xfrm>
            <a:off x="5152100" y="884237"/>
            <a:ext cx="4529939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IF(NAVAL.EQ.0) GO TO 2                       </a:t>
            </a:r>
            <a:endParaRPr lang="en-A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IF(NUAVAL.NE.IPAR) GO TO 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IAA=1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NASEA=NASEA+1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JS1=NASEA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    IFLAS(NASEA)=1+INT(RNDM(-1.)/PUD)  </a:t>
            </a:r>
            <a:r>
              <a:rPr lang="en-A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AU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Uzhi</a:t>
            </a:r>
            <a:r>
              <a:rPr lang="en-A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AU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IFLAS(NASEA)= 3</a:t>
            </a:r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en-A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AU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Uzhi</a:t>
            </a:r>
            <a:endParaRPr lang="en-A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 3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   CONTINUE</a:t>
            </a:r>
          </a:p>
          <a:p>
            <a:r>
              <a:rPr lang="en-A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NAVAL=NAVAL+1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178654-7E0D-4168-B03A-3042AF88AA6E}"/>
              </a:ext>
            </a:extLst>
          </p:cNvPr>
          <p:cNvSpPr txBox="1"/>
          <p:nvPr/>
        </p:nvSpPr>
        <p:spPr>
          <a:xfrm>
            <a:off x="9495208" y="703457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199DBB4A-4E3B-40D6-9FAD-D7472F8CF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2" y="24278"/>
            <a:ext cx="6096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AGT and DCM</a:t>
            </a:r>
          </a:p>
        </p:txBody>
      </p:sp>
    </p:spTree>
    <p:extLst>
      <p:ext uri="{BB962C8B-B14F-4D97-AF65-F5344CB8AC3E}">
        <p14:creationId xmlns:p14="http://schemas.microsoft.com/office/powerpoint/2010/main" val="219499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EE7DA4E3-D70F-4D7B-8132-7F2703030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300" y="0"/>
            <a:ext cx="3316023" cy="435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D756E-1851-4C39-B01E-526E98AF8E9D}"/>
              </a:ext>
            </a:extLst>
          </p:cNvPr>
          <p:cNvSpPr txBox="1"/>
          <p:nvPr/>
        </p:nvSpPr>
        <p:spPr>
          <a:xfrm>
            <a:off x="620712" y="579437"/>
            <a:ext cx="8609921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propose a possible explanation in QGS model.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 a problem with Pi+ and Pi- appeared.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1D9B605-0A50-4D5F-ACC7-BBF79D61C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" y="1677156"/>
            <a:ext cx="9138118" cy="46934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BDC8E9F-AA78-42B8-94CE-2037FBCC9051}"/>
              </a:ext>
            </a:extLst>
          </p:cNvPr>
          <p:cNvSpPr txBox="1"/>
          <p:nvPr/>
        </p:nvSpPr>
        <p:spPr>
          <a:xfrm>
            <a:off x="239712" y="6514249"/>
            <a:ext cx="9245531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Ps-sbar = 80 % Too much! If QGP would be added, Ps-sbar could be lower. </a:t>
            </a:r>
          </a:p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It would be well to improve the DCM model!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B7FFDA-40D4-4F95-85DB-57C74A761059}"/>
              </a:ext>
            </a:extLst>
          </p:cNvPr>
          <p:cNvSpPr txBox="1"/>
          <p:nvPr/>
        </p:nvSpPr>
        <p:spPr>
          <a:xfrm>
            <a:off x="9485243" y="705006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13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27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AABCA0-FADA-42D2-AB68-5A0923D6407C}"/>
              </a:ext>
            </a:extLst>
          </p:cNvPr>
          <p:cNvSpPr txBox="1"/>
          <p:nvPr/>
        </p:nvSpPr>
        <p:spPr>
          <a:xfrm>
            <a:off x="3973512" y="1561508"/>
            <a:ext cx="181961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8B22-685E-4BE2-A4A6-E80EBEA0B3D6}"/>
              </a:ext>
            </a:extLst>
          </p:cNvPr>
          <p:cNvSpPr txBox="1"/>
          <p:nvPr/>
        </p:nvSpPr>
        <p:spPr>
          <a:xfrm>
            <a:off x="9495208" y="700404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7B0FEF-A625-4657-9F64-E659B2924FCD}"/>
              </a:ext>
            </a:extLst>
          </p:cNvPr>
          <p:cNvSpPr txBox="1"/>
          <p:nvPr/>
        </p:nvSpPr>
        <p:spPr>
          <a:xfrm>
            <a:off x="1382712" y="660393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03D95-41C8-41B8-9C72-957FF3E8AB6E}"/>
              </a:ext>
            </a:extLst>
          </p:cNvPr>
          <p:cNvSpPr txBox="1"/>
          <p:nvPr/>
        </p:nvSpPr>
        <p:spPr>
          <a:xfrm>
            <a:off x="309696" y="2332037"/>
            <a:ext cx="9448800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enhancement of the strange particle production in </a:t>
            </a:r>
            <a:r>
              <a:rPr lang="en-US" sz="2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Ar+Sc</a:t>
            </a: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can be reproduced increasing the strange quark production probability at the ends of sea strings.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would be well to improve DCM and reach a well description of the strange particle production in AA interactions on a solid basis.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would be well to obtain  analogous results in QGSJET III. Model.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AB7B64-C8FA-4849-9B39-BBEE52F4C662}"/>
              </a:ext>
            </a:extLst>
          </p:cNvPr>
          <p:cNvSpPr txBox="1"/>
          <p:nvPr/>
        </p:nvSpPr>
        <p:spPr>
          <a:xfrm>
            <a:off x="595446" y="6096100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Government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Russian Federation (Agreement No. 075-15-2025-009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2025)</a:t>
            </a:r>
          </a:p>
        </p:txBody>
      </p:sp>
    </p:spTree>
    <p:extLst>
      <p:ext uri="{BB962C8B-B14F-4D97-AF65-F5344CB8AC3E}">
        <p14:creationId xmlns:p14="http://schemas.microsoft.com/office/powerpoint/2010/main" val="262337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AABCA0-FADA-42D2-AB68-5A0923D6407C}"/>
              </a:ext>
            </a:extLst>
          </p:cNvPr>
          <p:cNvSpPr txBox="1"/>
          <p:nvPr/>
        </p:nvSpPr>
        <p:spPr>
          <a:xfrm>
            <a:off x="566170" y="1051"/>
            <a:ext cx="9122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of </a:t>
            </a:r>
            <a:r>
              <a:rPr lang="el-G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π+-, 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K+-, p and pbar spectra in proton-proton interactions at 20, 31, 40, 80 and 158 GeV/c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 the NA61/SHINE  spectrometer at the CERN SPS, 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NA61/SHINE Collaboration (A. </a:t>
            </a:r>
            <a:r>
              <a:rPr lang="en-A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Aduszkiewicz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(Warsaw U.) et al. Eur. Phys. J. C77 (2017) 10, 671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8B22-685E-4BE2-A4A6-E80EBEA0B3D6}"/>
              </a:ext>
            </a:extLst>
          </p:cNvPr>
          <p:cNvSpPr txBox="1"/>
          <p:nvPr/>
        </p:nvSpPr>
        <p:spPr>
          <a:xfrm>
            <a:off x="9383712" y="7019430"/>
            <a:ext cx="602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7B0FEF-A625-4657-9F64-E659B2924FCD}"/>
              </a:ext>
            </a:extLst>
          </p:cNvPr>
          <p:cNvSpPr txBox="1"/>
          <p:nvPr/>
        </p:nvSpPr>
        <p:spPr>
          <a:xfrm>
            <a:off x="1382712" y="660393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741CED-006D-453D-A6E5-535BC296D67F}"/>
              </a:ext>
            </a:extLst>
          </p:cNvPr>
          <p:cNvSpPr txBox="1"/>
          <p:nvPr/>
        </p:nvSpPr>
        <p:spPr>
          <a:xfrm>
            <a:off x="2176052" y="6205354"/>
            <a:ext cx="590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Fig. 3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Rapidity distributions of K</a:t>
            </a:r>
            <a:r>
              <a:rPr lang="en-US" sz="1800" baseline="30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-mesons in PP-interactions.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5C0421-4A4C-41FD-BF0C-AB4E759B69BB}"/>
              </a:ext>
            </a:extLst>
          </p:cNvPr>
          <p:cNvSpPr txBox="1"/>
          <p:nvPr/>
        </p:nvSpPr>
        <p:spPr>
          <a:xfrm>
            <a:off x="163512" y="6574686"/>
            <a:ext cx="936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 approximately reproduces the energy dependence of the spectra.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 essentially  overestimate the data at high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Plab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B2A7EB8-C4A2-4D71-B2DA-A30BC9FA3C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0" y="984989"/>
            <a:ext cx="9237784" cy="518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7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AABCA0-FADA-42D2-AB68-5A0923D6407C}"/>
              </a:ext>
            </a:extLst>
          </p:cNvPr>
          <p:cNvSpPr txBox="1"/>
          <p:nvPr/>
        </p:nvSpPr>
        <p:spPr>
          <a:xfrm>
            <a:off x="566170" y="1051"/>
            <a:ext cx="9122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of </a:t>
            </a:r>
            <a:r>
              <a:rPr lang="el-G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π+-, 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K+-, p and pbar spectra in proton-proton interactions at 20, 31, 40, 80 and 158 GeV/c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 the NA61/SHINE  spectrometer at the CERN SPS, 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NA61/SHINE Collaboration (A. </a:t>
            </a:r>
            <a:r>
              <a:rPr lang="en-A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Aduszkiewicz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(Warsaw U.) et al. Eur. Phys. J. C77 (2017) 10, 671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8B22-685E-4BE2-A4A6-E80EBEA0B3D6}"/>
              </a:ext>
            </a:extLst>
          </p:cNvPr>
          <p:cNvSpPr txBox="1"/>
          <p:nvPr/>
        </p:nvSpPr>
        <p:spPr>
          <a:xfrm>
            <a:off x="9477085" y="703645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7B0FEF-A625-4657-9F64-E659B2924FCD}"/>
              </a:ext>
            </a:extLst>
          </p:cNvPr>
          <p:cNvSpPr txBox="1"/>
          <p:nvPr/>
        </p:nvSpPr>
        <p:spPr>
          <a:xfrm>
            <a:off x="1382712" y="660393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741CED-006D-453D-A6E5-535BC296D67F}"/>
              </a:ext>
            </a:extLst>
          </p:cNvPr>
          <p:cNvSpPr txBox="1"/>
          <p:nvPr/>
        </p:nvSpPr>
        <p:spPr>
          <a:xfrm>
            <a:off x="2176052" y="6205354"/>
            <a:ext cx="590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Fig. 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Rapidity distributions of K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-mesons in PP-interactions.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5C0421-4A4C-41FD-BF0C-AB4E759B69BB}"/>
              </a:ext>
            </a:extLst>
          </p:cNvPr>
          <p:cNvSpPr txBox="1"/>
          <p:nvPr/>
        </p:nvSpPr>
        <p:spPr>
          <a:xfrm>
            <a:off x="346600" y="6688835"/>
            <a:ext cx="936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 approximately reproduces the energy dependence of the spectra.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 essentially  overestimate the data at high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Plab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CA7DF45-B1A4-4375-B570-0A684CE467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0" y="984988"/>
            <a:ext cx="9494312" cy="519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57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AABCA0-FADA-42D2-AB68-5A0923D6407C}"/>
              </a:ext>
            </a:extLst>
          </p:cNvPr>
          <p:cNvSpPr txBox="1"/>
          <p:nvPr/>
        </p:nvSpPr>
        <p:spPr>
          <a:xfrm>
            <a:off x="20293" y="0"/>
            <a:ext cx="912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DCM/AGT and other models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interactions</a:t>
            </a:r>
            <a:endParaRPr lang="en-A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8B22-685E-4BE2-A4A6-E80EBEA0B3D6}"/>
              </a:ext>
            </a:extLst>
          </p:cNvPr>
          <p:cNvSpPr txBox="1"/>
          <p:nvPr/>
        </p:nvSpPr>
        <p:spPr>
          <a:xfrm>
            <a:off x="9495208" y="700404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7B0FEF-A625-4657-9F64-E659B2924FCD}"/>
              </a:ext>
            </a:extLst>
          </p:cNvPr>
          <p:cNvSpPr txBox="1"/>
          <p:nvPr/>
        </p:nvSpPr>
        <p:spPr>
          <a:xfrm>
            <a:off x="1382712" y="660393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03D95-41C8-41B8-9C72-957FF3E8AB6E}"/>
              </a:ext>
            </a:extLst>
          </p:cNvPr>
          <p:cNvSpPr txBox="1"/>
          <p:nvPr/>
        </p:nvSpPr>
        <p:spPr>
          <a:xfrm>
            <a:off x="3081196" y="6348889"/>
            <a:ext cx="459138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 is ~ among the other models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 has to be improved!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F1E3A0-ECC7-4128-86AF-14E91A2E3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2" y="560051"/>
            <a:ext cx="8743679" cy="565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59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AABCA0-FADA-42D2-AB68-5A0923D6407C}"/>
              </a:ext>
            </a:extLst>
          </p:cNvPr>
          <p:cNvSpPr txBox="1"/>
          <p:nvPr/>
        </p:nvSpPr>
        <p:spPr>
          <a:xfrm>
            <a:off x="566170" y="1051"/>
            <a:ext cx="9122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of </a:t>
            </a:r>
            <a:r>
              <a:rPr lang="el-G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π+-, 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K+-, p and pbar spectra in proton-proton interactions at 20, 31, 40, 80 and 158 GeV/c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 the NA61/SHINE  spectrometer at the CERN SPS, 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NA61/SHINE Collaboration (A. </a:t>
            </a:r>
            <a:r>
              <a:rPr lang="en-A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Aduszkiewicz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(Warsaw U.) et al. Eur. Phys. J. C77 (2017) 10, 671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8B22-685E-4BE2-A4A6-E80EBEA0B3D6}"/>
              </a:ext>
            </a:extLst>
          </p:cNvPr>
          <p:cNvSpPr txBox="1"/>
          <p:nvPr/>
        </p:nvSpPr>
        <p:spPr>
          <a:xfrm>
            <a:off x="9495208" y="700404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7B0FEF-A625-4657-9F64-E659B2924FCD}"/>
              </a:ext>
            </a:extLst>
          </p:cNvPr>
          <p:cNvSpPr txBox="1"/>
          <p:nvPr/>
        </p:nvSpPr>
        <p:spPr>
          <a:xfrm>
            <a:off x="1382712" y="660393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741CED-006D-453D-A6E5-535BC296D67F}"/>
              </a:ext>
            </a:extLst>
          </p:cNvPr>
          <p:cNvSpPr txBox="1"/>
          <p:nvPr/>
        </p:nvSpPr>
        <p:spPr>
          <a:xfrm>
            <a:off x="1040110" y="6126180"/>
            <a:ext cx="8318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Fig. 8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Rapidity distributions of protons, Δ-hyperons and K</a:t>
            </a:r>
            <a:r>
              <a:rPr lang="en-US" sz="1800" baseline="30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18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-mesons in PP-interactions.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03D95-41C8-41B8-9C72-957FF3E8AB6E}"/>
              </a:ext>
            </a:extLst>
          </p:cNvPr>
          <p:cNvSpPr txBox="1"/>
          <p:nvPr/>
        </p:nvSpPr>
        <p:spPr>
          <a:xfrm>
            <a:off x="2594739" y="6629322"/>
            <a:ext cx="489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 is a little bit better than DCM.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9773B4-8146-4AD0-847D-EAA1D9C877E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4" y="1112837"/>
            <a:ext cx="8458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9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35" y="17025"/>
            <a:ext cx="8991600" cy="664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 – NA61/SHINE exp. Data on </a:t>
            </a:r>
            <a:r>
              <a:rPr lang="en-US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Ar+Sc</a:t>
            </a:r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at 13 – 150 GeV/c/Nucleon</a:t>
            </a:r>
            <a:endParaRPr lang="ru-RU" sz="200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520243" y="668049"/>
            <a:ext cx="9122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of </a:t>
            </a:r>
            <a:r>
              <a:rPr lang="el-G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π+-, 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K+-, p and anti-P spectra in </a:t>
            </a:r>
            <a:r>
              <a:rPr lang="en-A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Ar-40 + Sc-45 collisions at 13A to 150A GeV/c</a:t>
            </a:r>
          </a:p>
          <a:p>
            <a:pPr algn="ctr"/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NA61/SHINE Collaboration H. </a:t>
            </a:r>
            <a:r>
              <a:rPr lang="en-A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Adhikary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(Jan Kochanowski U.) et al. Eur. Phys. J. C 84 </a:t>
            </a:r>
            <a:r>
              <a:rPr lang="en-A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en-A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4, 416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– 30 % centrality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C5C12D-28E9-4803-8DB0-8748E7925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4" y="1511680"/>
            <a:ext cx="8636831" cy="5011357"/>
          </a:xfrm>
          <a:prstGeom prst="rect">
            <a:avLst/>
          </a:prstGeom>
        </p:spPr>
      </p:pic>
      <p:sp>
        <p:nvSpPr>
          <p:cNvPr id="10" name="Text Box 10">
            <a:extLst>
              <a:ext uri="{FF2B5EF4-FFF2-40B4-BE49-F238E27FC236}">
                <a16:creationId xmlns:a16="http://schemas.microsoft.com/office/drawing/2014/main" id="{38315E59-2F72-4995-B921-C1766924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2" y="6597263"/>
            <a:ext cx="8056052" cy="8443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most actual models cannot describe K+ and K- meson production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Ar+Sc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4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35" y="17025"/>
            <a:ext cx="8991600" cy="435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BE1CFA-B4BC-4F8D-94B7-D1B79546BDA9}"/>
              </a:ext>
            </a:extLst>
          </p:cNvPr>
          <p:cNvSpPr txBox="1"/>
          <p:nvPr/>
        </p:nvSpPr>
        <p:spPr>
          <a:xfrm>
            <a:off x="780984" y="630846"/>
            <a:ext cx="9062777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Quark-Gluon Plasma (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at 13 GeV/c/N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strangeness (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 is forgotten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interactions -- N+N-&gt;Y + K 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 fusion                                       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EPOS: Core  + Corona                      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Quark-Gluon String Model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QGSM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8FA93A-F451-47A8-B37E-B6F3F149D4BD}"/>
              </a:ext>
            </a:extLst>
          </p:cNvPr>
          <p:cNvSpPr txBox="1"/>
          <p:nvPr/>
        </p:nvSpPr>
        <p:spPr>
          <a:xfrm>
            <a:off x="620712" y="2698113"/>
            <a:ext cx="8839200" cy="10123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Gevorg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H. Arakelyan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Carlos Merino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Yuli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M. 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Shabelski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600" b="1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600" b="1" i="1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SciPost</a:t>
            </a:r>
            <a:r>
              <a:rPr lang="en-US" sz="1600" b="1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i="1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Phys.Proc</a:t>
            </a:r>
            <a:r>
              <a:rPr lang="en-US" sz="1600" b="1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15 (2024) 024 </a:t>
            </a:r>
            <a:r>
              <a:rPr lang="ru-RU" sz="1600" b="1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ISMD2022</a:t>
            </a:r>
            <a:r>
              <a:rPr lang="ru-RU" sz="16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024</a:t>
            </a:r>
          </a:p>
          <a:p>
            <a:pPr algn="ctr"/>
            <a:r>
              <a:rPr lang="en-US" sz="1800" kern="1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Centrality dependence of </a:t>
            </a:r>
            <a:r>
              <a:rPr lang="en-US" sz="1800" kern="1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multistrange</a:t>
            </a:r>
            <a:r>
              <a:rPr lang="en-US" sz="1800" kern="1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baryon production in high-energy heavy-ion collisions</a:t>
            </a:r>
            <a:endParaRPr lang="ru-RU" sz="1800" kern="100" dirty="0">
              <a:solidFill>
                <a:schemeClr val="tx1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9198ABF-8C6A-4D0E-A546-E244A0B59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92" y="3849169"/>
            <a:ext cx="5257800" cy="289846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D494A2A-A598-4169-BEDB-6723AFB6E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742" y="4418396"/>
            <a:ext cx="4259919" cy="176001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F409B73-A75E-4024-A2A2-E9D208E07F33}"/>
              </a:ext>
            </a:extLst>
          </p:cNvPr>
          <p:cNvSpPr txBox="1"/>
          <p:nvPr/>
        </p:nvSpPr>
        <p:spPr>
          <a:xfrm>
            <a:off x="7326312" y="6255963"/>
            <a:ext cx="219002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sz="4000" b="1" dirty="0">
                <a:solidFill>
                  <a:schemeClr val="tx1"/>
                </a:solidFill>
              </a:rPr>
              <a:t>λ</a:t>
            </a:r>
            <a:r>
              <a:rPr lang="en-AU" sz="3200" b="1" dirty="0">
                <a:solidFill>
                  <a:schemeClr val="tx1"/>
                </a:solidFill>
              </a:rPr>
              <a:t>s=0.36</a:t>
            </a:r>
            <a:r>
              <a:rPr lang="en-US" sz="4000" b="1" dirty="0">
                <a:solidFill>
                  <a:schemeClr val="tx1"/>
                </a:solidFill>
              </a:rPr>
              <a:t> ?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7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614" y="0"/>
            <a:ext cx="8991600" cy="435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of the Quark-Gluon-String Model (QGSM)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D72B8D1-3C6D-408F-A851-CC7979974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912" y="1653277"/>
            <a:ext cx="7433187" cy="21986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C49781-8B52-44DC-8918-A734C7914DEB}"/>
              </a:ext>
            </a:extLst>
          </p:cNvPr>
          <p:cNvSpPr txBox="1"/>
          <p:nvPr/>
        </p:nvSpPr>
        <p:spPr>
          <a:xfrm>
            <a:off x="826455" y="875911"/>
            <a:ext cx="2295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Constituent di-quark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1D1410-4952-42B0-AE08-6A11F45832F5}"/>
              </a:ext>
            </a:extLst>
          </p:cNvPr>
          <p:cNvSpPr txBox="1"/>
          <p:nvPr/>
        </p:nvSpPr>
        <p:spPr>
          <a:xfrm>
            <a:off x="3333023" y="824759"/>
            <a:ext cx="2012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Constituent quark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D6255F7E-9E36-4054-A102-7120ABAFF3A3}"/>
              </a:ext>
            </a:extLst>
          </p:cNvPr>
          <p:cNvCxnSpPr>
            <a:stCxn id="10" idx="2"/>
          </p:cNvCxnSpPr>
          <p:nvPr/>
        </p:nvCxnSpPr>
        <p:spPr bwMode="auto">
          <a:xfrm flipH="1">
            <a:off x="1901306" y="1276021"/>
            <a:ext cx="73060" cy="48509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4D78A911-DA0B-4474-8C8E-674EF13713A7}"/>
              </a:ext>
            </a:extLst>
          </p:cNvPr>
          <p:cNvCxnSpPr/>
          <p:nvPr/>
        </p:nvCxnSpPr>
        <p:spPr bwMode="auto">
          <a:xfrm flipH="1">
            <a:off x="1854148" y="1191033"/>
            <a:ext cx="2601440" cy="8362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7DF04DE-6C1C-481B-8CCC-14632DF6DEE9}"/>
              </a:ext>
            </a:extLst>
          </p:cNvPr>
          <p:cNvSpPr txBox="1"/>
          <p:nvPr/>
        </p:nvSpPr>
        <p:spPr>
          <a:xfrm>
            <a:off x="5392270" y="941327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 quark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95B09D-6F53-4BDA-BC59-05B940FFAB6F}"/>
              </a:ext>
            </a:extLst>
          </p:cNvPr>
          <p:cNvSpPr txBox="1"/>
          <p:nvPr/>
        </p:nvSpPr>
        <p:spPr>
          <a:xfrm>
            <a:off x="6999573" y="923566"/>
            <a:ext cx="1670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 anti-quark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C54F2FFE-167C-4E0C-9794-46A92563D714}"/>
              </a:ext>
            </a:extLst>
          </p:cNvPr>
          <p:cNvCxnSpPr/>
          <p:nvPr/>
        </p:nvCxnSpPr>
        <p:spPr bwMode="auto">
          <a:xfrm>
            <a:off x="6165475" y="1183590"/>
            <a:ext cx="173896" cy="8436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1680C223-6CE3-4277-9871-FF9E8893CDC3}"/>
              </a:ext>
            </a:extLst>
          </p:cNvPr>
          <p:cNvCxnSpPr/>
          <p:nvPr/>
        </p:nvCxnSpPr>
        <p:spPr bwMode="auto">
          <a:xfrm flipH="1">
            <a:off x="6594843" y="1220917"/>
            <a:ext cx="1307481" cy="73012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6C779DE-FCB3-4D14-A7E8-754927EA3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61" y="4084636"/>
            <a:ext cx="5717313" cy="69945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431A9AB-F5CC-430E-8F47-112AB94A3D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1912" y="4076641"/>
            <a:ext cx="3388837" cy="67278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CF406E-82F9-4E4F-B7C1-CD8D517B6467}"/>
              </a:ext>
            </a:extLst>
          </p:cNvPr>
          <p:cNvSpPr txBox="1"/>
          <p:nvPr/>
        </p:nvSpPr>
        <p:spPr>
          <a:xfrm>
            <a:off x="688252" y="4873680"/>
            <a:ext cx="821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A.B. </a:t>
            </a:r>
            <a:r>
              <a:rPr lang="en-AU" sz="1800" b="0" i="0" u="none" strike="noStrike" baseline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Kaidalov</a:t>
            </a:r>
            <a:r>
              <a:rPr lang="en-AU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 and O.I. </a:t>
            </a:r>
            <a:r>
              <a:rPr lang="en-AU" sz="1800" b="0" i="0" u="none" strike="noStrike" baseline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Piskunova</a:t>
            </a:r>
            <a:r>
              <a:rPr lang="en-AU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Z. Phys. C - Particles and Fields 30, 145-150 (1986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75576EF-B76E-4172-9C18-99D1B39E57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878" y="5283646"/>
            <a:ext cx="5717313" cy="1239391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7C9D8772-41D1-4B07-AC34-D9B62F3544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3191" y="6008648"/>
            <a:ext cx="3843413" cy="11925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193348D-82EE-43BA-9074-FF570AA946AA}"/>
              </a:ext>
            </a:extLst>
          </p:cNvPr>
          <p:cNvSpPr txBox="1"/>
          <p:nvPr/>
        </p:nvSpPr>
        <p:spPr>
          <a:xfrm>
            <a:off x="1073366" y="6607458"/>
            <a:ext cx="425289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l-GR" sz="4000" b="1" dirty="0">
                <a:solidFill>
                  <a:schemeClr val="tx1"/>
                </a:solidFill>
              </a:rPr>
              <a:t>δ</a:t>
            </a:r>
            <a:r>
              <a:rPr lang="en-US" sz="4000" b="1" dirty="0">
                <a:solidFill>
                  <a:schemeClr val="tx1"/>
                </a:solidFill>
              </a:rPr>
              <a:t>=0.25 </a:t>
            </a:r>
            <a:r>
              <a:rPr 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l-GR" sz="4000" b="1" dirty="0">
                <a:solidFill>
                  <a:schemeClr val="tx1"/>
                </a:solidFill>
                <a:sym typeface="Wingdings" panose="05000000000000000000" pitchFamily="2" charset="2"/>
              </a:rPr>
              <a:t>λ</a:t>
            </a:r>
            <a:r>
              <a:rPr lang="en-AU" sz="3200" b="1" dirty="0">
                <a:solidFill>
                  <a:schemeClr val="tx1"/>
                </a:solidFill>
              </a:rPr>
              <a:t>s=0.11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5DE934-5570-4E76-A495-F6E2EE84CA5D}"/>
              </a:ext>
            </a:extLst>
          </p:cNvPr>
          <p:cNvSpPr txBox="1"/>
          <p:nvPr/>
        </p:nvSpPr>
        <p:spPr>
          <a:xfrm>
            <a:off x="179022" y="462290"/>
            <a:ext cx="9722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Kaidalov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Phys. Lett. B 116 (1982) 459: A.B.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Kaidalov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K.A. Ter-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Martirosian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Phys. Lett. B 117 (1982) 247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B538B4CD-801C-36ED-7F88-4D2185EC0483}"/>
              </a:ext>
            </a:extLst>
          </p:cNvPr>
          <p:cNvCxnSpPr/>
          <p:nvPr/>
        </p:nvCxnSpPr>
        <p:spPr bwMode="auto">
          <a:xfrm flipH="1">
            <a:off x="7935912" y="5474427"/>
            <a:ext cx="263412" cy="66761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816F49-31F3-3514-6408-55559061483A}"/>
              </a:ext>
            </a:extLst>
          </p:cNvPr>
          <p:cNvSpPr txBox="1"/>
          <p:nvPr/>
        </p:nvSpPr>
        <p:spPr>
          <a:xfrm>
            <a:off x="8649731" y="2027237"/>
            <a:ext cx="1451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 frag.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FE190E-75B1-F5C5-C7EA-5DDFF0CC1B55}"/>
              </a:ext>
            </a:extLst>
          </p:cNvPr>
          <p:cNvSpPr txBox="1"/>
          <p:nvPr/>
        </p:nvSpPr>
        <p:spPr>
          <a:xfrm>
            <a:off x="6386529" y="802278"/>
            <a:ext cx="11272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?</a:t>
            </a:r>
          </a:p>
          <a:p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struct.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7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614" y="0"/>
            <a:ext cx="8991600" cy="9588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of the Quark-Gluon-String Model (QGSM)</a:t>
            </a:r>
          </a:p>
          <a:p>
            <a:pPr algn="ctr"/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nucleus-nucleus interactions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DF04DE-6C1C-481B-8CCC-14632DF6DEE9}"/>
              </a:ext>
            </a:extLst>
          </p:cNvPr>
          <p:cNvSpPr txBox="1"/>
          <p:nvPr/>
        </p:nvSpPr>
        <p:spPr>
          <a:xfrm>
            <a:off x="59059" y="2037519"/>
            <a:ext cx="44435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95B09D-6F53-4BDA-BC59-05B940FFAB6F}"/>
              </a:ext>
            </a:extLst>
          </p:cNvPr>
          <p:cNvSpPr txBox="1"/>
          <p:nvPr/>
        </p:nvSpPr>
        <p:spPr>
          <a:xfrm>
            <a:off x="1763712" y="873657"/>
            <a:ext cx="35618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81E0E3-D2B9-436E-AA14-D338BF88FC6D}"/>
              </a:ext>
            </a:extLst>
          </p:cNvPr>
          <p:cNvSpPr txBox="1"/>
          <p:nvPr/>
        </p:nvSpPr>
        <p:spPr>
          <a:xfrm>
            <a:off x="274978" y="3401128"/>
            <a:ext cx="9361277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nucleus-nucleus interactions as in high multiplicity PP interactions 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multiplicity of sea-quark-sea-antiquark pairs (2</a:t>
            </a:r>
            <a:r>
              <a:rPr lang="el-G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can be essentially larger 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multiplicity of constituent quark-diquark pairs (2A+2B).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first 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 strangeness suppression Ps-anti-s/Pu-anti-u ~ 1, as in QGP according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our rough estimation!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How can one check the assumption?</a:t>
            </a:r>
          </a:p>
          <a:p>
            <a:pPr algn="ctr"/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EPOS ?,  QGSJET  +, </a:t>
            </a:r>
          </a:p>
          <a:p>
            <a:pPr algn="ctr"/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AGT (</a:t>
            </a:r>
            <a:r>
              <a:rPr lang="en-US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Amelin-Gudima-Toneev</a:t>
            </a:r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Model,</a:t>
            </a:r>
          </a:p>
          <a:p>
            <a:pPr algn="ctr"/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DCM (</a:t>
            </a:r>
            <a:r>
              <a:rPr lang="en-US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Cascade Model (used in NICA project).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Geant4 QGSM for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h+A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</a:t>
            </a:r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(our implementation)</a:t>
            </a:r>
            <a:endParaRPr lang="ru-RU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E98DE8-5CDF-4036-B2EF-F3791DB21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14" y="1265667"/>
            <a:ext cx="2590800" cy="20669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2E4C4E-7F1F-FB3B-442E-DD17C8766E7A}"/>
              </a:ext>
            </a:extLst>
          </p:cNvPr>
          <p:cNvSpPr txBox="1"/>
          <p:nvPr/>
        </p:nvSpPr>
        <p:spPr>
          <a:xfrm>
            <a:off x="3373464" y="1748705"/>
            <a:ext cx="6203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Max number of wounded nucleons = A+B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Max number of binary collisions = </a:t>
            </a:r>
            <a:r>
              <a:rPr lang="en-US" sz="2400" b="1" dirty="0">
                <a:solidFill>
                  <a:srgbClr val="FF0000"/>
                </a:solidFill>
              </a:rPr>
              <a:t>A*B!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7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114854"/>
            <a:ext cx="9525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Cronin’s exp.,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953691" y="632216"/>
            <a:ext cx="813709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J.W. Cronin et al </a:t>
            </a:r>
            <a:r>
              <a:rPr lang="en-US" sz="18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Lett.</a:t>
            </a:r>
            <a:r>
              <a:rPr lang="en-US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31 (1973) 1426,                                   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218 citations</a:t>
            </a:r>
          </a:p>
          <a:p>
            <a:pPr algn="ctr"/>
            <a:r>
              <a:rPr lang="en-US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E100  Collaboration: J.W. Cronin  et al. </a:t>
            </a:r>
            <a:r>
              <a:rPr lang="en-US" sz="18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11 (1975) 3105,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1 151 citations</a:t>
            </a:r>
            <a:endParaRPr lang="ru-RU" sz="18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Antreasyan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et al. </a:t>
            </a:r>
            <a:r>
              <a:rPr lang="en-US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19 (1979) 764,                                     </a:t>
            </a:r>
            <a:r>
              <a:rPr lang="en-US" sz="18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686 citations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+ P, H-2, Be, </a:t>
            </a:r>
            <a:r>
              <a:rPr lang="en-US" sz="1600" b="1" kern="1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US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at 200, 300 and 400 GeV/c</a:t>
            </a:r>
            <a:endParaRPr lang="ru-RU" sz="1800" b="1" kern="100" dirty="0">
              <a:solidFill>
                <a:srgbClr val="ED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79F991-FAB6-4263-BB76-250BCB3B8E9A}"/>
              </a:ext>
            </a:extLst>
          </p:cNvPr>
          <p:cNvSpPr txBox="1"/>
          <p:nvPr/>
        </p:nvSpPr>
        <p:spPr>
          <a:xfrm>
            <a:off x="7510691" y="2179637"/>
            <a:ext cx="2569934" cy="412420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expected </a:t>
            </a:r>
          </a:p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hard scat-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tered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hadrons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have A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results were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unexpected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partons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scattering !?</a:t>
            </a:r>
          </a:p>
          <a:p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were a lot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considerations.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0C3F965-6788-4FF7-B5C8-BDFC85A13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8775"/>
            <a:ext cx="3724293" cy="129386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873B483-52B4-4B9D-B4F7-F54BBE77C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65" y="3379053"/>
            <a:ext cx="3570128" cy="406576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FB04E4C-7B69-46ED-A6AB-4A8412D59C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1112" y="2018872"/>
            <a:ext cx="3657600" cy="46577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E5A7F4D-6108-4197-B6AA-AF0B5B404BA4}"/>
              </a:ext>
            </a:extLst>
          </p:cNvPr>
          <p:cNvSpPr txBox="1"/>
          <p:nvPr/>
        </p:nvSpPr>
        <p:spPr>
          <a:xfrm>
            <a:off x="3906973" y="6736935"/>
            <a:ext cx="5562741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us it is important that the data are the most exact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data on hadron-nucleus interactions.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68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114854"/>
            <a:ext cx="9525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Cronin’s exp.,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2253073" y="655637"/>
            <a:ext cx="55744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J.W. Cronin et al </a:t>
            </a:r>
            <a:r>
              <a:rPr lang="en-US" sz="12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Lett.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31 (1973) 1426,                                   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218 citations</a:t>
            </a:r>
          </a:p>
          <a:p>
            <a:pPr algn="ctr"/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E100  Collaboration: J.W. Cronin  et al. </a:t>
            </a:r>
            <a:r>
              <a:rPr lang="en-US" sz="12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11 (1975) 3105,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1 151 citations</a:t>
            </a:r>
            <a:endParaRPr lang="ru-RU" sz="1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Antreasyan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et al. </a:t>
            </a:r>
            <a:r>
              <a:rPr lang="en-US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19 (1979) 764,                                     </a:t>
            </a:r>
            <a:r>
              <a:rPr lang="en-US" sz="12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686 citations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+ P, H-2, Be, </a:t>
            </a:r>
            <a:r>
              <a:rPr lang="en-US" sz="1200" b="1" kern="1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at 200, 300 and 400 GeV/c</a:t>
            </a:r>
            <a:endParaRPr lang="ru-RU" sz="1200" b="1" kern="100" dirty="0">
              <a:solidFill>
                <a:srgbClr val="ED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79F991-FAB6-4263-BB76-250BCB3B8E9A}"/>
              </a:ext>
            </a:extLst>
          </p:cNvPr>
          <p:cNvSpPr txBox="1"/>
          <p:nvPr/>
        </p:nvSpPr>
        <p:spPr>
          <a:xfrm>
            <a:off x="61049" y="6551306"/>
            <a:ext cx="992498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 does not include hard interactions which are at P</a:t>
            </a:r>
            <a:r>
              <a:rPr lang="en-US" sz="2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2 – 3 GeV/c.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6DB0AC-A020-4BBA-AAD3-BC56B9B6B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2" y="1534333"/>
            <a:ext cx="8980277" cy="476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114854"/>
            <a:ext cx="9525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Cronin’s exp.,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2253073" y="655637"/>
            <a:ext cx="55744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J.W. Cronin et al </a:t>
            </a:r>
            <a:r>
              <a:rPr lang="en-US" sz="12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Lett.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31 (1973) 1426,                                   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218 citations</a:t>
            </a:r>
          </a:p>
          <a:p>
            <a:pPr algn="ctr"/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E100  Collaboration: J.W. Cronin  et al. </a:t>
            </a:r>
            <a:r>
              <a:rPr lang="en-US" sz="12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11 (1975) 3105,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1 151 citations</a:t>
            </a:r>
            <a:endParaRPr lang="ru-RU" sz="1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Antreasyan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et al. </a:t>
            </a:r>
            <a:r>
              <a:rPr lang="en-US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19 (1979) 764,                                     </a:t>
            </a:r>
            <a:r>
              <a:rPr lang="en-US" sz="12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686 citations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+ P, H-2, Be, </a:t>
            </a:r>
            <a:r>
              <a:rPr lang="en-US" sz="1200" b="1" kern="1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at 200, 300 and 400 GeV/c</a:t>
            </a:r>
            <a:endParaRPr lang="ru-RU" sz="1200" b="1" kern="100" dirty="0">
              <a:solidFill>
                <a:srgbClr val="ED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79F991-FAB6-4263-BB76-250BCB3B8E9A}"/>
              </a:ext>
            </a:extLst>
          </p:cNvPr>
          <p:cNvSpPr txBox="1"/>
          <p:nvPr/>
        </p:nvSpPr>
        <p:spPr>
          <a:xfrm>
            <a:off x="61049" y="6551306"/>
            <a:ext cx="992498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 does not include hard interactions which are at P</a:t>
            </a:r>
            <a:r>
              <a:rPr lang="en-US" sz="2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2 – 3 GeV/c.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54F145-1D8A-418C-97B9-AF413D41E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73" y="1694870"/>
            <a:ext cx="913267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0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BC9B5-E997-490C-22EF-92108CAF9584}"/>
              </a:ext>
            </a:extLst>
          </p:cNvPr>
          <p:cNvSpPr txBox="1"/>
          <p:nvPr/>
        </p:nvSpPr>
        <p:spPr>
          <a:xfrm>
            <a:off x="9600989" y="70194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A9E1D25-7367-AA20-9373-36CF8813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114854"/>
            <a:ext cx="9525000" cy="4930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 results: Cronin’s exp.,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Geant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QGSM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9A793-775F-4FD4-9F9E-65173F6297DE}"/>
              </a:ext>
            </a:extLst>
          </p:cNvPr>
          <p:cNvSpPr txBox="1"/>
          <p:nvPr/>
        </p:nvSpPr>
        <p:spPr>
          <a:xfrm>
            <a:off x="2253073" y="655637"/>
            <a:ext cx="557447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E100  Collaboration: J.W. Cronin  et al. </a:t>
            </a:r>
            <a:r>
              <a:rPr lang="en-US" sz="1200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Phys. Rev. D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11 (1975) 3105,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1 151 citations</a:t>
            </a:r>
            <a:endParaRPr lang="ru-RU" sz="1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+ P, H-2, Be, </a:t>
            </a:r>
            <a:r>
              <a:rPr lang="en-US" sz="1200" b="1" kern="1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US" sz="12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at 200, 300 and 400 GeV/c</a:t>
            </a:r>
          </a:p>
          <a:p>
            <a:pPr algn="ctr"/>
            <a:r>
              <a:rPr lang="en-AU" b="1" kern="1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Extreme suggestion – P</a:t>
            </a:r>
            <a:r>
              <a:rPr lang="en-AU" b="1" kern="100" baseline="-250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s-anti-s</a:t>
            </a:r>
            <a:r>
              <a:rPr lang="en-AU" b="1" kern="100" dirty="0">
                <a:solidFill>
                  <a:srgbClr val="ED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!</a:t>
            </a:r>
            <a:endParaRPr lang="ru-RU" b="1" kern="100" dirty="0">
              <a:solidFill>
                <a:srgbClr val="ED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79F991-FAB6-4263-BB76-250BCB3B8E9A}"/>
              </a:ext>
            </a:extLst>
          </p:cNvPr>
          <p:cNvSpPr txBox="1"/>
          <p:nvPr/>
        </p:nvSpPr>
        <p:spPr>
          <a:xfrm>
            <a:off x="849312" y="6588543"/>
            <a:ext cx="787486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Effect of the strange sea quarks can be seen at P</a:t>
            </a:r>
            <a:r>
              <a:rPr lang="en-US" sz="2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2  GeV/c.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118E0A-F46A-494D-AE7D-428FE8FC5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694870"/>
            <a:ext cx="913267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8911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22172</TotalTime>
  <Words>1908</Words>
  <Application>Microsoft Office PowerPoint</Application>
  <PresentationFormat>Произвольный</PresentationFormat>
  <Paragraphs>197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Uzhinskz</dc:creator>
  <cp:lastModifiedBy>Vladimir Uzhinsky</cp:lastModifiedBy>
  <cp:revision>658</cp:revision>
  <cp:lastPrinted>2022-07-12T10:08:06Z</cp:lastPrinted>
  <dcterms:created xsi:type="dcterms:W3CDTF">2009-11-12T10:52:49Z</dcterms:created>
  <dcterms:modified xsi:type="dcterms:W3CDTF">2025-06-29T08:10:39Z</dcterms:modified>
</cp:coreProperties>
</file>