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24"/>
  </p:notesMasterIdLst>
  <p:sldIdLst>
    <p:sldId id="259" r:id="rId2"/>
    <p:sldId id="364" r:id="rId3"/>
    <p:sldId id="370" r:id="rId4"/>
    <p:sldId id="270" r:id="rId5"/>
    <p:sldId id="260" r:id="rId6"/>
    <p:sldId id="258" r:id="rId7"/>
    <p:sldId id="262" r:id="rId8"/>
    <p:sldId id="272" r:id="rId9"/>
    <p:sldId id="263" r:id="rId10"/>
    <p:sldId id="264" r:id="rId11"/>
    <p:sldId id="265" r:id="rId12"/>
    <p:sldId id="266" r:id="rId13"/>
    <p:sldId id="267" r:id="rId14"/>
    <p:sldId id="268" r:id="rId15"/>
    <p:sldId id="275" r:id="rId16"/>
    <p:sldId id="371" r:id="rId17"/>
    <p:sldId id="261" r:id="rId18"/>
    <p:sldId id="273" r:id="rId19"/>
    <p:sldId id="365" r:id="rId20"/>
    <p:sldId id="366" r:id="rId21"/>
    <p:sldId id="368" r:id="rId22"/>
    <p:sldId id="367" r:id="rId23"/>
  </p:sldIdLst>
  <p:sldSz cx="12192000" cy="6858000"/>
  <p:notesSz cx="6858000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514AC"/>
    <a:srgbClr val="F8524E"/>
    <a:srgbClr val="AB231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899" autoAdjust="0"/>
  </p:normalViewPr>
  <p:slideViewPr>
    <p:cSldViewPr snapToGrid="0">
      <p:cViewPr varScale="1">
        <p:scale>
          <a:sx n="63" d="100"/>
          <a:sy n="63" d="100"/>
        </p:scale>
        <p:origin x="780" y="6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40" d="100"/>
        <a:sy n="4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12D482-A082-43AD-96DA-2B41A1C01AC7}" type="datetimeFigureOut">
              <a:rPr lang="en-US" smtClean="0"/>
              <a:pPr/>
              <a:t>7/1/2025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52438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777194"/>
            <a:ext cx="548640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9428584"/>
            <a:ext cx="2971800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4FEA76E-2EC1-4F76-955F-4C3DFB93A48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26271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EA76E-2EC1-4F76-955F-4C3DFB93A48D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4FEA76E-2EC1-4F76-955F-4C3DFB93A48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2789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0B743-B8BD-4A66-A4C3-AE38760727AB}" type="datetime1">
              <a:rPr lang="en-US" smtClean="0"/>
              <a:pPr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2F2-B763-42E5-972B-24F2970C53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598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D1B33-AAA2-4A12-8364-C93B1E86885F}" type="datetime1">
              <a:rPr lang="en-US" smtClean="0"/>
              <a:pPr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2F2-B763-42E5-972B-24F2970C53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3713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BBDD8-8F94-4CE4-B398-88755E3AB4B6}" type="datetime1">
              <a:rPr lang="en-US" smtClean="0"/>
              <a:pPr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2F2-B763-42E5-972B-24F2970C53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790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7426A9-683F-4220-9524-40F80DB3A834}" type="datetime1">
              <a:rPr lang="en-US" smtClean="0"/>
              <a:pPr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2F2-B763-42E5-972B-24F2970C53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8991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04913B-9EBE-4A4B-A89E-6B154FCB56D4}" type="datetime1">
              <a:rPr lang="en-US" smtClean="0"/>
              <a:pPr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2F2-B763-42E5-972B-24F2970C53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988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9DEFB5-A58C-4183-AEAA-67E099004156}" type="datetime1">
              <a:rPr lang="en-US" smtClean="0"/>
              <a:pPr/>
              <a:t>7/1/2025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2F2-B763-42E5-972B-24F2970C53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2068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4EDCD0-CCE9-453E-86C0-36DF1C361C00}" type="datetime1">
              <a:rPr lang="en-US" smtClean="0"/>
              <a:pPr/>
              <a:t>7/1/2025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2F2-B763-42E5-972B-24F2970C53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5377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EBD8C-4DED-4B67-93FC-05CAFB3B987D}" type="datetime1">
              <a:rPr lang="en-US" smtClean="0"/>
              <a:pPr/>
              <a:t>7/1/2025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2F2-B763-42E5-972B-24F2970C53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15544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6B751-4C5E-4BFB-A6C4-C2892138EB40}" type="datetime1">
              <a:rPr lang="en-US" smtClean="0"/>
              <a:pPr/>
              <a:t>7/1/2025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2F2-B763-42E5-972B-24F2970C53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5525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63FBE2-CCBE-4D4E-82A2-94A6D069B82B}" type="datetime1">
              <a:rPr lang="en-US" smtClean="0"/>
              <a:pPr/>
              <a:t>7/1/2025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2F2-B763-42E5-972B-24F2970C53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8428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BB4FE1-A77B-4BEF-86A3-AF953647E81F}" type="datetime1">
              <a:rPr lang="en-US" smtClean="0"/>
              <a:pPr/>
              <a:t>7/1/2025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2F2-B763-42E5-972B-24F2970C53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2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E1C06-68B5-421F-9213-E5F146FE80EF}" type="datetime1">
              <a:rPr lang="en-US" smtClean="0"/>
              <a:pPr/>
              <a:t>7/1/2025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0232F2-B763-42E5-972B-24F2970C534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7485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gif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gif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gif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gif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4.gif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5.gif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13" Type="http://schemas.openxmlformats.org/officeDocument/2006/relationships/image" Target="../media/image17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12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11" Type="http://schemas.openxmlformats.org/officeDocument/2006/relationships/image" Target="../media/image15.png"/><Relationship Id="rId5" Type="http://schemas.openxmlformats.org/officeDocument/2006/relationships/image" Target="../media/image9.png"/><Relationship Id="rId10" Type="http://schemas.openxmlformats.org/officeDocument/2006/relationships/image" Target="../media/image14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2.png"/><Relationship Id="rId5" Type="http://schemas.openxmlformats.org/officeDocument/2006/relationships/image" Target="../media/image21.png"/><Relationship Id="rId4" Type="http://schemas.openxmlformats.org/officeDocument/2006/relationships/image" Target="../media/image2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gif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gif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jpeg"/><Relationship Id="rId2" Type="http://schemas.openxmlformats.org/officeDocument/2006/relationships/image" Target="../media/image2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gi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2645" y="250258"/>
            <a:ext cx="11192796" cy="1854952"/>
          </a:xfrm>
        </p:spPr>
        <p:txBody>
          <a:bodyPr>
            <a:normAutofit fontScale="90000"/>
          </a:bodyPr>
          <a:lstStyle/>
          <a:p>
            <a:br>
              <a:rPr lang="en-US" sz="3600" b="1" dirty="0">
                <a:solidFill>
                  <a:srgbClr val="0070C0"/>
                </a:solidFill>
              </a:rPr>
            </a:br>
            <a:br>
              <a:rPr lang="en-US" sz="3600" b="1" dirty="0">
                <a:solidFill>
                  <a:srgbClr val="0070C0"/>
                </a:solidFill>
              </a:rPr>
            </a:br>
            <a:r>
              <a:rPr lang="en-US" sz="31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Simulation of neutron and nuclear fragment production in </a:t>
            </a:r>
            <a:r>
              <a:rPr lang="en-US" sz="3100" b="1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Urqmd</a:t>
            </a:r>
            <a:r>
              <a:rPr lang="en-US" sz="31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en-US" sz="31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3.4 model supplemented by clustering model and  </a:t>
            </a:r>
            <a:br>
              <a:rPr lang="en-US" sz="31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31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                   multi-fragmentation statistical model</a:t>
            </a:r>
            <a:r>
              <a:rPr lang="en-US" sz="3100" b="1" dirty="0">
                <a:solidFill>
                  <a:schemeClr val="accent5"/>
                </a:solidFill>
              </a:rPr>
              <a:t> </a:t>
            </a:r>
            <a:br>
              <a:rPr lang="en-US" sz="3200" b="1" dirty="0">
                <a:solidFill>
                  <a:schemeClr val="tx2"/>
                </a:solidFill>
              </a:rPr>
            </a:br>
            <a:r>
              <a:rPr lang="en-US" sz="3200" b="1" dirty="0">
                <a:solidFill>
                  <a:schemeClr val="tx2"/>
                </a:solidFill>
              </a:rPr>
              <a:t>               </a:t>
            </a:r>
            <a:br>
              <a:rPr lang="en-US" sz="3200" b="1" dirty="0">
                <a:solidFill>
                  <a:schemeClr val="tx2"/>
                </a:solidFill>
              </a:rPr>
            </a:br>
            <a:r>
              <a:rPr lang="en-US" sz="3200" b="1" dirty="0">
                <a:solidFill>
                  <a:schemeClr val="tx2"/>
                </a:solidFill>
              </a:rPr>
              <a:t>             </a:t>
            </a:r>
            <a:r>
              <a:rPr lang="en-US" sz="3100" b="1" dirty="0">
                <a:solidFill>
                  <a:schemeClr val="accent5"/>
                </a:solidFill>
              </a:rPr>
              <a:t>A. </a:t>
            </a:r>
            <a:r>
              <a:rPr lang="en-US" sz="3100" b="1" dirty="0" err="1">
                <a:solidFill>
                  <a:schemeClr val="accent5"/>
                </a:solidFill>
              </a:rPr>
              <a:t>Galoyan</a:t>
            </a:r>
            <a:r>
              <a:rPr lang="en-US" sz="3100" b="1" dirty="0">
                <a:solidFill>
                  <a:schemeClr val="accent5"/>
                </a:solidFill>
              </a:rPr>
              <a:t>,</a:t>
            </a:r>
            <a:r>
              <a:rPr lang="en-US" sz="3100" b="1" baseline="30000" dirty="0">
                <a:solidFill>
                  <a:schemeClr val="accent5"/>
                </a:solidFill>
              </a:rPr>
              <a:t> </a:t>
            </a:r>
            <a:r>
              <a:rPr lang="en-US" sz="3100" b="1" dirty="0">
                <a:solidFill>
                  <a:schemeClr val="accent5"/>
                </a:solidFill>
              </a:rPr>
              <a:t>T.Q.T. Le</a:t>
            </a:r>
            <a:r>
              <a:rPr lang="en-US" sz="3100" b="1" baseline="30000" dirty="0">
                <a:solidFill>
                  <a:schemeClr val="accent5"/>
                </a:solidFill>
              </a:rPr>
              <a:t> </a:t>
            </a:r>
            <a:r>
              <a:rPr lang="en-US" sz="3100" b="1" dirty="0">
                <a:solidFill>
                  <a:schemeClr val="accent5"/>
                </a:solidFill>
              </a:rPr>
              <a:t>, A. </a:t>
            </a:r>
            <a:r>
              <a:rPr lang="en-US" sz="3100" b="1" dirty="0" err="1">
                <a:solidFill>
                  <a:schemeClr val="accent5"/>
                </a:solidFill>
              </a:rPr>
              <a:t>Taranenko</a:t>
            </a:r>
            <a:r>
              <a:rPr lang="en-US" sz="3100" b="1" dirty="0">
                <a:solidFill>
                  <a:schemeClr val="accent5"/>
                </a:solidFill>
              </a:rPr>
              <a:t>, V. </a:t>
            </a:r>
            <a:r>
              <a:rPr lang="en-US" sz="3100" b="1" dirty="0" err="1">
                <a:solidFill>
                  <a:schemeClr val="accent5"/>
                </a:solidFill>
              </a:rPr>
              <a:t>Uzhinsky</a:t>
            </a:r>
            <a:br>
              <a:rPr lang="en-US" sz="3200" b="1" dirty="0">
                <a:solidFill>
                  <a:schemeClr val="tx2"/>
                </a:solidFill>
              </a:rPr>
            </a:br>
            <a:br>
              <a:rPr lang="en-US" sz="3200" b="1" dirty="0"/>
            </a:br>
            <a:endParaRPr lang="en-US" sz="3600" b="1" dirty="0">
              <a:solidFill>
                <a:srgbClr val="0070C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97928" y="6356350"/>
            <a:ext cx="255872" cy="365125"/>
          </a:xfrm>
        </p:spPr>
        <p:txBody>
          <a:bodyPr/>
          <a:lstStyle/>
          <a:p>
            <a:r>
              <a:rPr lang="en-US" sz="2800" b="1" dirty="0"/>
              <a:t>1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14669" y="2478462"/>
            <a:ext cx="1541721" cy="541184"/>
          </a:xfrm>
        </p:spPr>
        <p:txBody>
          <a:bodyPr>
            <a:normAutofit fontScale="47500" lnSpcReduction="20000"/>
          </a:bodyPr>
          <a:lstStyle/>
          <a:p>
            <a:pPr>
              <a:buNone/>
            </a:pPr>
            <a:r>
              <a:rPr lang="en-US" b="1" dirty="0"/>
              <a:t>                           </a:t>
            </a:r>
            <a:r>
              <a:rPr lang="en-US" sz="5100" b="1" dirty="0"/>
              <a:t>Content</a:t>
            </a:r>
            <a:endParaRPr lang="ru-RU" sz="51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210748" y="3015622"/>
            <a:ext cx="11572399" cy="32316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/>
            <a:r>
              <a:rPr lang="en-US" sz="2000" dirty="0">
                <a:latin typeface="Times New Roman" pitchFamily="18" charset="0"/>
              </a:rPr>
              <a:t>1.  Main assumptions of </a:t>
            </a:r>
            <a:r>
              <a:rPr lang="en-US" sz="2000" b="1" dirty="0">
                <a:latin typeface="Times New Roman" pitchFamily="18" charset="0"/>
              </a:rPr>
              <a:t>Ultra Relativistic Molecular Dynamic model </a:t>
            </a:r>
            <a:r>
              <a:rPr lang="en-US" sz="2000" dirty="0">
                <a:latin typeface="Times New Roman" pitchFamily="18" charset="0"/>
              </a:rPr>
              <a:t>(</a:t>
            </a:r>
            <a:r>
              <a:rPr lang="en-US" sz="2000" b="1" dirty="0" err="1">
                <a:solidFill>
                  <a:schemeClr val="accent5"/>
                </a:solidFill>
                <a:latin typeface="Times New Roman" pitchFamily="18" charset="0"/>
              </a:rPr>
              <a:t>UrQMD</a:t>
            </a:r>
            <a:r>
              <a:rPr lang="en-US" sz="2000" dirty="0">
                <a:latin typeface="Times New Roman" pitchFamily="18" charset="0"/>
              </a:rPr>
              <a:t>) </a:t>
            </a:r>
          </a:p>
          <a:p>
            <a:pPr marL="457200" indent="-457200"/>
            <a:r>
              <a:rPr lang="en-US" sz="2000" dirty="0">
                <a:latin typeface="Times New Roman" pitchFamily="18" charset="0"/>
              </a:rPr>
              <a:t>2.  Description of </a:t>
            </a:r>
            <a:r>
              <a:rPr lang="en-US" sz="2000" dirty="0" err="1">
                <a:latin typeface="Times New Roman" pitchFamily="18" charset="0"/>
              </a:rPr>
              <a:t>experimantal</a:t>
            </a:r>
            <a:r>
              <a:rPr lang="en-US" sz="2000" dirty="0">
                <a:latin typeface="Times New Roman" pitchFamily="18" charset="0"/>
              </a:rPr>
              <a:t> data of the NA61/SHINE collaboration  </a:t>
            </a:r>
            <a:r>
              <a:rPr lang="en-US" sz="2400" dirty="0">
                <a:latin typeface="Times New Roman" pitchFamily="18" charset="0"/>
              </a:rPr>
              <a:t>on </a:t>
            </a:r>
            <a:r>
              <a:rPr lang="el-GR" sz="2400" b="1" i="1" dirty="0">
                <a:latin typeface="Times New Roman" pitchFamily="18" charset="0"/>
              </a:rPr>
              <a:t>π</a:t>
            </a:r>
            <a:r>
              <a:rPr lang="el-GR" sz="2400" b="1" i="1" baseline="30000" dirty="0">
                <a:latin typeface="Times New Roman" pitchFamily="18" charset="0"/>
              </a:rPr>
              <a:t>±</a:t>
            </a:r>
            <a:r>
              <a:rPr lang="en-US" sz="2400" b="1" i="1" dirty="0">
                <a:latin typeface="Times New Roman" pitchFamily="18" charset="0"/>
              </a:rPr>
              <a:t>, K</a:t>
            </a:r>
            <a:r>
              <a:rPr lang="en-US" sz="2400" b="1" i="1" baseline="30000" dirty="0">
                <a:latin typeface="Times New Roman" pitchFamily="18" charset="0"/>
              </a:rPr>
              <a:t>±</a:t>
            </a:r>
            <a:r>
              <a:rPr lang="en-US" sz="2400" b="1" i="1" dirty="0">
                <a:latin typeface="Times New Roman" pitchFamily="18" charset="0"/>
              </a:rPr>
              <a:t>, p, </a:t>
            </a:r>
            <a:r>
              <a:rPr lang="en-US" sz="2400" b="1" i="1" dirty="0" err="1">
                <a:latin typeface="Times New Roman" pitchFamily="18" charset="0"/>
              </a:rPr>
              <a:t>pbar</a:t>
            </a:r>
            <a:r>
              <a:rPr lang="en-US" sz="2400" b="1" i="1" dirty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production in </a:t>
            </a:r>
          </a:p>
          <a:p>
            <a:pPr marL="457200" indent="-457200"/>
            <a:r>
              <a:rPr lang="en-US" sz="2000" dirty="0">
                <a:latin typeface="Times New Roman" pitchFamily="18" charset="0"/>
              </a:rPr>
              <a:t>   </a:t>
            </a:r>
            <a:r>
              <a:rPr lang="en-US" sz="2000" dirty="0" err="1">
                <a:latin typeface="Times New Roman" pitchFamily="18" charset="0"/>
              </a:rPr>
              <a:t>Ar+Sc</a:t>
            </a:r>
            <a:r>
              <a:rPr lang="en-US" sz="2000" dirty="0">
                <a:latin typeface="Times New Roman" pitchFamily="18" charset="0"/>
              </a:rPr>
              <a:t> interactions at 13, 19, 30, 40, 75, 150 *A*</a:t>
            </a:r>
            <a:r>
              <a:rPr lang="en-US" sz="2000" dirty="0" err="1">
                <a:latin typeface="Times New Roman" pitchFamily="18" charset="0"/>
              </a:rPr>
              <a:t>GeV</a:t>
            </a:r>
            <a:r>
              <a:rPr lang="en-US" sz="2000" dirty="0">
                <a:latin typeface="Times New Roman" pitchFamily="18" charset="0"/>
              </a:rPr>
              <a:t> using </a:t>
            </a:r>
            <a:r>
              <a:rPr lang="en-US" sz="2000" b="1" dirty="0" err="1">
                <a:solidFill>
                  <a:schemeClr val="accent5"/>
                </a:solidFill>
                <a:latin typeface="Times New Roman" pitchFamily="18" charset="0"/>
              </a:rPr>
              <a:t>UrQMD</a:t>
            </a:r>
            <a:r>
              <a:rPr lang="en-US" sz="2000" b="1" dirty="0">
                <a:solidFill>
                  <a:schemeClr val="accent5"/>
                </a:solidFill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model </a:t>
            </a:r>
            <a:r>
              <a:rPr lang="en-US" sz="2000" b="1" dirty="0">
                <a:latin typeface="Times New Roman" pitchFamily="18" charset="0"/>
              </a:rPr>
              <a:t>version 3.4.</a:t>
            </a:r>
          </a:p>
          <a:p>
            <a:pPr marL="457200" indent="-457200"/>
            <a:r>
              <a:rPr lang="en-US" sz="2000" dirty="0">
                <a:latin typeface="Times New Roman" pitchFamily="18" charset="0"/>
              </a:rPr>
              <a:t>3.  Study of </a:t>
            </a:r>
            <a:r>
              <a:rPr lang="en-US" sz="2000" b="1" dirty="0">
                <a:solidFill>
                  <a:schemeClr val="accent5"/>
                </a:solidFill>
                <a:latin typeface="Times New Roman" pitchFamily="18" charset="0"/>
              </a:rPr>
              <a:t>neutron</a:t>
            </a:r>
            <a:r>
              <a:rPr lang="en-US" sz="2000" dirty="0">
                <a:latin typeface="Times New Roman" pitchFamily="18" charset="0"/>
              </a:rPr>
              <a:t> production in </a:t>
            </a:r>
            <a:r>
              <a:rPr lang="en-US" sz="2000" b="1" dirty="0" err="1">
                <a:latin typeface="Times New Roman" pitchFamily="18" charset="0"/>
              </a:rPr>
              <a:t>p+A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interactions in the frame of </a:t>
            </a:r>
            <a:r>
              <a:rPr lang="en-US" sz="2000" b="1" dirty="0" err="1">
                <a:solidFill>
                  <a:schemeClr val="accent5"/>
                </a:solidFill>
                <a:latin typeface="Times New Roman" pitchFamily="18" charset="0"/>
              </a:rPr>
              <a:t>UrQMD</a:t>
            </a:r>
            <a:r>
              <a:rPr lang="en-US" sz="2000" b="1" dirty="0">
                <a:solidFill>
                  <a:schemeClr val="accent5"/>
                </a:solidFill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model </a:t>
            </a:r>
            <a:r>
              <a:rPr lang="en-US" sz="2000" b="1" dirty="0">
                <a:latin typeface="Times New Roman" pitchFamily="18" charset="0"/>
              </a:rPr>
              <a:t>version 3.4.</a:t>
            </a:r>
          </a:p>
          <a:p>
            <a:pPr marL="457200" indent="-457200"/>
            <a:r>
              <a:rPr lang="en-US" sz="2000" dirty="0">
                <a:latin typeface="Times New Roman" pitchFamily="18" charset="0"/>
              </a:rPr>
              <a:t>4. Coupling of </a:t>
            </a:r>
            <a:r>
              <a:rPr lang="en-US" sz="2000" b="1" dirty="0">
                <a:solidFill>
                  <a:schemeClr val="accent5"/>
                </a:solidFill>
                <a:latin typeface="Times New Roman" pitchFamily="18" charset="0"/>
              </a:rPr>
              <a:t>the </a:t>
            </a:r>
            <a:r>
              <a:rPr lang="en-US" sz="2000" b="1" dirty="0" err="1">
                <a:solidFill>
                  <a:schemeClr val="accent5"/>
                </a:solidFill>
                <a:latin typeface="Times New Roman" pitchFamily="18" charset="0"/>
              </a:rPr>
              <a:t>UrQMD</a:t>
            </a:r>
            <a:r>
              <a:rPr lang="en-US" sz="2000" b="1" dirty="0">
                <a:solidFill>
                  <a:schemeClr val="accent5"/>
                </a:solidFill>
                <a:latin typeface="Times New Roman" pitchFamily="18" charset="0"/>
              </a:rPr>
              <a:t> 3.4 </a:t>
            </a:r>
            <a:r>
              <a:rPr lang="en-US" sz="2000" dirty="0">
                <a:latin typeface="Times New Roman" pitchFamily="18" charset="0"/>
              </a:rPr>
              <a:t>model with a </a:t>
            </a:r>
            <a:r>
              <a:rPr lang="en-US" sz="2000" b="1" dirty="0">
                <a:solidFill>
                  <a:schemeClr val="accent5"/>
                </a:solidFill>
                <a:latin typeface="Times New Roman" pitchFamily="18" charset="0"/>
              </a:rPr>
              <a:t>clustering model  </a:t>
            </a:r>
            <a:r>
              <a:rPr lang="en-US" sz="2000" dirty="0">
                <a:latin typeface="Times New Roman" pitchFamily="18" charset="0"/>
              </a:rPr>
              <a:t>and </a:t>
            </a:r>
            <a:r>
              <a:rPr lang="en-US" sz="2000" b="1" dirty="0">
                <a:solidFill>
                  <a:schemeClr val="accent5"/>
                </a:solidFill>
                <a:latin typeface="Times New Roman" pitchFamily="18" charset="0"/>
              </a:rPr>
              <a:t>Statistical Multi-fragmentation </a:t>
            </a:r>
          </a:p>
          <a:p>
            <a:pPr marL="457200" indent="-457200"/>
            <a:r>
              <a:rPr lang="en-US" sz="2000" b="1" dirty="0">
                <a:solidFill>
                  <a:schemeClr val="accent5"/>
                </a:solidFill>
                <a:latin typeface="Times New Roman" pitchFamily="18" charset="0"/>
              </a:rPr>
              <a:t>    Model (SMM) :  </a:t>
            </a:r>
            <a:r>
              <a:rPr lang="en-US" sz="2000" b="1" dirty="0" err="1">
                <a:solidFill>
                  <a:schemeClr val="accent5"/>
                </a:solidFill>
                <a:latin typeface="Times New Roman" pitchFamily="18" charset="0"/>
              </a:rPr>
              <a:t>UrQMD+SMM</a:t>
            </a:r>
            <a:endParaRPr lang="en-US" sz="2000" b="1" dirty="0">
              <a:solidFill>
                <a:schemeClr val="accent5"/>
              </a:solidFill>
              <a:latin typeface="Times New Roman" pitchFamily="18" charset="0"/>
            </a:endParaRPr>
          </a:p>
          <a:p>
            <a:pPr marL="457200" indent="-457200"/>
            <a:r>
              <a:rPr lang="en-US" sz="2000" dirty="0">
                <a:latin typeface="Times New Roman" pitchFamily="18" charset="0"/>
              </a:rPr>
              <a:t>5. Analysis of  </a:t>
            </a:r>
            <a:r>
              <a:rPr lang="en-US" sz="2000" b="1" dirty="0">
                <a:latin typeface="Times New Roman" pitchFamily="18" charset="0"/>
              </a:rPr>
              <a:t>neutron </a:t>
            </a:r>
            <a:r>
              <a:rPr lang="en-US" sz="2000" dirty="0">
                <a:latin typeface="Times New Roman" pitchFamily="18" charset="0"/>
              </a:rPr>
              <a:t>spectra in the  </a:t>
            </a:r>
            <a:r>
              <a:rPr lang="en-US" sz="2000" b="1" dirty="0" err="1">
                <a:solidFill>
                  <a:schemeClr val="accent5"/>
                </a:solidFill>
                <a:latin typeface="Times New Roman" pitchFamily="18" charset="0"/>
              </a:rPr>
              <a:t>UrQMD+SMM</a:t>
            </a:r>
            <a:r>
              <a:rPr lang="en-US" sz="2000" dirty="0">
                <a:latin typeface="Times New Roman" pitchFamily="18" charset="0"/>
              </a:rPr>
              <a:t> model.</a:t>
            </a:r>
          </a:p>
          <a:p>
            <a:pPr marL="457200" indent="-457200"/>
            <a:r>
              <a:rPr lang="en-US" sz="2000" dirty="0">
                <a:latin typeface="Times New Roman" pitchFamily="18" charset="0"/>
              </a:rPr>
              <a:t>6. Description of </a:t>
            </a:r>
            <a:r>
              <a:rPr lang="en-US" sz="2000" b="1" dirty="0">
                <a:latin typeface="Times New Roman" pitchFamily="18" charset="0"/>
              </a:rPr>
              <a:t>fragment production </a:t>
            </a:r>
            <a:r>
              <a:rPr lang="en-US" sz="2000" dirty="0">
                <a:latin typeface="Times New Roman" pitchFamily="18" charset="0"/>
              </a:rPr>
              <a:t>in nucleus-nucleus interactions by the </a:t>
            </a:r>
            <a:r>
              <a:rPr lang="en-US" sz="2000" b="1" dirty="0" err="1">
                <a:solidFill>
                  <a:schemeClr val="accent5"/>
                </a:solidFill>
                <a:latin typeface="Times New Roman" pitchFamily="18" charset="0"/>
              </a:rPr>
              <a:t>UrQMD+SMM</a:t>
            </a:r>
            <a:r>
              <a:rPr lang="en-US" sz="2000" b="1" dirty="0">
                <a:solidFill>
                  <a:schemeClr val="accent5"/>
                </a:solidFill>
                <a:latin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</a:rPr>
              <a:t>model.</a:t>
            </a:r>
          </a:p>
          <a:p>
            <a:pPr marL="457200" indent="-457200"/>
            <a:r>
              <a:rPr lang="en-US" sz="2000" dirty="0">
                <a:latin typeface="Times New Roman" pitchFamily="18" charset="0"/>
              </a:rPr>
              <a:t>7. Summary </a:t>
            </a:r>
          </a:p>
          <a:p>
            <a:pPr marL="457200" indent="-457200">
              <a:buAutoNum type="arabicPeriod"/>
            </a:pPr>
            <a:endParaRPr lang="ru-RU" sz="20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40579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6417" y="1143000"/>
            <a:ext cx="7620000" cy="5715000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-563695" y="29345"/>
            <a:ext cx="11748655" cy="132556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Coupling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UrQMD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clustering and SMM models. </a:t>
            </a:r>
            <a:b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 for neutron production in </a:t>
            </a:r>
            <a:r>
              <a:rPr lang="en-US" sz="28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p+Fe</a:t>
            </a:r>
            <a:r>
              <a:rPr lang="en-US" sz="28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interactions </a:t>
            </a:r>
          </a:p>
          <a:p>
            <a:pPr algn="ctr"/>
            <a:endParaRPr lang="en-US" sz="2400" dirty="0">
              <a:solidFill>
                <a:schemeClr val="accent5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(Exp. Data: </a:t>
            </a:r>
            <a:r>
              <a:rPr lang="ru-RU" altLang="ru-RU" sz="2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K. Ishibashi  et al., J.Nucl. Sci. Tech., Vol.34, N6 (1997)  P. 529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513618" y="2339163"/>
            <a:ext cx="2930237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>
                <a:latin typeface="Arial" panose="020B0604020202020204" pitchFamily="34" charset="0"/>
                <a:cs typeface="Arial" panose="020B0604020202020204" pitchFamily="34" charset="0"/>
              </a:rPr>
              <a:t>UrQMD+SMM</a:t>
            </a:r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 describes well  spectra of neutrons at all angles produced  in proton interactions with intermediate nuclei.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674416" y="6356350"/>
            <a:ext cx="679383" cy="365125"/>
          </a:xfrm>
        </p:spPr>
        <p:txBody>
          <a:bodyPr/>
          <a:lstStyle/>
          <a:p>
            <a:fld id="{890232F2-B763-42E5-972B-24F2970C534E}" type="slidenum">
              <a:rPr lang="en-US" sz="2800" b="1" smtClean="0"/>
              <a:pPr/>
              <a:t>10</a:t>
            </a:fld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417484503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18309" y="1143000"/>
            <a:ext cx="7620000" cy="5715000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83128" y="0"/>
            <a:ext cx="12039599" cy="1325563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Coupling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UrQMD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, clustering and SMM models </a:t>
            </a:r>
          </a:p>
          <a:p>
            <a:pPr algn="ctr"/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Results for neutron production in proton interactions with heavy nuclei </a:t>
            </a:r>
          </a:p>
          <a:p>
            <a:pPr algn="ctr"/>
            <a:endParaRPr lang="en-US" sz="3100" dirty="0">
              <a:solidFill>
                <a:schemeClr val="accent5">
                  <a:lumMod val="75000"/>
                </a:schemeClr>
              </a:solidFill>
            </a:endParaRPr>
          </a:p>
          <a:p>
            <a:pPr algn="ctr"/>
            <a:r>
              <a:rPr lang="en-US" sz="3100" dirty="0">
                <a:solidFill>
                  <a:schemeClr val="accent5">
                    <a:lumMod val="75000"/>
                  </a:schemeClr>
                </a:solidFill>
              </a:rPr>
              <a:t>(Exp. Data: </a:t>
            </a:r>
            <a:r>
              <a:rPr lang="ru-RU" altLang="ru-RU" sz="31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K. Ishibashi  et al., J.Nucl. Sci. Tech., Vol.34, N6 (1997)  P. 529</a:t>
            </a:r>
            <a:r>
              <a:rPr lang="en-US" sz="3100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8638309" y="4551218"/>
            <a:ext cx="293023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Problem is with description of backward emitted neutron spectra.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8735291" y="1746455"/>
            <a:ext cx="293023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UrQMD+SMM works well for describing forward angles neutron spectra.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780294" y="6356350"/>
            <a:ext cx="573505" cy="365125"/>
          </a:xfrm>
        </p:spPr>
        <p:txBody>
          <a:bodyPr/>
          <a:lstStyle/>
          <a:p>
            <a:fld id="{890232F2-B763-42E5-972B-24F2970C534E}" type="slidenum">
              <a:rPr lang="en-US" sz="2800" b="1" smtClean="0"/>
              <a:pPr/>
              <a:t>11</a:t>
            </a:fld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7436188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487" y="1297849"/>
            <a:ext cx="7929293" cy="5486400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277091" y="152399"/>
            <a:ext cx="11748655" cy="1325563"/>
          </a:xfrm>
          <a:prstGeom prst="rect">
            <a:avLst/>
          </a:prstGeom>
        </p:spPr>
        <p:txBody>
          <a:bodyPr>
            <a:normAutofit fontScale="550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5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Coupling </a:t>
            </a:r>
            <a:r>
              <a:rPr lang="en-US" sz="45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UrQMD</a:t>
            </a:r>
            <a:r>
              <a:rPr lang="en-US" sz="45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clustering and SMM models </a:t>
            </a:r>
            <a:br>
              <a:rPr lang="en-US" sz="45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5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studying neutron production in </a:t>
            </a:r>
            <a:r>
              <a:rPr lang="en-US" sz="45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A+Pb</a:t>
            </a:r>
            <a:r>
              <a:rPr lang="en-US" sz="45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interactions at various angles</a:t>
            </a:r>
          </a:p>
          <a:p>
            <a:pPr algn="ctr"/>
            <a:endParaRPr lang="en-US" sz="31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(Exp. Data: </a:t>
            </a:r>
            <a:r>
              <a:rPr lang="en-US" altLang="en-US" sz="3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I. </a:t>
            </a:r>
            <a:r>
              <a:rPr lang="en-US" altLang="en-US" sz="38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Yurevich</a:t>
            </a:r>
            <a:r>
              <a:rPr lang="en-US" altLang="en-US" sz="3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R.M. Yakovlev, V. G. </a:t>
            </a:r>
            <a:r>
              <a:rPr lang="en-US" altLang="en-US" sz="38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Lyapin</a:t>
            </a:r>
            <a:r>
              <a:rPr lang="en-US" altLang="en-US" sz="3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(JINR)</a:t>
            </a:r>
          </a:p>
          <a:p>
            <a:pPr algn="ctr"/>
            <a:r>
              <a:rPr lang="en-US" altLang="en-US" sz="3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Physics of Atomic Nuclei, 2006, </a:t>
            </a:r>
            <a:r>
              <a:rPr lang="ru-RU" altLang="en-US" sz="3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Vol. 69, No. 9, </a:t>
            </a:r>
            <a:r>
              <a:rPr lang="ru-RU" altLang="en-US" sz="3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P.</a:t>
            </a:r>
            <a:r>
              <a:rPr lang="en-US" altLang="en-US" sz="3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1496</a:t>
            </a:r>
            <a:r>
              <a:rPr lang="en-US" sz="38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33853" y="3921594"/>
            <a:ext cx="328352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Problems is with description of backward emitted neutron spectra.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244644" y="2153616"/>
            <a:ext cx="32835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Description of forward neutron spectra is reasonably well. 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741794" y="6356350"/>
            <a:ext cx="612006" cy="365125"/>
          </a:xfrm>
        </p:spPr>
        <p:txBody>
          <a:bodyPr/>
          <a:lstStyle/>
          <a:p>
            <a:fld id="{890232F2-B763-42E5-972B-24F2970C534E}" type="slidenum">
              <a:rPr lang="en-US" sz="2800" b="1" smtClean="0"/>
              <a:pPr/>
              <a:t>12</a:t>
            </a:fld>
            <a:endParaRPr lang="en-US" sz="2800" b="1"/>
          </a:p>
        </p:txBody>
      </p:sp>
    </p:spTree>
    <p:extLst>
      <p:ext uri="{BB962C8B-B14F-4D97-AF65-F5344CB8AC3E}">
        <p14:creationId xmlns:p14="http://schemas.microsoft.com/office/powerpoint/2010/main" val="5355555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11748655" cy="1325563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Coupling </a:t>
            </a:r>
            <a:r>
              <a:rPr lang="en-US" sz="4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UrQMD</a:t>
            </a: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clustering and SMM models </a:t>
            </a:r>
            <a:b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studying neutron production in C+A interactions </a:t>
            </a:r>
          </a:p>
          <a:p>
            <a:pPr algn="ctr"/>
            <a:endParaRPr lang="en-US" sz="2400" dirty="0">
              <a:solidFill>
                <a:schemeClr val="accent5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3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(Exp. Data: </a:t>
            </a:r>
            <a:r>
              <a:rPr lang="en-US" altLang="en-US" sz="3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V. I. </a:t>
            </a:r>
            <a:r>
              <a:rPr lang="en-US" altLang="en-US" sz="3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Yurevich</a:t>
            </a:r>
            <a:r>
              <a:rPr lang="en-US" altLang="en-US" sz="3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 R.M. Yakovlev, V. G. </a:t>
            </a:r>
            <a:r>
              <a:rPr lang="en-US" altLang="en-US" sz="3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Lyapin</a:t>
            </a:r>
            <a:r>
              <a:rPr lang="en-US" altLang="en-US" sz="3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(JINR)</a:t>
            </a:r>
          </a:p>
          <a:p>
            <a:pPr algn="ctr"/>
            <a:r>
              <a:rPr lang="en-US" altLang="en-US" sz="3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Physics of Atomic Nuclei, 2006, </a:t>
            </a:r>
            <a:r>
              <a:rPr lang="ru-RU" altLang="en-US" sz="3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Vol. 69, No. 9, </a:t>
            </a:r>
            <a:r>
              <a:rPr lang="ru-RU" altLang="en-US" sz="3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P.</a:t>
            </a:r>
            <a:r>
              <a:rPr lang="en-US" altLang="en-US" sz="3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1496</a:t>
            </a:r>
            <a:r>
              <a:rPr lang="en-US" sz="3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176" y="1343891"/>
            <a:ext cx="7600950" cy="54864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8206853" y="3060009"/>
            <a:ext cx="328352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Good description of neutron production in interactions of C with various nuclei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(C, Al, Cu,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Cd</a:t>
            </a: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) at energy 2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GeV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0164278" y="6365975"/>
            <a:ext cx="852638" cy="365125"/>
          </a:xfrm>
        </p:spPr>
        <p:txBody>
          <a:bodyPr/>
          <a:lstStyle/>
          <a:p>
            <a:fld id="{890232F2-B763-42E5-972B-24F2970C534E}" type="slidenum">
              <a:rPr lang="en-US" sz="2800" b="1" smtClean="0"/>
              <a:pPr/>
              <a:t>13</a:t>
            </a:fld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77033304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7281" y="1343891"/>
            <a:ext cx="9499002" cy="4744937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277091" y="152399"/>
            <a:ext cx="11748655" cy="1278368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Mass and charge distributions of fragments produced in </a:t>
            </a:r>
          </a:p>
          <a:p>
            <a:r>
              <a:rPr lang="en-US" sz="3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en-US" sz="3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Fe+p</a:t>
            </a:r>
            <a:r>
              <a:rPr lang="en-US" sz="3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interactions according to </a:t>
            </a:r>
            <a:r>
              <a:rPr lang="en-US" sz="30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UrQMD+SMM</a:t>
            </a:r>
            <a:r>
              <a:rPr lang="en-US" sz="30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model</a:t>
            </a:r>
            <a:r>
              <a:rPr lang="en-US" sz="41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br>
              <a:rPr lang="en-US" sz="41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(Exp. Data: C. </a:t>
            </a:r>
            <a:r>
              <a:rPr lang="en-US" sz="26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Villagrasa</a:t>
            </a:r>
            <a:r>
              <a:rPr lang="en-US" sz="2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-Canton </a:t>
            </a:r>
            <a:r>
              <a:rPr lang="en-US" sz="2600" i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 al. </a:t>
            </a:r>
            <a:r>
              <a:rPr lang="en-US" sz="2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Phys. Rev. C </a:t>
            </a: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75</a:t>
            </a:r>
            <a:r>
              <a:rPr lang="en-US" sz="2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044603 – Published 13 April 2007)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2F2-B763-42E5-972B-24F2970C534E}" type="slidenum">
              <a:rPr lang="en-US" sz="2800" b="1" smtClean="0"/>
              <a:pPr/>
              <a:t>14</a:t>
            </a:fld>
            <a:endParaRPr lang="en-US" sz="2800" b="1"/>
          </a:p>
        </p:txBody>
      </p:sp>
      <p:sp>
        <p:nvSpPr>
          <p:cNvPr id="6" name="TextBox 5"/>
          <p:cNvSpPr txBox="1"/>
          <p:nvPr/>
        </p:nvSpPr>
        <p:spPr>
          <a:xfrm>
            <a:off x="0" y="6015886"/>
            <a:ext cx="12061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latin typeface="Arial" pitchFamily="34" charset="0"/>
                <a:cs typeface="Arial" pitchFamily="34" charset="0"/>
              </a:rPr>
              <a:t>There is observed a symmetry between calculations of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Fe+P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and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P+Fe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 interactions by </a:t>
            </a:r>
            <a:r>
              <a:rPr lang="en-US" b="1" dirty="0" err="1">
                <a:latin typeface="Arial" pitchFamily="34" charset="0"/>
                <a:cs typeface="Arial" pitchFamily="34" charset="0"/>
              </a:rPr>
              <a:t>UrQMD+SMM</a:t>
            </a:r>
            <a:r>
              <a:rPr lang="en-US" b="1" dirty="0">
                <a:latin typeface="Arial" pitchFamily="34" charset="0"/>
                <a:cs typeface="Arial" pitchFamily="34" charset="0"/>
              </a:rPr>
              <a:t> model. </a:t>
            </a:r>
            <a:endParaRPr lang="ru-RU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277750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0332" y="758128"/>
            <a:ext cx="7600950" cy="4385803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0" y="0"/>
            <a:ext cx="11748655" cy="1325563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Momentum distributions of fragments produced in C+C interactions at energy  </a:t>
            </a:r>
          </a:p>
          <a:p>
            <a:r>
              <a:rPr lang="en-US" sz="2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20.5 GeV/N according to </a:t>
            </a:r>
            <a:r>
              <a:rPr lang="en-US" sz="2600" b="1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UrQMD+SMM</a:t>
            </a:r>
            <a:r>
              <a:rPr lang="en-US" sz="2600" b="1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model </a:t>
            </a:r>
            <a:br>
              <a:rPr lang="en-US" sz="41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(Exp. Data: </a:t>
            </a:r>
            <a:r>
              <a:rPr lang="en-US" sz="2400" dirty="0" err="1">
                <a:solidFill>
                  <a:schemeClr val="accent5">
                    <a:lumMod val="75000"/>
                  </a:schemeClr>
                </a:solidFill>
              </a:rPr>
              <a:t>Afonin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, A. G., et al.  </a:t>
            </a:r>
            <a:r>
              <a:rPr lang="en-US" sz="2400" i="1" dirty="0">
                <a:solidFill>
                  <a:schemeClr val="accent5">
                    <a:lumMod val="75000"/>
                  </a:schemeClr>
                </a:solidFill>
              </a:rPr>
              <a:t>Nuclear Physics A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 997 (2020): 121718</a:t>
            </a:r>
            <a:r>
              <a:rPr lang="en-US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760206" y="1168211"/>
            <a:ext cx="24384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Spectra of</a:t>
            </a: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  p, d, He4 are described well by </a:t>
            </a:r>
            <a:r>
              <a:rPr lang="en-US" sz="2400" dirty="0" err="1">
                <a:latin typeface="Arial" panose="020B0604020202020204" pitchFamily="34" charset="0"/>
                <a:cs typeface="Arial" panose="020B0604020202020204" pitchFamily="34" charset="0"/>
              </a:rPr>
              <a:t>UrQMD+SMM</a:t>
            </a:r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Problems with t, He3, He6 momentum distributions.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0770668" y="6356350"/>
            <a:ext cx="583131" cy="365125"/>
          </a:xfrm>
        </p:spPr>
        <p:txBody>
          <a:bodyPr/>
          <a:lstStyle/>
          <a:p>
            <a:fld id="{890232F2-B763-42E5-972B-24F2970C534E}" type="slidenum">
              <a:rPr lang="en-US" sz="2800" b="1" smtClean="0"/>
              <a:pPr/>
              <a:t>15</a:t>
            </a:fld>
            <a:endParaRPr lang="en-US" sz="28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10160" y="5143931"/>
            <a:ext cx="12354664" cy="16312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At the request of </a:t>
            </a:r>
            <a:r>
              <a:rPr lang="en-US" sz="2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BM@N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exp, the calculations of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Xe+Cs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/I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interactions (10000 Ev) at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4.64 GeV/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c/N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were done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Now, mass production  (10^6 Events) of </a:t>
            </a:r>
            <a:r>
              <a:rPr lang="en-US" sz="2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Xe+W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interactions at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Plab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=3.3 GeV/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c/N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has been done for </a:t>
            </a:r>
            <a:r>
              <a:rPr lang="en-US" sz="20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/MPD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0" i="0" dirty="0">
                <a:solidFill>
                  <a:srgbClr val="3C404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resulting calculations </a:t>
            </a:r>
            <a:r>
              <a:rPr lang="en-US" sz="2000" dirty="0">
                <a:solidFill>
                  <a:srgbClr val="3C40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are converting to</a:t>
            </a:r>
            <a:r>
              <a:rPr lang="en-US" sz="2000" b="0" i="0" dirty="0">
                <a:solidFill>
                  <a:srgbClr val="3C404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UNIGEN format for MPD future full simulations. </a:t>
            </a:r>
            <a:endParaRPr lang="ru-RU" sz="2000" b="0" i="0" dirty="0">
              <a:solidFill>
                <a:srgbClr val="3C4043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b="0" i="0" dirty="0">
                <a:solidFill>
                  <a:srgbClr val="3C4043"/>
                </a:solidFill>
                <a:effectLst/>
                <a:latin typeface="Roboto" panose="02000000000000000000" pitchFamily="2" charset="0"/>
              </a:rPr>
              <a:t> </a:t>
            </a:r>
            <a:r>
              <a:rPr lang="en-US" sz="2000" b="0" i="0" dirty="0">
                <a:solidFill>
                  <a:srgbClr val="3C404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I am  grateful to Jan Bush Jr. </a:t>
            </a:r>
            <a:r>
              <a:rPr lang="en-US" sz="2000" dirty="0">
                <a:solidFill>
                  <a:srgbClr val="3C40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000" b="0" i="0" dirty="0">
                <a:solidFill>
                  <a:srgbClr val="3C404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nd P. </a:t>
            </a:r>
            <a:r>
              <a:rPr lang="en-US" sz="2000" b="0" i="0" dirty="0" err="1">
                <a:solidFill>
                  <a:srgbClr val="3C404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Parfenov</a:t>
            </a:r>
            <a:r>
              <a:rPr lang="en-US" sz="2000" b="0" i="0" dirty="0">
                <a:solidFill>
                  <a:srgbClr val="3C404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rgbClr val="3C40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for help to create </a:t>
            </a:r>
            <a:r>
              <a:rPr lang="en-US" sz="2000" b="0" i="0" dirty="0">
                <a:solidFill>
                  <a:srgbClr val="3C404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codes for the transition</a:t>
            </a:r>
            <a:r>
              <a:rPr lang="ru-RU" sz="2000" b="0" i="0" dirty="0">
                <a:solidFill>
                  <a:srgbClr val="3C404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b="0" i="0" dirty="0">
                <a:solidFill>
                  <a:srgbClr val="3C404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of </a:t>
            </a:r>
            <a:r>
              <a:rPr lang="en-US" sz="2000" dirty="0">
                <a:solidFill>
                  <a:srgbClr val="3C40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our</a:t>
            </a:r>
          </a:p>
          <a:p>
            <a:r>
              <a:rPr lang="en-US" sz="2000" dirty="0">
                <a:solidFill>
                  <a:srgbClr val="3C4043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output files </a:t>
            </a:r>
            <a:r>
              <a:rPr lang="en-US" sz="2000" b="0" i="0" dirty="0">
                <a:solidFill>
                  <a:srgbClr val="3C4043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to UNIGEN format.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445733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 txBox="1">
            <a:spLocks/>
          </p:cNvSpPr>
          <p:nvPr/>
        </p:nvSpPr>
        <p:spPr>
          <a:xfrm>
            <a:off x="258758" y="-38535"/>
            <a:ext cx="11620742" cy="496187"/>
          </a:xfrm>
          <a:prstGeom prst="rect">
            <a:avLst/>
          </a:prstGeom>
        </p:spPr>
        <p:txBody>
          <a:bodyPr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Summary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741" y="4146714"/>
            <a:ext cx="11864496" cy="169277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/>
            <a:r>
              <a:rPr lang="en-US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Outlook:</a:t>
            </a:r>
          </a:p>
          <a:p>
            <a:pPr marL="342900" indent="-34290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Mass production by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the </a:t>
            </a:r>
            <a:r>
              <a:rPr lang="en-US" sz="2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UrQMD+SMM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model for various nucleus-nucleus interactions  for the </a:t>
            </a:r>
            <a:r>
              <a:rPr lang="en-US" sz="20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MPD/NICA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experiment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342900" indent="-342900">
              <a:buFontTx/>
              <a:buChar char="-"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Studies of neutron and fragment production which are  foreseen in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BM@N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experiment at </a:t>
            </a:r>
            <a:r>
              <a:rPr lang="en-US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JINR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/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  Implementation of  </a:t>
            </a:r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hypernuclei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production in nucleus-nucleus interactions in the </a:t>
            </a:r>
            <a:r>
              <a:rPr lang="en-US" sz="20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UrQMD+SMM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en-US" sz="20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0732168" y="6356349"/>
            <a:ext cx="621632" cy="365760"/>
          </a:xfrm>
        </p:spPr>
        <p:txBody>
          <a:bodyPr/>
          <a:lstStyle/>
          <a:p>
            <a:fld id="{890232F2-B763-42E5-972B-24F2970C534E}" type="slidenum">
              <a:rPr lang="en-US" sz="2800" b="1" smtClean="0"/>
              <a:pPr/>
              <a:t>16</a:t>
            </a:fld>
            <a:endParaRPr lang="en-US" sz="2000" b="1" dirty="0"/>
          </a:p>
        </p:txBody>
      </p:sp>
      <p:sp>
        <p:nvSpPr>
          <p:cNvPr id="10" name="TextBox 9"/>
          <p:cNvSpPr txBox="1"/>
          <p:nvPr/>
        </p:nvSpPr>
        <p:spPr>
          <a:xfrm>
            <a:off x="0" y="467990"/>
            <a:ext cx="12138259" cy="378565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UrQMD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model version 3.4 was installed at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HybriLIT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cluster of JINR. 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all calculations with </a:t>
            </a:r>
            <a:r>
              <a:rPr lang="en-US" sz="2400" b="1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UrQMD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model version 3.4 were  performed at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HybriLIT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cluster. 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UrQMD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model 3.4 describes quite well the exp. spectra of NA61/SHINE collaboration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on  </a:t>
            </a:r>
            <a:r>
              <a:rPr lang="el-GR" sz="2400" dirty="0">
                <a:latin typeface="Times New Roman" pitchFamily="18" charset="0"/>
                <a:cs typeface="Times New Roman" pitchFamily="18" charset="0"/>
              </a:rPr>
              <a:t>π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±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K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, p,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pbar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in nucleus-nucleus interactions at various initial energies. There is a problem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with reproducing of K</a:t>
            </a:r>
            <a:r>
              <a:rPr lang="en-US" sz="2400" baseline="30000" dirty="0">
                <a:latin typeface="Times New Roman" pitchFamily="18" charset="0"/>
                <a:cs typeface="Times New Roman" pitchFamily="18" charset="0"/>
              </a:rPr>
              <a:t>+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exp. data in the model.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The </a:t>
            </a:r>
            <a:r>
              <a:rPr lang="en-US" sz="2400" b="1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UrQMD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model describes satisfactorily kinetic energy distributions of  fast neutrons and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can not  describe small energy neutron yield in proton-neutron interactions. </a:t>
            </a:r>
          </a:p>
          <a:p>
            <a:pPr>
              <a:buFontTx/>
              <a:buChar char="-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</a:t>
            </a:r>
            <a:r>
              <a:rPr lang="en-US" sz="2400" b="1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UrQMD</a:t>
            </a:r>
            <a:r>
              <a:rPr lang="en-US" sz="24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3.4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model has been coupled with </a:t>
            </a:r>
            <a:r>
              <a:rPr lang="en-US" sz="24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clustering model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and </a:t>
            </a:r>
            <a:r>
              <a:rPr lang="en-US" sz="24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Statistical Multi-</a:t>
            </a:r>
          </a:p>
          <a:p>
            <a:r>
              <a:rPr lang="en-US" sz="24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fragmentation model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 On the whole, the </a:t>
            </a:r>
            <a:r>
              <a:rPr lang="en-US" sz="2400" b="1" dirty="0" err="1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UrQMD+SMM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model reproduces quite well neutron </a:t>
            </a:r>
          </a:p>
          <a:p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and fragment productions in proton-nucleus and nucleus-nucleus collisions.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D9AB7B64-C8FA-4849-9B39-BBEE52F4C662}"/>
              </a:ext>
            </a:extLst>
          </p:cNvPr>
          <p:cNvSpPr txBox="1"/>
          <p:nvPr/>
        </p:nvSpPr>
        <p:spPr>
          <a:xfrm>
            <a:off x="273763" y="5831343"/>
            <a:ext cx="88773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Uzhinsky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V. thanks  for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support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 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grant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from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Government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the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Russian Federation (Agreement No. 075-15-2025-009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of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28 </a:t>
            </a:r>
            <a:r>
              <a:rPr lang="ru-RU" sz="20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February</a:t>
            </a:r>
            <a:r>
              <a:rPr lang="ru-RU" sz="20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2025)</a:t>
            </a:r>
          </a:p>
        </p:txBody>
      </p:sp>
    </p:spTree>
    <p:extLst>
      <p:ext uri="{BB962C8B-B14F-4D97-AF65-F5344CB8AC3E}">
        <p14:creationId xmlns:p14="http://schemas.microsoft.com/office/powerpoint/2010/main" val="18723074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4073" y="1143000"/>
            <a:ext cx="7620000" cy="5715000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152401" y="152399"/>
            <a:ext cx="12039599" cy="132556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100" dirty="0">
                <a:solidFill>
                  <a:schemeClr val="accent5">
                    <a:lumMod val="75000"/>
                  </a:schemeClr>
                </a:solidFill>
              </a:rPr>
              <a:t>        Neutron production using </a:t>
            </a:r>
            <a:r>
              <a:rPr lang="en-US" sz="4100" dirty="0" err="1">
                <a:solidFill>
                  <a:schemeClr val="accent5">
                    <a:lumMod val="75000"/>
                  </a:schemeClr>
                </a:solidFill>
              </a:rPr>
              <a:t>UrQMD</a:t>
            </a:r>
            <a:r>
              <a:rPr lang="en-US" sz="4100" dirty="0">
                <a:solidFill>
                  <a:schemeClr val="accent5">
                    <a:lumMod val="75000"/>
                  </a:schemeClr>
                </a:solidFill>
              </a:rPr>
              <a:t> model 3.4 </a:t>
            </a:r>
          </a:p>
          <a:p>
            <a:r>
              <a:rPr lang="en-US" sz="4100" dirty="0">
                <a:solidFill>
                  <a:schemeClr val="accent5">
                    <a:lumMod val="75000"/>
                  </a:schemeClr>
                </a:solidFill>
              </a:rPr>
              <a:t>                    in </a:t>
            </a:r>
            <a:r>
              <a:rPr lang="en-US" sz="4100" dirty="0" err="1">
                <a:solidFill>
                  <a:schemeClr val="accent5">
                    <a:lumMod val="75000"/>
                  </a:schemeClr>
                </a:solidFill>
              </a:rPr>
              <a:t>p+Fe</a:t>
            </a:r>
            <a:r>
              <a:rPr lang="en-US" sz="4100" dirty="0">
                <a:solidFill>
                  <a:schemeClr val="accent5">
                    <a:lumMod val="75000"/>
                  </a:schemeClr>
                </a:solidFill>
              </a:rPr>
              <a:t> interactions </a:t>
            </a:r>
          </a:p>
          <a:p>
            <a:r>
              <a:rPr lang="en-US" sz="2600" dirty="0">
                <a:solidFill>
                  <a:schemeClr val="accent5">
                    <a:lumMod val="75000"/>
                  </a:schemeClr>
                </a:solidFill>
              </a:rPr>
              <a:t>         (Exp. Data: </a:t>
            </a:r>
            <a:r>
              <a:rPr lang="ru-RU" altLang="ru-RU" sz="2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K. Ishibashi  et al., J.Nucl. Sci. Tech., Vol.34, N6 (1997)  P. 529</a:t>
            </a:r>
            <a:r>
              <a:rPr lang="en-US" sz="2600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75964" y="2479964"/>
            <a:ext cx="282632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 are </a:t>
            </a:r>
            <a:r>
              <a:rPr lang="en-US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obtained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p+Fe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757043" y="6356350"/>
            <a:ext cx="596757" cy="365125"/>
          </a:xfrm>
        </p:spPr>
        <p:txBody>
          <a:bodyPr/>
          <a:lstStyle/>
          <a:p>
            <a:r>
              <a:rPr lang="en-US" sz="2800" b="1" dirty="0"/>
              <a:t>17</a:t>
            </a:r>
          </a:p>
        </p:txBody>
      </p:sp>
    </p:spTree>
    <p:extLst>
      <p:ext uri="{BB962C8B-B14F-4D97-AF65-F5344CB8AC3E}">
        <p14:creationId xmlns:p14="http://schemas.microsoft.com/office/powerpoint/2010/main" val="4202376568"/>
      </p:ext>
    </p:extLst>
  </p:cSld>
  <p:clrMapOvr>
    <a:masterClrMapping/>
  </p:clrMapOvr>
  <p:transition spd="slow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4"/>
          <p:cNvSpPr/>
          <p:nvPr/>
        </p:nvSpPr>
        <p:spPr>
          <a:xfrm>
            <a:off x="152401" y="1"/>
            <a:ext cx="11901054" cy="872836"/>
          </a:xfrm>
          <a:prstGeom prst="round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bg1"/>
              </a:solidFill>
            </a:endParaRPr>
          </a:p>
        </p:txBody>
      </p:sp>
      <p:sp>
        <p:nvSpPr>
          <p:cNvPr id="2" name="Title 1"/>
          <p:cNvSpPr txBox="1">
            <a:spLocks/>
          </p:cNvSpPr>
          <p:nvPr/>
        </p:nvSpPr>
        <p:spPr>
          <a:xfrm>
            <a:off x="277091" y="152399"/>
            <a:ext cx="11748655" cy="720437"/>
          </a:xfrm>
          <a:prstGeom prst="rect">
            <a:avLst/>
          </a:prstGeom>
        </p:spPr>
        <p:txBody>
          <a:bodyPr>
            <a:normAutofit fontScale="85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Appendix: K</a:t>
            </a:r>
            <a:r>
              <a:rPr lang="en-US" sz="4100" baseline="300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</a:t>
            </a:r>
            <a:r>
              <a:rPr lang="en-US" sz="41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-meson production in different simulation model</a:t>
            </a:r>
          </a:p>
          <a:p>
            <a:endParaRPr lang="en-US" sz="22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16678" y="1181100"/>
            <a:ext cx="8572500" cy="5410200"/>
          </a:xfrm>
          <a:prstGeom prst="rect">
            <a:avLst/>
          </a:prstGeo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0232F2-B763-42E5-972B-24F2970C534E}" type="slidenum">
              <a:rPr lang="en-US" sz="2800" b="1" smtClean="0"/>
              <a:pPr/>
              <a:t>18</a:t>
            </a:fld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7300060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Text Box 2"/>
          <p:cNvSpPr txBox="1">
            <a:spLocks noChangeArrowheads="1"/>
          </p:cNvSpPr>
          <p:nvPr/>
        </p:nvSpPr>
        <p:spPr bwMode="auto">
          <a:xfrm>
            <a:off x="2336800" y="1"/>
            <a:ext cx="484171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800">
                <a:solidFill>
                  <a:srgbClr val="6357FF"/>
                </a:solidFill>
              </a:rPr>
              <a:t>Patches to UrQMD Model Code </a:t>
            </a:r>
          </a:p>
        </p:txBody>
      </p:sp>
      <p:sp>
        <p:nvSpPr>
          <p:cNvPr id="353283" name="Text Box 3"/>
          <p:cNvSpPr txBox="1">
            <a:spLocks noChangeArrowheads="1"/>
          </p:cNvSpPr>
          <p:nvPr/>
        </p:nvSpPr>
        <p:spPr bwMode="auto">
          <a:xfrm>
            <a:off x="1" y="685800"/>
            <a:ext cx="289060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357FF"/>
                </a:solidFill>
              </a:rPr>
              <a:t>Changes in the file URQMD.F</a:t>
            </a:r>
          </a:p>
        </p:txBody>
      </p:sp>
      <p:sp>
        <p:nvSpPr>
          <p:cNvPr id="353284" name="Text Box 4"/>
          <p:cNvSpPr txBox="1">
            <a:spLocks noChangeArrowheads="1"/>
          </p:cNvSpPr>
          <p:nvPr/>
        </p:nvSpPr>
        <p:spPr bwMode="auto">
          <a:xfrm>
            <a:off x="0" y="1125538"/>
            <a:ext cx="3980642" cy="34163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/>
              <a:t>c optional decay of all unstable particles before final output</a:t>
            </a:r>
          </a:p>
          <a:p>
            <a:r>
              <a:rPr lang="ru-RU" sz="1200"/>
              <a:t>c DANGER: pauli-blocked decays are not performed !!!</a:t>
            </a:r>
          </a:p>
          <a:p>
            <a:r>
              <a:rPr lang="ru-RU" sz="1200"/>
              <a:t>         if(CTOption(18).eq.0) then</a:t>
            </a:r>
          </a:p>
          <a:p>
            <a:r>
              <a:rPr lang="ru-RU" sz="1200"/>
              <a:t>c no do-loop is used because npart changes in loop-structure</a:t>
            </a:r>
          </a:p>
          <a:p>
            <a:r>
              <a:rPr lang="ru-RU" sz="1200"/>
              <a:t>            i=0</a:t>
            </a:r>
          </a:p>
          <a:p>
            <a:r>
              <a:rPr lang="ru-RU" sz="1200"/>
              <a:t>            nct=0</a:t>
            </a:r>
          </a:p>
          <a:p>
            <a:r>
              <a:rPr lang="ru-RU" sz="1200"/>
              <a:t>            actcol=0</a:t>
            </a:r>
          </a:p>
          <a:p>
            <a:r>
              <a:rPr lang="ru-RU" sz="1200"/>
              <a:t>c disable Pauli-Blocker for final decays</a:t>
            </a:r>
          </a:p>
          <a:p>
            <a:r>
              <a:rPr lang="ru-RU" sz="1200"/>
              <a:t>            </a:t>
            </a:r>
            <a:r>
              <a:rPr lang="ru-RU" sz="1200">
                <a:solidFill>
                  <a:srgbClr val="CC0000"/>
                </a:solidFill>
              </a:rPr>
              <a:t>old_CTOption10=CTOption(10)             ! Aida</a:t>
            </a:r>
          </a:p>
          <a:p>
            <a:r>
              <a:rPr lang="ru-RU" sz="1200"/>
              <a:t>            CTOption(10)=1</a:t>
            </a:r>
          </a:p>
          <a:p>
            <a:r>
              <a:rPr lang="ru-RU" sz="1200"/>
              <a:t>c decay loop structure starts here</a:t>
            </a:r>
          </a:p>
          <a:p>
            <a:r>
              <a:rPr lang="ru-RU" sz="1200"/>
              <a:t> 40         continue</a:t>
            </a:r>
          </a:p>
          <a:p>
            <a:r>
              <a:rPr lang="ru-RU" sz="1200"/>
              <a:t>            i=i+1</a:t>
            </a:r>
          </a:p>
          <a:p>
            <a:endParaRPr lang="ru-RU" sz="1200"/>
          </a:p>
          <a:p>
            <a:r>
              <a:rPr lang="ru-RU" sz="1200"/>
              <a:t>c is particle unstable</a:t>
            </a:r>
          </a:p>
          <a:p>
            <a:r>
              <a:rPr lang="ru-RU" sz="1200"/>
              <a:t>            if(dectime(i).lt.1.d30) then</a:t>
            </a:r>
          </a:p>
          <a:p>
            <a:r>
              <a:rPr lang="ru-RU" sz="1200"/>
              <a:t> 41            continue</a:t>
            </a:r>
          </a:p>
          <a:p>
            <a:r>
              <a:rPr lang="ru-RU" sz="1200"/>
              <a:t>               isstable = .false.</a:t>
            </a:r>
          </a:p>
        </p:txBody>
      </p:sp>
      <p:sp>
        <p:nvSpPr>
          <p:cNvPr id="353285" name="Text Box 5"/>
          <p:cNvSpPr txBox="1">
            <a:spLocks noChangeArrowheads="1"/>
          </p:cNvSpPr>
          <p:nvPr/>
        </p:nvSpPr>
        <p:spPr bwMode="auto">
          <a:xfrm>
            <a:off x="6288618" y="1125539"/>
            <a:ext cx="3818866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200"/>
              <a:t>do 44 stidx=1,nstable</a:t>
            </a:r>
          </a:p>
          <a:p>
            <a:r>
              <a:rPr lang="ru-RU" sz="1200"/>
              <a:t>                  if (ityp(i).eq.stabvec(stidx)) then</a:t>
            </a:r>
          </a:p>
          <a:p>
            <a:r>
              <a:rPr lang="ru-RU" sz="1200"/>
              <a:t>c                     write (6,*) 'no decay of particle ',ityp(i)</a:t>
            </a:r>
          </a:p>
          <a:p>
            <a:r>
              <a:rPr lang="ru-RU" sz="1200"/>
              <a:t>                     isstable = .true.</a:t>
            </a:r>
          </a:p>
          <a:p>
            <a:r>
              <a:rPr lang="ru-RU" sz="1200"/>
              <a:t>                  endif</a:t>
            </a:r>
          </a:p>
          <a:p>
            <a:r>
              <a:rPr lang="ru-RU" sz="1200"/>
              <a:t> 44            enddo</a:t>
            </a:r>
          </a:p>
          <a:p>
            <a:r>
              <a:rPr lang="ru-RU" sz="1200"/>
              <a:t>               if (.not.isstable) then</a:t>
            </a:r>
          </a:p>
          <a:p>
            <a:r>
              <a:rPr lang="ru-RU" sz="1200"/>
              <a:t>c     perform decay</a:t>
            </a:r>
          </a:p>
          <a:p>
            <a:r>
              <a:rPr lang="ru-RU" sz="1200"/>
              <a:t>                  call scatter(i,0,0.d0,fmass(i),xdummy)</a:t>
            </a:r>
          </a:p>
          <a:p>
            <a:r>
              <a:rPr lang="ru-RU" sz="1200"/>
              <a:t>c     backtracing if decay-product is unstable itself</a:t>
            </a:r>
          </a:p>
          <a:p>
            <a:r>
              <a:rPr lang="ru-RU" sz="1200"/>
              <a:t>                  if(dectime(i).lt.1.d30) goto 41</a:t>
            </a:r>
          </a:p>
          <a:p>
            <a:r>
              <a:rPr lang="ru-RU" sz="1200"/>
              <a:t>               endif</a:t>
            </a:r>
          </a:p>
          <a:p>
            <a:r>
              <a:rPr lang="ru-RU" sz="1200"/>
              <a:t>            endif</a:t>
            </a:r>
          </a:p>
          <a:p>
            <a:r>
              <a:rPr lang="ru-RU" sz="1200"/>
              <a:t>c     check next particle</a:t>
            </a:r>
          </a:p>
          <a:p>
            <a:r>
              <a:rPr lang="ru-RU" sz="1200"/>
              <a:t>            if(i.lt.npart) goto 40</a:t>
            </a:r>
          </a:p>
          <a:p>
            <a:r>
              <a:rPr lang="ru-RU" sz="1200"/>
              <a:t>         endif ! final decay</a:t>
            </a:r>
          </a:p>
          <a:p>
            <a:endParaRPr lang="en-US" sz="1200"/>
          </a:p>
          <a:p>
            <a:r>
              <a:rPr lang="ru-RU" sz="1200">
                <a:solidFill>
                  <a:srgbClr val="CC0000"/>
                </a:solidFill>
              </a:rPr>
              <a:t>CTOption(10)=old_CTOption10  ! Return to the old value  !</a:t>
            </a:r>
          </a:p>
          <a:p>
            <a:endParaRPr lang="ru-RU" sz="1200"/>
          </a:p>
          <a:p>
            <a:r>
              <a:rPr lang="ru-RU" sz="1200"/>
              <a:t>c final output</a:t>
            </a:r>
          </a:p>
        </p:txBody>
      </p:sp>
      <p:sp>
        <p:nvSpPr>
          <p:cNvPr id="353286" name="Text Box 6"/>
          <p:cNvSpPr txBox="1">
            <a:spLocks noChangeArrowheads="1"/>
          </p:cNvSpPr>
          <p:nvPr/>
        </p:nvSpPr>
        <p:spPr bwMode="auto">
          <a:xfrm>
            <a:off x="0" y="4953000"/>
            <a:ext cx="28244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357FF"/>
                </a:solidFill>
              </a:rPr>
              <a:t>Changes in the file STRING.F</a:t>
            </a:r>
          </a:p>
        </p:txBody>
      </p:sp>
      <p:sp>
        <p:nvSpPr>
          <p:cNvPr id="353287" name="Text Box 7"/>
          <p:cNvSpPr txBox="1">
            <a:spLocks noChangeArrowheads="1"/>
          </p:cNvSpPr>
          <p:nvPr/>
        </p:nvSpPr>
        <p:spPr bwMode="auto">
          <a:xfrm>
            <a:off x="-124883" y="5589589"/>
            <a:ext cx="80955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/>
              <a:t>!       call getmas(m0,w0,mindel,isoit(mindel),mmin,mmax,-1.,amass)  </a:t>
            </a:r>
            <a:r>
              <a:rPr lang="en-US" sz="2000"/>
              <a:t>  </a:t>
            </a:r>
            <a:r>
              <a:rPr lang="ru-RU" sz="2000"/>
              <a:t>!Aida</a:t>
            </a:r>
          </a:p>
          <a:p>
            <a:r>
              <a:rPr lang="ru-RU" sz="2000"/>
              <a:t>        call getmas(m0,w0,mindel,isoit(mindel),mmin,mmax,-1.d0,amass)!Aida</a:t>
            </a:r>
          </a:p>
          <a:p>
            <a:r>
              <a:rPr lang="ru-RU" sz="2000"/>
              <a:t>! </a:t>
            </a:r>
            <a:r>
              <a:rPr lang="en-US" sz="2000"/>
              <a:t>                                                                                                     ^^</a:t>
            </a:r>
            <a:endParaRPr lang="ru-RU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586" name="Text Box 2">
            <a:extLst>
              <a:ext uri="{FF2B5EF4-FFF2-40B4-BE49-F238E27FC236}">
                <a16:creationId xmlns:a16="http://schemas.microsoft.com/office/drawing/2014/main" id="{E965829C-0E9D-8E58-9EB9-70D5D63B2CF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379620" y="664143"/>
            <a:ext cx="196592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800" dirty="0">
                <a:solidFill>
                  <a:srgbClr val="3333CC"/>
                </a:solidFill>
              </a:rPr>
              <a:t>Initialization</a:t>
            </a:r>
          </a:p>
        </p:txBody>
      </p:sp>
      <p:sp>
        <p:nvSpPr>
          <p:cNvPr id="323587" name="Text Box 3">
            <a:extLst>
              <a:ext uri="{FF2B5EF4-FFF2-40B4-BE49-F238E27FC236}">
                <a16:creationId xmlns:a16="http://schemas.microsoft.com/office/drawing/2014/main" id="{D3D6FD68-D0A5-77E4-74FE-EB793272FE8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30856" y="1333099"/>
            <a:ext cx="731260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en-US" altLang="ru-RU" sz="2000" dirty="0"/>
              <a:t>    In configuration space the </a:t>
            </a:r>
            <a:r>
              <a:rPr lang="en-US" altLang="ru-RU" sz="2000" dirty="0" err="1"/>
              <a:t>centroids</a:t>
            </a:r>
            <a:r>
              <a:rPr lang="en-US" altLang="ru-RU" sz="2000" dirty="0"/>
              <a:t> of the Gaussians are randomly </a:t>
            </a:r>
          </a:p>
          <a:p>
            <a:r>
              <a:rPr lang="en-US" altLang="ru-RU" sz="2000" dirty="0"/>
              <a:t>distributed within a sphere with R=r</a:t>
            </a:r>
            <a:r>
              <a:rPr lang="en-US" altLang="ru-RU" sz="2000" baseline="-25000" dirty="0"/>
              <a:t>0</a:t>
            </a:r>
            <a:r>
              <a:rPr lang="en-US" altLang="ru-RU" sz="2000" dirty="0"/>
              <a:t>(0.5*[A+(A</a:t>
            </a:r>
            <a:r>
              <a:rPr lang="en-US" altLang="ru-RU" sz="2000" baseline="30000" dirty="0"/>
              <a:t>1/3</a:t>
            </a:r>
            <a:r>
              <a:rPr lang="en-US" altLang="ru-RU" sz="2000" dirty="0"/>
              <a:t>-1)</a:t>
            </a:r>
            <a:r>
              <a:rPr lang="en-US" altLang="ru-RU" sz="2000" baseline="30000" dirty="0"/>
              <a:t>3</a:t>
            </a:r>
            <a:r>
              <a:rPr lang="en-US" altLang="ru-RU" sz="2000" dirty="0"/>
              <a:t>])</a:t>
            </a:r>
            <a:r>
              <a:rPr lang="en-US" altLang="ru-RU" sz="2000" baseline="30000" dirty="0"/>
              <a:t>1/3</a:t>
            </a:r>
            <a:r>
              <a:rPr lang="en-US" altLang="ru-RU" sz="2000" dirty="0"/>
              <a:t> (fm)</a:t>
            </a:r>
          </a:p>
        </p:txBody>
      </p:sp>
      <p:sp>
        <p:nvSpPr>
          <p:cNvPr id="323588" name="Text Box 4">
            <a:extLst>
              <a:ext uri="{FF2B5EF4-FFF2-40B4-BE49-F238E27FC236}">
                <a16:creationId xmlns:a16="http://schemas.microsoft.com/office/drawing/2014/main" id="{BA0C2A2E-69AB-FC0E-906F-C2432DD8FAE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19625" y="1950720"/>
            <a:ext cx="736438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000" dirty="0"/>
              <a:t>The initial </a:t>
            </a:r>
            <a:r>
              <a:rPr lang="en-US" altLang="ru-RU" sz="2000" dirty="0" err="1"/>
              <a:t>momenta</a:t>
            </a:r>
            <a:r>
              <a:rPr lang="en-US" altLang="ru-RU" sz="2000" dirty="0"/>
              <a:t> of the nucleons are randomly chosen between 0</a:t>
            </a:r>
          </a:p>
          <a:p>
            <a:r>
              <a:rPr lang="en-US" altLang="ru-RU" sz="2000" dirty="0"/>
              <a:t>and local Thomas-Fermi momentum.</a:t>
            </a:r>
          </a:p>
        </p:txBody>
      </p:sp>
      <p:sp>
        <p:nvSpPr>
          <p:cNvPr id="323589" name="Text Box 5">
            <a:extLst>
              <a:ext uri="{FF2B5EF4-FFF2-40B4-BE49-F238E27FC236}">
                <a16:creationId xmlns:a16="http://schemas.microsoft.com/office/drawing/2014/main" id="{E797F35E-94E7-63CD-70FA-41FCC84E323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90751" y="2540268"/>
            <a:ext cx="7504811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000" dirty="0"/>
              <a:t>The initialized nuclei are not in their ground state, and can evaporate</a:t>
            </a:r>
          </a:p>
          <a:p>
            <a:r>
              <a:rPr lang="en-US" altLang="ru-RU" sz="2000" dirty="0"/>
              <a:t>single nucleons after 20-30 fm/c. Pauli potential is not included. It can </a:t>
            </a:r>
          </a:p>
          <a:p>
            <a:r>
              <a:rPr lang="en-US" altLang="ru-RU" sz="2000" dirty="0"/>
              <a:t>be included optionally. </a:t>
            </a:r>
          </a:p>
        </p:txBody>
      </p:sp>
      <p:sp>
        <p:nvSpPr>
          <p:cNvPr id="323590" name="Text Box 6">
            <a:extLst>
              <a:ext uri="{FF2B5EF4-FFF2-40B4-BE49-F238E27FC236}">
                <a16:creationId xmlns:a16="http://schemas.microsoft.com/office/drawing/2014/main" id="{50BE98EF-8C01-546E-0541-50CE7FBA293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629878" y="3414562"/>
            <a:ext cx="162903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800" dirty="0">
                <a:solidFill>
                  <a:srgbClr val="3333CC"/>
                </a:solidFill>
              </a:rPr>
              <a:t>Potentials</a:t>
            </a:r>
          </a:p>
        </p:txBody>
      </p:sp>
      <p:sp>
        <p:nvSpPr>
          <p:cNvPr id="323591" name="Text Box 7">
            <a:extLst>
              <a:ext uri="{FF2B5EF4-FFF2-40B4-BE49-F238E27FC236}">
                <a16:creationId xmlns:a16="http://schemas.microsoft.com/office/drawing/2014/main" id="{3996BD5C-A7EC-768F-FC1C-6FA9CE2188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85649" y="3462688"/>
            <a:ext cx="5039521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000" dirty="0" err="1"/>
              <a:t>Skyrme</a:t>
            </a:r>
            <a:r>
              <a:rPr lang="en-US" altLang="ru-RU" sz="2000" dirty="0"/>
              <a:t>-type, Yukawa, Coulomb and Pauli ones</a:t>
            </a:r>
          </a:p>
        </p:txBody>
      </p:sp>
      <p:sp>
        <p:nvSpPr>
          <p:cNvPr id="323592" name="Text Box 8">
            <a:extLst>
              <a:ext uri="{FF2B5EF4-FFF2-40B4-BE49-F238E27FC236}">
                <a16:creationId xmlns:a16="http://schemas.microsoft.com/office/drawing/2014/main" id="{F2DA68A7-14FA-8B88-06E5-F1CACA7FB0D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62501" y="4014537"/>
            <a:ext cx="141096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800" dirty="0">
                <a:solidFill>
                  <a:srgbClr val="3333CC"/>
                </a:solidFill>
              </a:rPr>
              <a:t>Collision</a:t>
            </a:r>
          </a:p>
        </p:txBody>
      </p:sp>
      <p:pic>
        <p:nvPicPr>
          <p:cNvPr id="323593" name="Picture 9">
            <a:extLst>
              <a:ext uri="{FF2B5EF4-FFF2-40B4-BE49-F238E27FC236}">
                <a16:creationId xmlns:a16="http://schemas.microsoft.com/office/drawing/2014/main" id="{07ED37A5-7D57-3393-631F-9A51B4EFE9B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1849" y="4024162"/>
            <a:ext cx="3352800" cy="552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23594" name="Text Box 10">
            <a:extLst>
              <a:ext uri="{FF2B5EF4-FFF2-40B4-BE49-F238E27FC236}">
                <a16:creationId xmlns:a16="http://schemas.microsoft.com/office/drawing/2014/main" id="{FD60792F-75DB-465F-CFA1-26F4BB4E2D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27749" y="4711566"/>
            <a:ext cx="224035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800">
                <a:solidFill>
                  <a:srgbClr val="3333CC"/>
                </a:solidFill>
              </a:rPr>
              <a:t>Cross sections</a:t>
            </a:r>
          </a:p>
        </p:txBody>
      </p:sp>
      <p:sp>
        <p:nvSpPr>
          <p:cNvPr id="323595" name="Text Box 11">
            <a:extLst>
              <a:ext uri="{FF2B5EF4-FFF2-40B4-BE49-F238E27FC236}">
                <a16:creationId xmlns:a16="http://schemas.microsoft.com/office/drawing/2014/main" id="{992CC28E-8061-760A-037F-AD74F5F8E49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305702" y="4816642"/>
            <a:ext cx="1691553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000" dirty="0"/>
              <a:t>are very good!</a:t>
            </a:r>
          </a:p>
        </p:txBody>
      </p:sp>
      <p:sp>
        <p:nvSpPr>
          <p:cNvPr id="323596" name="Text Box 12">
            <a:extLst>
              <a:ext uri="{FF2B5EF4-FFF2-40B4-BE49-F238E27FC236}">
                <a16:creationId xmlns:a16="http://schemas.microsoft.com/office/drawing/2014/main" id="{5999882B-BBEB-B4F8-AB82-9F243797185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08497" y="5398971"/>
            <a:ext cx="2183931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800" dirty="0">
                <a:solidFill>
                  <a:srgbClr val="3333CC"/>
                </a:solidFill>
              </a:rPr>
              <a:t>Pauli blocking</a:t>
            </a:r>
          </a:p>
        </p:txBody>
      </p:sp>
      <p:sp>
        <p:nvSpPr>
          <p:cNvPr id="323597" name="Text Box 13">
            <a:extLst>
              <a:ext uri="{FF2B5EF4-FFF2-40B4-BE49-F238E27FC236}">
                <a16:creationId xmlns:a16="http://schemas.microsoft.com/office/drawing/2014/main" id="{7087684F-A3AE-50F0-89ED-CBFBA43D4FB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35906" y="5417419"/>
            <a:ext cx="1079142" cy="4001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sz="2000" dirty="0"/>
              <a:t>included</a:t>
            </a:r>
          </a:p>
        </p:txBody>
      </p:sp>
      <p:pic>
        <p:nvPicPr>
          <p:cNvPr id="22" name="Picture 11" descr="cascade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21896" y="1155032"/>
            <a:ext cx="2906829" cy="2069431"/>
          </a:xfrm>
          <a:prstGeom prst="rect">
            <a:avLst/>
          </a:prstGeom>
          <a:noFill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690002" y="0"/>
            <a:ext cx="7392987" cy="1405288"/>
          </a:xfrm>
          <a:prstGeom prst="rect">
            <a:avLst/>
          </a:prstGeom>
          <a:noFill/>
        </p:spPr>
      </p:pic>
      <p:sp>
        <p:nvSpPr>
          <p:cNvPr id="17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97928" y="6356350"/>
            <a:ext cx="255872" cy="365125"/>
          </a:xfrm>
        </p:spPr>
        <p:txBody>
          <a:bodyPr/>
          <a:lstStyle/>
          <a:p>
            <a:r>
              <a:rPr lang="en-US" sz="2800" b="1" dirty="0"/>
              <a:t>2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Text Box 2"/>
          <p:cNvSpPr txBox="1">
            <a:spLocks noChangeArrowheads="1"/>
          </p:cNvSpPr>
          <p:nvPr/>
        </p:nvSpPr>
        <p:spPr bwMode="auto">
          <a:xfrm>
            <a:off x="1" y="0"/>
            <a:ext cx="299671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357FF"/>
                </a:solidFill>
              </a:rPr>
              <a:t>Changes in the file PROPPOT.F</a:t>
            </a:r>
            <a:endParaRPr lang="ru-RU">
              <a:solidFill>
                <a:srgbClr val="6357FF"/>
              </a:solidFill>
            </a:endParaRPr>
          </a:p>
        </p:txBody>
      </p:sp>
      <p:sp>
        <p:nvSpPr>
          <p:cNvPr id="354307" name="Text Box 3"/>
          <p:cNvSpPr txBox="1">
            <a:spLocks noChangeArrowheads="1"/>
          </p:cNvSpPr>
          <p:nvPr/>
        </p:nvSpPr>
        <p:spPr bwMode="auto">
          <a:xfrm>
            <a:off x="0" y="549276"/>
            <a:ext cx="28536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REAL*8 ERF (in Proppot.f)</a:t>
            </a:r>
          </a:p>
        </p:txBody>
      </p:sp>
      <p:sp>
        <p:nvSpPr>
          <p:cNvPr id="354308" name="Text Box 4"/>
          <p:cNvSpPr txBox="1">
            <a:spLocks noChangeArrowheads="1"/>
          </p:cNvSpPr>
          <p:nvPr/>
        </p:nvSpPr>
        <p:spPr bwMode="auto">
          <a:xfrm>
            <a:off x="7727952" y="620714"/>
            <a:ext cx="203433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REAL*4 ERF (Erf.f)</a:t>
            </a:r>
          </a:p>
        </p:txBody>
      </p:sp>
      <p:sp>
        <p:nvSpPr>
          <p:cNvPr id="354309" name="Text Box 5"/>
          <p:cNvSpPr txBox="1">
            <a:spLocks noChangeArrowheads="1"/>
          </p:cNvSpPr>
          <p:nvPr/>
        </p:nvSpPr>
        <p:spPr bwMode="auto">
          <a:xfrm>
            <a:off x="624418" y="1196976"/>
            <a:ext cx="6988003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 err="1"/>
              <a:t>Original</a:t>
            </a:r>
            <a:r>
              <a:rPr lang="ru-RU" sz="2000" dirty="0"/>
              <a:t> </a:t>
            </a:r>
            <a:r>
              <a:rPr lang="ru-RU" sz="2000" dirty="0" err="1"/>
              <a:t>line</a:t>
            </a:r>
            <a:r>
              <a:rPr lang="ru-RU" sz="2000" dirty="0"/>
              <a:t>  :     </a:t>
            </a:r>
            <a:r>
              <a:rPr lang="en-US" sz="2000" dirty="0"/>
              <a:t>     </a:t>
            </a:r>
            <a:r>
              <a:rPr lang="ru-RU" sz="2000" dirty="0" err="1"/>
              <a:t>Cb</a:t>
            </a:r>
            <a:r>
              <a:rPr lang="ru-RU" sz="2000" dirty="0"/>
              <a:t> = Cb0/</a:t>
            </a:r>
            <a:r>
              <a:rPr lang="ru-RU" sz="2000" dirty="0" err="1"/>
              <a:t>rjk</a:t>
            </a:r>
            <a:r>
              <a:rPr lang="ru-RU" sz="2000" dirty="0"/>
              <a:t>(</a:t>
            </a:r>
            <a:r>
              <a:rPr lang="ru-RU" sz="2000" dirty="0" err="1"/>
              <a:t>j,k</a:t>
            </a:r>
            <a:r>
              <a:rPr lang="ru-RU" sz="2000" dirty="0"/>
              <a:t>)*</a:t>
            </a:r>
            <a:r>
              <a:rPr lang="ru-RU" sz="2000" dirty="0" err="1"/>
              <a:t>erf</a:t>
            </a:r>
            <a:r>
              <a:rPr lang="ru-RU" sz="2000" dirty="0"/>
              <a:t>(</a:t>
            </a:r>
            <a:r>
              <a:rPr lang="ru-RU" sz="2000" dirty="0" err="1"/>
              <a:t>sgw</a:t>
            </a:r>
            <a:r>
              <a:rPr lang="ru-RU" sz="2000" dirty="0"/>
              <a:t>*</a:t>
            </a:r>
            <a:r>
              <a:rPr lang="ru-RU" sz="2000" dirty="0" err="1"/>
              <a:t>rjk</a:t>
            </a:r>
            <a:r>
              <a:rPr lang="ru-RU" sz="2000" dirty="0"/>
              <a:t>(</a:t>
            </a:r>
            <a:r>
              <a:rPr lang="ru-RU" sz="2000" dirty="0" err="1"/>
              <a:t>j,k</a:t>
            </a:r>
            <a:r>
              <a:rPr lang="ru-RU" sz="2000" dirty="0"/>
              <a:t>))</a:t>
            </a:r>
          </a:p>
          <a:p>
            <a:r>
              <a:rPr lang="ru-RU" sz="2000" dirty="0" err="1"/>
              <a:t>was</a:t>
            </a:r>
            <a:r>
              <a:rPr lang="ru-RU" sz="2000" dirty="0"/>
              <a:t> </a:t>
            </a:r>
            <a:r>
              <a:rPr lang="ru-RU" sz="2000" dirty="0" err="1"/>
              <a:t>replaced</a:t>
            </a:r>
            <a:r>
              <a:rPr lang="ru-RU" sz="2000" dirty="0"/>
              <a:t> </a:t>
            </a:r>
            <a:r>
              <a:rPr lang="ru-RU" sz="2000" dirty="0" err="1"/>
              <a:t>by</a:t>
            </a:r>
            <a:r>
              <a:rPr lang="ru-RU" sz="2000" dirty="0"/>
              <a:t>:     </a:t>
            </a:r>
            <a:r>
              <a:rPr lang="ru-RU" sz="2000" dirty="0" err="1"/>
              <a:t>Cb</a:t>
            </a:r>
            <a:r>
              <a:rPr lang="ru-RU" sz="2000" dirty="0"/>
              <a:t> = Cb0/</a:t>
            </a:r>
            <a:r>
              <a:rPr lang="ru-RU" sz="2000" dirty="0" err="1"/>
              <a:t>rjk</a:t>
            </a:r>
            <a:r>
              <a:rPr lang="ru-RU" sz="2000" dirty="0"/>
              <a:t>(</a:t>
            </a:r>
            <a:r>
              <a:rPr lang="ru-RU" sz="2000" dirty="0" err="1"/>
              <a:t>j,k</a:t>
            </a:r>
            <a:r>
              <a:rPr lang="ru-RU" sz="2000" dirty="0"/>
              <a:t>)*</a:t>
            </a:r>
            <a:r>
              <a:rPr lang="ru-RU" sz="2000" dirty="0" err="1"/>
              <a:t>erf</a:t>
            </a:r>
            <a:r>
              <a:rPr lang="ru-RU" sz="2000" dirty="0"/>
              <a:t>(</a:t>
            </a:r>
            <a:r>
              <a:rPr lang="ru-RU" sz="2000" dirty="0" err="1"/>
              <a:t>sngl</a:t>
            </a:r>
            <a:r>
              <a:rPr lang="ru-RU" sz="2000" dirty="0"/>
              <a:t>(</a:t>
            </a:r>
            <a:r>
              <a:rPr lang="ru-RU" sz="2000" dirty="0" err="1"/>
              <a:t>sgw</a:t>
            </a:r>
            <a:r>
              <a:rPr lang="ru-RU" sz="2000" dirty="0"/>
              <a:t>*</a:t>
            </a:r>
            <a:r>
              <a:rPr lang="ru-RU" sz="2000" dirty="0" err="1"/>
              <a:t>rjk</a:t>
            </a:r>
            <a:r>
              <a:rPr lang="ru-RU" sz="2000" dirty="0"/>
              <a:t>(</a:t>
            </a:r>
            <a:r>
              <a:rPr lang="ru-RU" sz="2000" dirty="0" err="1"/>
              <a:t>j,k</a:t>
            </a:r>
            <a:r>
              <a:rPr lang="ru-RU" sz="2000" dirty="0"/>
              <a:t>)))  ! </a:t>
            </a:r>
            <a:r>
              <a:rPr lang="ru-RU" sz="2000" dirty="0" err="1"/>
              <a:t>Aida</a:t>
            </a:r>
            <a:endParaRPr lang="ru-RU" sz="2000" dirty="0"/>
          </a:p>
          <a:p>
            <a:r>
              <a:rPr lang="ru-RU" sz="2000" dirty="0"/>
              <a:t>!                                 </a:t>
            </a:r>
            <a:r>
              <a:rPr lang="en-US" sz="2000" dirty="0"/>
              <a:t>                         </a:t>
            </a:r>
            <a:r>
              <a:rPr lang="ru-RU" sz="2000" dirty="0"/>
              <a:t>         </a:t>
            </a:r>
            <a:r>
              <a:rPr lang="en-US" sz="2000" dirty="0"/>
              <a:t> </a:t>
            </a:r>
            <a:r>
              <a:rPr lang="ru-RU" sz="2000" dirty="0"/>
              <a:t>^^^^^   </a:t>
            </a:r>
            <a:r>
              <a:rPr lang="en-US" sz="2000" dirty="0"/>
              <a:t>     </a:t>
            </a:r>
            <a:r>
              <a:rPr lang="ru-RU" sz="2000" dirty="0"/>
              <a:t>         ^</a:t>
            </a:r>
          </a:p>
          <a:p>
            <a:endParaRPr lang="ru-RU" sz="2000" dirty="0"/>
          </a:p>
          <a:p>
            <a:r>
              <a:rPr lang="ru-RU" sz="2000" dirty="0" err="1"/>
              <a:t>Original</a:t>
            </a:r>
            <a:r>
              <a:rPr lang="ru-RU" sz="2000" dirty="0"/>
              <a:t> </a:t>
            </a:r>
            <a:r>
              <a:rPr lang="ru-RU" sz="2000" dirty="0" err="1"/>
              <a:t>lines</a:t>
            </a:r>
            <a:r>
              <a:rPr lang="ru-RU" sz="2000" dirty="0"/>
              <a:t>  :</a:t>
            </a:r>
          </a:p>
          <a:p>
            <a:r>
              <a:rPr lang="ru-RU" sz="2000" dirty="0"/>
              <a:t>      </a:t>
            </a:r>
            <a:r>
              <a:rPr lang="ru-RU" sz="2000" dirty="0" err="1"/>
              <a:t>dCb</a:t>
            </a:r>
            <a:r>
              <a:rPr lang="ru-RU" sz="2000" dirty="0"/>
              <a:t> = Cb0*(er0*</a:t>
            </a:r>
            <a:r>
              <a:rPr lang="ru-RU" sz="2000" dirty="0" err="1"/>
              <a:t>exp</a:t>
            </a:r>
            <a:r>
              <a:rPr lang="ru-RU" sz="2000" dirty="0"/>
              <a:t>(-(</a:t>
            </a:r>
            <a:r>
              <a:rPr lang="ru-RU" sz="2000" dirty="0" err="1"/>
              <a:t>gw</a:t>
            </a:r>
            <a:r>
              <a:rPr lang="ru-RU" sz="2000" dirty="0"/>
              <a:t>*</a:t>
            </a:r>
            <a:r>
              <a:rPr lang="ru-RU" sz="2000" dirty="0" err="1"/>
              <a:t>rjk</a:t>
            </a:r>
            <a:r>
              <a:rPr lang="ru-RU" sz="2000" dirty="0"/>
              <a:t>(</a:t>
            </a:r>
            <a:r>
              <a:rPr lang="ru-RU" sz="2000" dirty="0" err="1"/>
              <a:t>j,k</a:t>
            </a:r>
            <a:r>
              <a:rPr lang="ru-RU" sz="2000" dirty="0"/>
              <a:t>)*</a:t>
            </a:r>
            <a:r>
              <a:rPr lang="ru-RU" sz="2000" dirty="0" err="1"/>
              <a:t>rjk</a:t>
            </a:r>
            <a:r>
              <a:rPr lang="ru-RU" sz="2000" dirty="0"/>
              <a:t>(</a:t>
            </a:r>
            <a:r>
              <a:rPr lang="ru-RU" sz="2000" dirty="0" err="1"/>
              <a:t>j,k</a:t>
            </a:r>
            <a:r>
              <a:rPr lang="ru-RU" sz="2000" dirty="0"/>
              <a:t>)))*</a:t>
            </a:r>
            <a:r>
              <a:rPr lang="ru-RU" sz="2000" dirty="0" err="1"/>
              <a:t>sgw</a:t>
            </a:r>
            <a:r>
              <a:rPr lang="ru-RU" sz="2000" dirty="0"/>
              <a:t>*</a:t>
            </a:r>
            <a:r>
              <a:rPr lang="ru-RU" sz="2000" dirty="0" err="1"/>
              <a:t>rjk</a:t>
            </a:r>
            <a:r>
              <a:rPr lang="ru-RU" sz="2000" dirty="0"/>
              <a:t>(</a:t>
            </a:r>
            <a:r>
              <a:rPr lang="ru-RU" sz="2000" dirty="0" err="1"/>
              <a:t>j,k</a:t>
            </a:r>
            <a:r>
              <a:rPr lang="ru-RU" sz="2000" dirty="0"/>
              <a:t>)-</a:t>
            </a:r>
          </a:p>
          <a:p>
            <a:r>
              <a:rPr lang="ru-RU" sz="2000" dirty="0"/>
              <a:t>     +      </a:t>
            </a:r>
            <a:r>
              <a:rPr lang="ru-RU" sz="2000" dirty="0" err="1"/>
              <a:t>erf</a:t>
            </a:r>
            <a:r>
              <a:rPr lang="ru-RU" sz="2000" dirty="0"/>
              <a:t>(</a:t>
            </a:r>
            <a:r>
              <a:rPr lang="ru-RU" sz="2000" dirty="0" err="1"/>
              <a:t>sgw</a:t>
            </a:r>
            <a:r>
              <a:rPr lang="ru-RU" sz="2000" dirty="0"/>
              <a:t>*</a:t>
            </a:r>
            <a:r>
              <a:rPr lang="ru-RU" sz="2000" dirty="0" err="1"/>
              <a:t>rjk</a:t>
            </a:r>
            <a:r>
              <a:rPr lang="ru-RU" sz="2000" dirty="0"/>
              <a:t>(</a:t>
            </a:r>
            <a:r>
              <a:rPr lang="ru-RU" sz="2000" dirty="0" err="1"/>
              <a:t>j,k</a:t>
            </a:r>
            <a:r>
              <a:rPr lang="ru-RU" sz="2000" dirty="0"/>
              <a:t>)))/</a:t>
            </a:r>
            <a:r>
              <a:rPr lang="ru-RU" sz="2000" dirty="0" err="1"/>
              <a:t>rjk</a:t>
            </a:r>
            <a:r>
              <a:rPr lang="ru-RU" sz="2000" dirty="0"/>
              <a:t>(</a:t>
            </a:r>
            <a:r>
              <a:rPr lang="ru-RU" sz="2000" dirty="0" err="1"/>
              <a:t>j,k</a:t>
            </a:r>
            <a:r>
              <a:rPr lang="ru-RU" sz="2000" dirty="0"/>
              <a:t>)/</a:t>
            </a:r>
            <a:r>
              <a:rPr lang="ru-RU" sz="2000" dirty="0" err="1"/>
              <a:t>rjk</a:t>
            </a:r>
            <a:r>
              <a:rPr lang="ru-RU" sz="2000" dirty="0"/>
              <a:t>(</a:t>
            </a:r>
            <a:r>
              <a:rPr lang="ru-RU" sz="2000" dirty="0" err="1"/>
              <a:t>j,k</a:t>
            </a:r>
            <a:r>
              <a:rPr lang="ru-RU" sz="2000" dirty="0"/>
              <a:t>)</a:t>
            </a:r>
          </a:p>
          <a:p>
            <a:endParaRPr lang="ru-RU" sz="2000" dirty="0"/>
          </a:p>
          <a:p>
            <a:r>
              <a:rPr lang="ru-RU" sz="2000" dirty="0" err="1"/>
              <a:t>were</a:t>
            </a:r>
            <a:r>
              <a:rPr lang="ru-RU" sz="2000" dirty="0"/>
              <a:t> </a:t>
            </a:r>
            <a:r>
              <a:rPr lang="ru-RU" sz="2000" dirty="0" err="1"/>
              <a:t>replaced</a:t>
            </a:r>
            <a:r>
              <a:rPr lang="ru-RU" sz="2000" dirty="0"/>
              <a:t> </a:t>
            </a:r>
            <a:r>
              <a:rPr lang="ru-RU" sz="2000" dirty="0" err="1"/>
              <a:t>by</a:t>
            </a:r>
            <a:r>
              <a:rPr lang="ru-RU" sz="2000" dirty="0"/>
              <a:t>:</a:t>
            </a:r>
          </a:p>
          <a:p>
            <a:r>
              <a:rPr lang="ru-RU" sz="2000" dirty="0"/>
              <a:t>      </a:t>
            </a:r>
            <a:r>
              <a:rPr lang="ru-RU" sz="2000" dirty="0" err="1"/>
              <a:t>dCb</a:t>
            </a:r>
            <a:r>
              <a:rPr lang="ru-RU" sz="2000" dirty="0"/>
              <a:t> = Cb0*(er0*</a:t>
            </a:r>
            <a:r>
              <a:rPr lang="ru-RU" sz="2000" dirty="0" err="1"/>
              <a:t>exp</a:t>
            </a:r>
            <a:r>
              <a:rPr lang="ru-RU" sz="2000" dirty="0"/>
              <a:t>(-(</a:t>
            </a:r>
            <a:r>
              <a:rPr lang="ru-RU" sz="2000" dirty="0" err="1"/>
              <a:t>gw</a:t>
            </a:r>
            <a:r>
              <a:rPr lang="ru-RU" sz="2000" dirty="0"/>
              <a:t>*</a:t>
            </a:r>
            <a:r>
              <a:rPr lang="ru-RU" sz="2000" dirty="0" err="1"/>
              <a:t>rjk</a:t>
            </a:r>
            <a:r>
              <a:rPr lang="ru-RU" sz="2000" dirty="0"/>
              <a:t>(</a:t>
            </a:r>
            <a:r>
              <a:rPr lang="ru-RU" sz="2000" dirty="0" err="1"/>
              <a:t>j,k</a:t>
            </a:r>
            <a:r>
              <a:rPr lang="ru-RU" sz="2000" dirty="0"/>
              <a:t>)*</a:t>
            </a:r>
            <a:r>
              <a:rPr lang="ru-RU" sz="2000" dirty="0" err="1"/>
              <a:t>rjk</a:t>
            </a:r>
            <a:r>
              <a:rPr lang="ru-RU" sz="2000" dirty="0"/>
              <a:t>(</a:t>
            </a:r>
            <a:r>
              <a:rPr lang="ru-RU" sz="2000" dirty="0" err="1"/>
              <a:t>j,k</a:t>
            </a:r>
            <a:r>
              <a:rPr lang="ru-RU" sz="2000" dirty="0"/>
              <a:t>)))*</a:t>
            </a:r>
            <a:r>
              <a:rPr lang="ru-RU" sz="2000" dirty="0" err="1"/>
              <a:t>sgw</a:t>
            </a:r>
            <a:r>
              <a:rPr lang="ru-RU" sz="2000" dirty="0"/>
              <a:t>*</a:t>
            </a:r>
            <a:r>
              <a:rPr lang="ru-RU" sz="2000" dirty="0" err="1"/>
              <a:t>rjk</a:t>
            </a:r>
            <a:r>
              <a:rPr lang="ru-RU" sz="2000" dirty="0"/>
              <a:t>(</a:t>
            </a:r>
            <a:r>
              <a:rPr lang="ru-RU" sz="2000" dirty="0" err="1"/>
              <a:t>j,k</a:t>
            </a:r>
            <a:r>
              <a:rPr lang="ru-RU" sz="2000" dirty="0"/>
              <a:t>)-</a:t>
            </a:r>
          </a:p>
          <a:p>
            <a:r>
              <a:rPr lang="ru-RU" sz="2000" dirty="0"/>
              <a:t>     +      </a:t>
            </a:r>
            <a:r>
              <a:rPr lang="ru-RU" sz="2000" dirty="0" err="1"/>
              <a:t>erf</a:t>
            </a:r>
            <a:r>
              <a:rPr lang="ru-RU" sz="2000" dirty="0"/>
              <a:t>(</a:t>
            </a:r>
            <a:r>
              <a:rPr lang="ru-RU" sz="2000" dirty="0" err="1"/>
              <a:t>sngl</a:t>
            </a:r>
            <a:r>
              <a:rPr lang="ru-RU" sz="2000" dirty="0"/>
              <a:t>(</a:t>
            </a:r>
            <a:r>
              <a:rPr lang="ru-RU" sz="2000" dirty="0" err="1"/>
              <a:t>sgw</a:t>
            </a:r>
            <a:r>
              <a:rPr lang="ru-RU" sz="2000" dirty="0"/>
              <a:t>*</a:t>
            </a:r>
            <a:r>
              <a:rPr lang="ru-RU" sz="2000" dirty="0" err="1"/>
              <a:t>rjk</a:t>
            </a:r>
            <a:r>
              <a:rPr lang="ru-RU" sz="2000" dirty="0"/>
              <a:t>(</a:t>
            </a:r>
            <a:r>
              <a:rPr lang="ru-RU" sz="2000" dirty="0" err="1"/>
              <a:t>j,k</a:t>
            </a:r>
            <a:r>
              <a:rPr lang="ru-RU" sz="2000" dirty="0"/>
              <a:t>))))/</a:t>
            </a:r>
            <a:r>
              <a:rPr lang="ru-RU" sz="2000" dirty="0" err="1"/>
              <a:t>rjk</a:t>
            </a:r>
            <a:r>
              <a:rPr lang="ru-RU" sz="2000" dirty="0"/>
              <a:t>(</a:t>
            </a:r>
            <a:r>
              <a:rPr lang="ru-RU" sz="2000" dirty="0" err="1"/>
              <a:t>j,k</a:t>
            </a:r>
            <a:r>
              <a:rPr lang="ru-RU" sz="2000" dirty="0"/>
              <a:t>)/</a:t>
            </a:r>
            <a:r>
              <a:rPr lang="ru-RU" sz="2000" dirty="0" err="1"/>
              <a:t>rjk</a:t>
            </a:r>
            <a:r>
              <a:rPr lang="ru-RU" sz="2000" dirty="0"/>
              <a:t>(</a:t>
            </a:r>
            <a:r>
              <a:rPr lang="ru-RU" sz="2000" dirty="0" err="1"/>
              <a:t>j,k</a:t>
            </a:r>
            <a:r>
              <a:rPr lang="ru-RU" sz="2000" dirty="0"/>
              <a:t>)          ! </a:t>
            </a:r>
            <a:r>
              <a:rPr lang="ru-RU" sz="2000" dirty="0" err="1"/>
              <a:t>Aida</a:t>
            </a:r>
            <a:endParaRPr lang="ru-RU" sz="2000" dirty="0"/>
          </a:p>
          <a:p>
            <a:r>
              <a:rPr lang="en-US" sz="2000" dirty="0"/>
              <a:t>   </a:t>
            </a:r>
            <a:r>
              <a:rPr lang="ru-RU" sz="2000" dirty="0"/>
              <a:t>                ^^^^^  </a:t>
            </a:r>
            <a:r>
              <a:rPr lang="en-US" sz="2000" dirty="0"/>
              <a:t>    </a:t>
            </a:r>
            <a:r>
              <a:rPr lang="ru-RU" sz="2000" dirty="0"/>
              <a:t>           ^</a:t>
            </a:r>
          </a:p>
        </p:txBody>
      </p:sp>
      <p:sp>
        <p:nvSpPr>
          <p:cNvPr id="354310" name="Text Box 6"/>
          <p:cNvSpPr txBox="1">
            <a:spLocks noChangeArrowheads="1"/>
          </p:cNvSpPr>
          <p:nvPr/>
        </p:nvSpPr>
        <p:spPr bwMode="auto">
          <a:xfrm>
            <a:off x="1" y="5013325"/>
            <a:ext cx="248420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357FF"/>
                </a:solidFill>
              </a:rPr>
              <a:t>Changes in the file INIT.F</a:t>
            </a:r>
            <a:endParaRPr lang="ru-RU">
              <a:solidFill>
                <a:srgbClr val="6357FF"/>
              </a:solidFill>
            </a:endParaRPr>
          </a:p>
        </p:txBody>
      </p:sp>
      <p:sp>
        <p:nvSpPr>
          <p:cNvPr id="354311" name="Text Box 7"/>
          <p:cNvSpPr txBox="1">
            <a:spLocks noChangeArrowheads="1"/>
          </p:cNvSpPr>
          <p:nvPr/>
        </p:nvSpPr>
        <p:spPr bwMode="auto">
          <a:xfrm>
            <a:off x="1200152" y="5589589"/>
            <a:ext cx="4044249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Parameter (nnucl=1)      ! 10)     ! Aida</a:t>
            </a:r>
            <a:endParaRPr lang="ru-RU" sz="2000"/>
          </a:p>
        </p:txBody>
      </p:sp>
      <p:sp>
        <p:nvSpPr>
          <p:cNvPr id="354312" name="Text Box 8"/>
          <p:cNvSpPr txBox="1">
            <a:spLocks noChangeArrowheads="1"/>
          </p:cNvSpPr>
          <p:nvPr/>
        </p:nvSpPr>
        <p:spPr bwMode="auto">
          <a:xfrm>
            <a:off x="1295401" y="6092826"/>
            <a:ext cx="268740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For debugging purposes</a:t>
            </a:r>
            <a:endParaRPr lang="ru-RU" sz="200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6354" name="Text Box 2"/>
          <p:cNvSpPr txBox="1">
            <a:spLocks noChangeArrowheads="1"/>
          </p:cNvSpPr>
          <p:nvPr/>
        </p:nvSpPr>
        <p:spPr bwMode="auto">
          <a:xfrm>
            <a:off x="334434" y="0"/>
            <a:ext cx="5451749" cy="45858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2000" dirty="0"/>
              <a:t> </a:t>
            </a:r>
            <a:r>
              <a:rPr lang="ru-RU" sz="1600" dirty="0" err="1"/>
              <a:t>else</a:t>
            </a:r>
            <a:r>
              <a:rPr lang="ru-RU" sz="1600" dirty="0"/>
              <a:t>                                                      </a:t>
            </a:r>
            <a:r>
              <a:rPr lang="en-US" sz="1600" dirty="0"/>
              <a:t>                                  </a:t>
            </a:r>
            <a:r>
              <a:rPr lang="ru-RU" sz="1600" dirty="0"/>
              <a:t>! </a:t>
            </a:r>
            <a:r>
              <a:rPr lang="ru-RU" sz="1600" dirty="0" err="1"/>
              <a:t>Uzhi</a:t>
            </a:r>
            <a:endParaRPr lang="ru-RU" sz="1600" dirty="0"/>
          </a:p>
          <a:p>
            <a:r>
              <a:rPr lang="ru-RU" sz="1600" dirty="0"/>
              <a:t>          </a:t>
            </a:r>
            <a:r>
              <a:rPr lang="ru-RU" sz="1600" dirty="0" err="1"/>
              <a:t>prob</a:t>
            </a:r>
            <a:r>
              <a:rPr lang="ru-RU" sz="1600" dirty="0"/>
              <a:t>(</a:t>
            </a:r>
            <a:r>
              <a:rPr lang="ru-RU" sz="1600" dirty="0" err="1"/>
              <a:t>i</a:t>
            </a:r>
            <a:r>
              <a:rPr lang="ru-RU" sz="1600" dirty="0"/>
              <a:t>)</a:t>
            </a:r>
            <a:r>
              <a:rPr lang="ru-RU" sz="1600" dirty="0" err="1"/>
              <a:t>=fbrancx</a:t>
            </a:r>
            <a:r>
              <a:rPr lang="ru-RU" sz="1600" dirty="0"/>
              <a:t>(</a:t>
            </a:r>
            <a:r>
              <a:rPr lang="ru-RU" sz="1600" dirty="0" err="1"/>
              <a:t>i,iabs</a:t>
            </a:r>
            <a:r>
              <a:rPr lang="ru-RU" sz="1600" dirty="0"/>
              <a:t>(i1),iz1,m1,branch(</a:t>
            </a:r>
            <a:r>
              <a:rPr lang="ru-RU" sz="1600" dirty="0" err="1"/>
              <a:t>i,iabs</a:t>
            </a:r>
            <a:r>
              <a:rPr lang="ru-RU" sz="1600" dirty="0"/>
              <a:t>(i1)),  ! </a:t>
            </a:r>
            <a:r>
              <a:rPr lang="ru-RU" sz="1600" dirty="0" err="1"/>
              <a:t>Uzhi</a:t>
            </a:r>
            <a:endParaRPr lang="ru-RU" sz="1600" dirty="0"/>
          </a:p>
          <a:p>
            <a:r>
              <a:rPr lang="ru-RU" sz="1600" dirty="0"/>
              <a:t>&amp;              </a:t>
            </a:r>
            <a:r>
              <a:rPr lang="ru-RU" sz="1600" dirty="0" err="1"/>
              <a:t>btype</a:t>
            </a:r>
            <a:r>
              <a:rPr lang="ru-RU" sz="1600" dirty="0"/>
              <a:t>(1,i),</a:t>
            </a:r>
            <a:r>
              <a:rPr lang="ru-RU" sz="1600" dirty="0" err="1"/>
              <a:t>btype</a:t>
            </a:r>
            <a:r>
              <a:rPr lang="ru-RU" sz="1600" dirty="0"/>
              <a:t>(2,i),</a:t>
            </a:r>
            <a:r>
              <a:rPr lang="ru-RU" sz="1600" dirty="0" err="1"/>
              <a:t>btype</a:t>
            </a:r>
            <a:r>
              <a:rPr lang="ru-RU" sz="1600" dirty="0"/>
              <a:t>(3,i),</a:t>
            </a:r>
            <a:r>
              <a:rPr lang="ru-RU" sz="1600" dirty="0" err="1"/>
              <a:t>btype</a:t>
            </a:r>
            <a:r>
              <a:rPr lang="ru-RU" sz="1600" dirty="0"/>
              <a:t>(4,i))      </a:t>
            </a:r>
            <a:r>
              <a:rPr lang="en-US" sz="1600" dirty="0"/>
              <a:t>      </a:t>
            </a:r>
            <a:r>
              <a:rPr lang="ru-RU" sz="1600" dirty="0"/>
              <a:t>! </a:t>
            </a:r>
            <a:r>
              <a:rPr lang="ru-RU" sz="1600" dirty="0" err="1"/>
              <a:t>Uzhi</a:t>
            </a:r>
            <a:endParaRPr lang="ru-RU" sz="1600" dirty="0"/>
          </a:p>
          <a:p>
            <a:r>
              <a:rPr lang="ru-RU" sz="1600" dirty="0"/>
              <a:t>       </a:t>
            </a:r>
            <a:r>
              <a:rPr lang="ru-RU" sz="1600" dirty="0" err="1"/>
              <a:t>endif</a:t>
            </a:r>
            <a:r>
              <a:rPr lang="ru-RU" sz="1600" dirty="0"/>
              <a:t>                                                    </a:t>
            </a:r>
            <a:r>
              <a:rPr lang="en-US" sz="1600" dirty="0"/>
              <a:t>                           </a:t>
            </a:r>
            <a:r>
              <a:rPr lang="ru-RU" sz="1600" dirty="0"/>
              <a:t> </a:t>
            </a:r>
            <a:r>
              <a:rPr lang="en-US" sz="1600" dirty="0"/>
              <a:t> </a:t>
            </a:r>
            <a:r>
              <a:rPr lang="ru-RU" sz="1600" dirty="0"/>
              <a:t>! </a:t>
            </a:r>
            <a:r>
              <a:rPr lang="ru-RU" sz="1600" dirty="0" err="1"/>
              <a:t>Uzhi</a:t>
            </a:r>
            <a:endParaRPr lang="ru-RU" sz="1600" dirty="0"/>
          </a:p>
          <a:p>
            <a:r>
              <a:rPr lang="ru-RU" sz="1600" dirty="0"/>
              <a:t>     </a:t>
            </a:r>
            <a:r>
              <a:rPr lang="ru-RU" sz="1600" dirty="0" err="1"/>
              <a:t>endif</a:t>
            </a:r>
            <a:r>
              <a:rPr lang="ru-RU" sz="1600" dirty="0"/>
              <a:t>                                                      </a:t>
            </a:r>
            <a:r>
              <a:rPr lang="en-US" sz="1600" dirty="0"/>
              <a:t>                            </a:t>
            </a:r>
            <a:r>
              <a:rPr lang="ru-RU" sz="1600" dirty="0"/>
              <a:t> ! </a:t>
            </a:r>
            <a:r>
              <a:rPr lang="ru-RU" sz="1600" dirty="0" err="1"/>
              <a:t>Uzhi</a:t>
            </a:r>
            <a:endParaRPr lang="ru-RU" sz="1600" dirty="0"/>
          </a:p>
          <a:p>
            <a:r>
              <a:rPr lang="ru-RU" sz="1600" dirty="0"/>
              <a:t>   </a:t>
            </a:r>
            <a:r>
              <a:rPr lang="ru-RU" sz="1600" dirty="0" err="1"/>
              <a:t>else</a:t>
            </a:r>
            <a:r>
              <a:rPr lang="ru-RU" sz="1600" dirty="0"/>
              <a:t>                                           ! </a:t>
            </a:r>
            <a:r>
              <a:rPr lang="ru-RU" sz="1600" dirty="0" err="1"/>
              <a:t>For</a:t>
            </a:r>
            <a:r>
              <a:rPr lang="ru-RU" sz="1600" dirty="0"/>
              <a:t> </a:t>
            </a:r>
            <a:r>
              <a:rPr lang="ru-RU" sz="1600" dirty="0" err="1"/>
              <a:t>mesons</a:t>
            </a:r>
            <a:r>
              <a:rPr lang="ru-RU" sz="1600" dirty="0"/>
              <a:t>  </a:t>
            </a:r>
            <a:r>
              <a:rPr lang="en-US" sz="1600" dirty="0"/>
              <a:t>                  </a:t>
            </a:r>
            <a:r>
              <a:rPr lang="ru-RU" sz="1600" dirty="0"/>
              <a:t> ! </a:t>
            </a:r>
            <a:r>
              <a:rPr lang="ru-RU" sz="1600" dirty="0" err="1"/>
              <a:t>Uzhi</a:t>
            </a:r>
            <a:endParaRPr lang="ru-RU" sz="1600" dirty="0"/>
          </a:p>
          <a:p>
            <a:endParaRPr lang="ru-RU" sz="1600" dirty="0"/>
          </a:p>
          <a:p>
            <a:r>
              <a:rPr lang="ru-RU" sz="1600" dirty="0"/>
              <a:t>       </a:t>
            </a:r>
            <a:r>
              <a:rPr lang="ru-RU" sz="1600" dirty="0" err="1"/>
              <a:t>if</a:t>
            </a:r>
            <a:r>
              <a:rPr lang="ru-RU" sz="1600" dirty="0"/>
              <a:t>(</a:t>
            </a:r>
            <a:r>
              <a:rPr lang="ru-RU" sz="1600" dirty="0" err="1"/>
              <a:t>isoit</a:t>
            </a:r>
            <a:r>
              <a:rPr lang="ru-RU" sz="1600" dirty="0"/>
              <a:t>(</a:t>
            </a:r>
            <a:r>
              <a:rPr lang="ru-RU" sz="1600" dirty="0" err="1"/>
              <a:t>btype</a:t>
            </a:r>
            <a:r>
              <a:rPr lang="ru-RU" sz="1600" dirty="0"/>
              <a:t>(1,i))+</a:t>
            </a:r>
            <a:r>
              <a:rPr lang="ru-RU" sz="1600" dirty="0" err="1"/>
              <a:t>isoit</a:t>
            </a:r>
            <a:r>
              <a:rPr lang="ru-RU" sz="1600" dirty="0"/>
              <a:t>(</a:t>
            </a:r>
            <a:r>
              <a:rPr lang="ru-RU" sz="1600" dirty="0" err="1"/>
              <a:t>btype</a:t>
            </a:r>
            <a:r>
              <a:rPr lang="ru-RU" sz="1600" dirty="0"/>
              <a:t>(2,i))+</a:t>
            </a:r>
            <a:r>
              <a:rPr lang="ru-RU" sz="1600" dirty="0" err="1"/>
              <a:t>isoit</a:t>
            </a:r>
            <a:r>
              <a:rPr lang="ru-RU" sz="1600" dirty="0"/>
              <a:t>(</a:t>
            </a:r>
            <a:r>
              <a:rPr lang="ru-RU" sz="1600" dirty="0" err="1"/>
              <a:t>btype</a:t>
            </a:r>
            <a:r>
              <a:rPr lang="ru-RU" sz="1600" dirty="0"/>
              <a:t>(3,i))+</a:t>
            </a:r>
          </a:p>
          <a:p>
            <a:r>
              <a:rPr lang="ru-RU" sz="1600" dirty="0"/>
              <a:t>&amp;         </a:t>
            </a:r>
            <a:r>
              <a:rPr lang="ru-RU" sz="1600" dirty="0" err="1"/>
              <a:t>isoit</a:t>
            </a:r>
            <a:r>
              <a:rPr lang="ru-RU" sz="1600" dirty="0"/>
              <a:t>(</a:t>
            </a:r>
            <a:r>
              <a:rPr lang="ru-RU" sz="1600" dirty="0" err="1"/>
              <a:t>btype</a:t>
            </a:r>
            <a:r>
              <a:rPr lang="ru-RU" sz="1600" dirty="0"/>
              <a:t>(4,i)).</a:t>
            </a:r>
            <a:r>
              <a:rPr lang="ru-RU" sz="1600" dirty="0" err="1"/>
              <a:t>lt.iabs</a:t>
            </a:r>
            <a:r>
              <a:rPr lang="ru-RU" sz="1600" dirty="0"/>
              <a:t>(iz1).</a:t>
            </a:r>
            <a:r>
              <a:rPr lang="ru-RU" sz="1600" dirty="0" err="1"/>
              <a:t>or</a:t>
            </a:r>
            <a:r>
              <a:rPr lang="ru-RU" sz="1600" dirty="0"/>
              <a:t>.</a:t>
            </a:r>
          </a:p>
          <a:p>
            <a:r>
              <a:rPr lang="ru-RU" sz="1600" dirty="0"/>
              <a:t>&amp;           m1.lt.mminit(</a:t>
            </a:r>
            <a:r>
              <a:rPr lang="ru-RU" sz="1600" dirty="0" err="1"/>
              <a:t>btype</a:t>
            </a:r>
            <a:r>
              <a:rPr lang="ru-RU" sz="1600" dirty="0"/>
              <a:t>(1,i))+</a:t>
            </a:r>
            <a:r>
              <a:rPr lang="ru-RU" sz="1600" dirty="0" err="1"/>
              <a:t>mminit</a:t>
            </a:r>
            <a:r>
              <a:rPr lang="ru-RU" sz="1600" dirty="0"/>
              <a:t>(</a:t>
            </a:r>
            <a:r>
              <a:rPr lang="ru-RU" sz="1600" dirty="0" err="1"/>
              <a:t>btype</a:t>
            </a:r>
            <a:r>
              <a:rPr lang="ru-RU" sz="1600" dirty="0"/>
              <a:t>(2,i))</a:t>
            </a:r>
          </a:p>
          <a:p>
            <a:r>
              <a:rPr lang="ru-RU" sz="1600" dirty="0"/>
              <a:t>&amp;                +</a:t>
            </a:r>
            <a:r>
              <a:rPr lang="ru-RU" sz="1600" dirty="0" err="1"/>
              <a:t>mminit</a:t>
            </a:r>
            <a:r>
              <a:rPr lang="ru-RU" sz="1600" dirty="0"/>
              <a:t>(</a:t>
            </a:r>
            <a:r>
              <a:rPr lang="ru-RU" sz="1600" dirty="0" err="1"/>
              <a:t>btype</a:t>
            </a:r>
            <a:r>
              <a:rPr lang="ru-RU" sz="1600" dirty="0"/>
              <a:t>(3,i))+</a:t>
            </a:r>
            <a:r>
              <a:rPr lang="ru-RU" sz="1600" dirty="0" err="1"/>
              <a:t>mminit</a:t>
            </a:r>
            <a:r>
              <a:rPr lang="ru-RU" sz="1600" dirty="0"/>
              <a:t>(</a:t>
            </a:r>
            <a:r>
              <a:rPr lang="ru-RU" sz="1600" dirty="0" err="1"/>
              <a:t>btype</a:t>
            </a:r>
            <a:r>
              <a:rPr lang="ru-RU" sz="1600" dirty="0"/>
              <a:t>(4,i)) )</a:t>
            </a:r>
            <a:r>
              <a:rPr lang="ru-RU" sz="1600" dirty="0" err="1"/>
              <a:t>then</a:t>
            </a:r>
            <a:endParaRPr lang="ru-RU" sz="1600" dirty="0"/>
          </a:p>
          <a:p>
            <a:r>
              <a:rPr lang="ru-RU" sz="1600" dirty="0"/>
              <a:t>          </a:t>
            </a:r>
            <a:r>
              <a:rPr lang="ru-RU" sz="1600" dirty="0" err="1"/>
              <a:t>prob</a:t>
            </a:r>
            <a:r>
              <a:rPr lang="ru-RU" sz="1600" dirty="0"/>
              <a:t>(</a:t>
            </a:r>
            <a:r>
              <a:rPr lang="ru-RU" sz="1600" dirty="0" err="1"/>
              <a:t>i</a:t>
            </a:r>
            <a:r>
              <a:rPr lang="ru-RU" sz="1600" dirty="0"/>
              <a:t>)=0.d0</a:t>
            </a:r>
          </a:p>
          <a:p>
            <a:r>
              <a:rPr lang="ru-RU" sz="1600" dirty="0"/>
              <a:t>       </a:t>
            </a:r>
            <a:r>
              <a:rPr lang="ru-RU" sz="1600" dirty="0" err="1"/>
              <a:t>else</a:t>
            </a:r>
            <a:endParaRPr lang="ru-RU" sz="1600" dirty="0"/>
          </a:p>
          <a:p>
            <a:r>
              <a:rPr lang="ru-RU" sz="1600" dirty="0"/>
              <a:t>          </a:t>
            </a:r>
            <a:r>
              <a:rPr lang="ru-RU" sz="1600" dirty="0" err="1"/>
              <a:t>prob</a:t>
            </a:r>
            <a:r>
              <a:rPr lang="ru-RU" sz="1600" dirty="0"/>
              <a:t>(</a:t>
            </a:r>
            <a:r>
              <a:rPr lang="ru-RU" sz="1600" dirty="0" err="1"/>
              <a:t>i</a:t>
            </a:r>
            <a:r>
              <a:rPr lang="ru-RU" sz="1600" dirty="0"/>
              <a:t>)</a:t>
            </a:r>
            <a:r>
              <a:rPr lang="ru-RU" sz="1600" dirty="0" err="1"/>
              <a:t>=fbrancx</a:t>
            </a:r>
            <a:r>
              <a:rPr lang="ru-RU" sz="1600" dirty="0"/>
              <a:t>(</a:t>
            </a:r>
            <a:r>
              <a:rPr lang="ru-RU" sz="1600" dirty="0" err="1"/>
              <a:t>i,iabs</a:t>
            </a:r>
            <a:r>
              <a:rPr lang="ru-RU" sz="1600" dirty="0"/>
              <a:t>(i1),iz1,m1,branch(</a:t>
            </a:r>
            <a:r>
              <a:rPr lang="ru-RU" sz="1600" dirty="0" err="1"/>
              <a:t>i,iabs</a:t>
            </a:r>
            <a:r>
              <a:rPr lang="ru-RU" sz="1600" dirty="0"/>
              <a:t>(i1)),</a:t>
            </a:r>
          </a:p>
          <a:p>
            <a:r>
              <a:rPr lang="ru-RU" sz="1600" dirty="0"/>
              <a:t>&amp;              </a:t>
            </a:r>
            <a:r>
              <a:rPr lang="ru-RU" sz="1600" dirty="0" err="1"/>
              <a:t>btype</a:t>
            </a:r>
            <a:r>
              <a:rPr lang="ru-RU" sz="1600" dirty="0"/>
              <a:t>(1,i),</a:t>
            </a:r>
            <a:r>
              <a:rPr lang="ru-RU" sz="1600" dirty="0" err="1"/>
              <a:t>btype</a:t>
            </a:r>
            <a:r>
              <a:rPr lang="ru-RU" sz="1600" dirty="0"/>
              <a:t>(2,i),</a:t>
            </a:r>
            <a:r>
              <a:rPr lang="ru-RU" sz="1600" dirty="0" err="1"/>
              <a:t>btype</a:t>
            </a:r>
            <a:r>
              <a:rPr lang="ru-RU" sz="1600" dirty="0"/>
              <a:t>(3,i),</a:t>
            </a:r>
            <a:r>
              <a:rPr lang="ru-RU" sz="1600" dirty="0" err="1"/>
              <a:t>btype</a:t>
            </a:r>
            <a:r>
              <a:rPr lang="ru-RU" sz="1600" dirty="0"/>
              <a:t>(4,i))</a:t>
            </a:r>
          </a:p>
          <a:p>
            <a:r>
              <a:rPr lang="ru-RU" sz="1600" dirty="0"/>
              <a:t>       </a:t>
            </a:r>
            <a:r>
              <a:rPr lang="ru-RU" sz="1600" dirty="0" err="1"/>
              <a:t>endif</a:t>
            </a:r>
            <a:endParaRPr lang="ru-RU" sz="1600" dirty="0"/>
          </a:p>
          <a:p>
            <a:r>
              <a:rPr lang="ru-RU" sz="1600" dirty="0"/>
              <a:t>      </a:t>
            </a:r>
            <a:r>
              <a:rPr lang="ru-RU" sz="1600" dirty="0" err="1"/>
              <a:t>endif</a:t>
            </a:r>
            <a:r>
              <a:rPr lang="ru-RU" sz="1600" dirty="0"/>
              <a:t>                                                     </a:t>
            </a:r>
            <a:r>
              <a:rPr lang="en-US" sz="1600" dirty="0"/>
              <a:t>                           </a:t>
            </a:r>
            <a:r>
              <a:rPr lang="ru-RU" sz="1600" dirty="0"/>
              <a:t> ! </a:t>
            </a:r>
            <a:r>
              <a:rPr lang="ru-RU" sz="1600" dirty="0" err="1"/>
              <a:t>Uzhi</a:t>
            </a:r>
            <a:endParaRPr lang="ru-RU" sz="1600" dirty="0"/>
          </a:p>
          <a:p>
            <a:r>
              <a:rPr lang="ru-RU" sz="1600" dirty="0"/>
              <a:t>3 </a:t>
            </a:r>
            <a:r>
              <a:rPr lang="ru-RU" sz="1600" dirty="0" err="1"/>
              <a:t>continue</a:t>
            </a:r>
            <a:endParaRPr lang="ru-RU" sz="1600" dirty="0"/>
          </a:p>
        </p:txBody>
      </p:sp>
      <p:sp>
        <p:nvSpPr>
          <p:cNvPr id="356355" name="Text Box 3"/>
          <p:cNvSpPr txBox="1">
            <a:spLocks noChangeArrowheads="1"/>
          </p:cNvSpPr>
          <p:nvPr/>
        </p:nvSpPr>
        <p:spPr bwMode="auto">
          <a:xfrm>
            <a:off x="334433" y="4724401"/>
            <a:ext cx="7541745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>
                <a:solidFill>
                  <a:srgbClr val="6357FF"/>
                </a:solidFill>
              </a:rPr>
              <a:t>Due to all of these changes the code works quite fast and stable!</a:t>
            </a:r>
          </a:p>
          <a:p>
            <a:r>
              <a:rPr lang="en-US" sz="2000">
                <a:solidFill>
                  <a:srgbClr val="6357FF"/>
                </a:solidFill>
              </a:rPr>
              <a:t>Simulation of 10000 events of Au+Au interactions at 25 GeV/c/nucleon</a:t>
            </a:r>
          </a:p>
          <a:p>
            <a:r>
              <a:rPr lang="en-US" sz="2000">
                <a:solidFill>
                  <a:srgbClr val="6357FF"/>
                </a:solidFill>
              </a:rPr>
              <a:t>took only 10 hours.</a:t>
            </a:r>
            <a:endParaRPr lang="ru-RU" sz="2000">
              <a:solidFill>
                <a:srgbClr val="6357FF"/>
              </a:solidFill>
            </a:endParaRPr>
          </a:p>
        </p:txBody>
      </p:sp>
      <p:sp>
        <p:nvSpPr>
          <p:cNvPr id="356356" name="Text Box 4"/>
          <p:cNvSpPr txBox="1">
            <a:spLocks noChangeArrowheads="1"/>
          </p:cNvSpPr>
          <p:nvPr/>
        </p:nvSpPr>
        <p:spPr bwMode="auto">
          <a:xfrm>
            <a:off x="1007534" y="5949951"/>
            <a:ext cx="601767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Now we are revising of evaporation/fragmentation part.</a:t>
            </a:r>
            <a:endParaRPr lang="ru-RU" sz="200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Text Box 2"/>
          <p:cNvSpPr txBox="1">
            <a:spLocks noChangeArrowheads="1"/>
          </p:cNvSpPr>
          <p:nvPr/>
        </p:nvSpPr>
        <p:spPr bwMode="auto">
          <a:xfrm>
            <a:off x="309034" y="134938"/>
            <a:ext cx="2937214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>
                <a:solidFill>
                  <a:srgbClr val="6357FF"/>
                </a:solidFill>
              </a:rPr>
              <a:t>Changes in the file ANNDEC.F</a:t>
            </a:r>
            <a:endParaRPr lang="ru-RU">
              <a:solidFill>
                <a:srgbClr val="6357FF"/>
              </a:solidFill>
            </a:endParaRPr>
          </a:p>
        </p:txBody>
      </p:sp>
      <p:sp>
        <p:nvSpPr>
          <p:cNvPr id="355331" name="Text Box 3"/>
          <p:cNvSpPr txBox="1">
            <a:spLocks noChangeArrowheads="1"/>
          </p:cNvSpPr>
          <p:nvPr/>
        </p:nvSpPr>
        <p:spPr bwMode="auto">
          <a:xfrm>
            <a:off x="1" y="692151"/>
            <a:ext cx="7965835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en-US" sz="2000"/>
              <a:t>In file "tabinit.f", in "subroutine mkwtab", it is checked that the</a:t>
            </a:r>
          </a:p>
          <a:p>
            <a:r>
              <a:rPr lang="en-US" sz="2000"/>
              <a:t>probability of decay channel of a resonance is not zero ("bran.gt.1d-9").</a:t>
            </a:r>
          </a:p>
          <a:p>
            <a:r>
              <a:rPr lang="en-US" sz="2000"/>
              <a:t>If it is zero, the spline coefficients are not determined. At the same time, </a:t>
            </a:r>
          </a:p>
          <a:p>
            <a:r>
              <a:rPr lang="en-US" sz="2000"/>
              <a:t>in the file anndec.f, in subroutine anndex, it is not checked that the </a:t>
            </a:r>
          </a:p>
          <a:p>
            <a:r>
              <a:rPr lang="en-US" sz="2000"/>
              <a:t>probability is zero. Due to this the code go out of the allowed region. To </a:t>
            </a:r>
          </a:p>
          <a:p>
            <a:r>
              <a:rPr lang="en-US" sz="2000"/>
              <a:t>improve the situation we have added many lines in the subroutine anndex.</a:t>
            </a:r>
            <a:endParaRPr lang="ru-RU" sz="2000"/>
          </a:p>
        </p:txBody>
      </p:sp>
      <p:sp>
        <p:nvSpPr>
          <p:cNvPr id="355332" name="Text Box 4"/>
          <p:cNvSpPr txBox="1">
            <a:spLocks noChangeArrowheads="1"/>
          </p:cNvSpPr>
          <p:nvPr/>
        </p:nvSpPr>
        <p:spPr bwMode="auto">
          <a:xfrm>
            <a:off x="334434" y="2757488"/>
            <a:ext cx="6389954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dirty="0"/>
              <a:t>C   </a:t>
            </a:r>
            <a:r>
              <a:rPr lang="ru-RU" sz="1600" dirty="0" err="1"/>
              <a:t>one</a:t>
            </a:r>
            <a:r>
              <a:rPr lang="ru-RU" sz="1600" dirty="0"/>
              <a:t> </a:t>
            </a:r>
            <a:r>
              <a:rPr lang="ru-RU" sz="1600" dirty="0" err="1"/>
              <a:t>ingoing</a:t>
            </a:r>
            <a:r>
              <a:rPr lang="ru-RU" sz="1600" dirty="0"/>
              <a:t> </a:t>
            </a:r>
            <a:r>
              <a:rPr lang="ru-RU" sz="1600" dirty="0" err="1"/>
              <a:t>particle</a:t>
            </a:r>
            <a:r>
              <a:rPr lang="ru-RU" sz="1600" dirty="0"/>
              <a:t> --&gt; </a:t>
            </a:r>
            <a:r>
              <a:rPr lang="ru-RU" sz="1600" dirty="0" err="1"/>
              <a:t>two,three,four</a:t>
            </a:r>
            <a:r>
              <a:rPr lang="ru-RU" sz="1600" dirty="0"/>
              <a:t> </a:t>
            </a:r>
            <a:r>
              <a:rPr lang="ru-RU" sz="1600" dirty="0" err="1"/>
              <a:t>outgoing</a:t>
            </a:r>
            <a:r>
              <a:rPr lang="ru-RU" sz="1600" dirty="0"/>
              <a:t> </a:t>
            </a:r>
            <a:r>
              <a:rPr lang="ru-RU" sz="1600" dirty="0" err="1"/>
              <a:t>particles</a:t>
            </a:r>
            <a:endParaRPr lang="ru-RU" sz="1600" dirty="0"/>
          </a:p>
          <a:p>
            <a:r>
              <a:rPr lang="ru-RU" sz="1600" dirty="0"/>
              <a:t>C</a:t>
            </a:r>
          </a:p>
          <a:p>
            <a:r>
              <a:rPr lang="ru-RU" sz="1600" dirty="0" err="1"/>
              <a:t>c</a:t>
            </a:r>
            <a:r>
              <a:rPr lang="ru-RU" sz="1600" dirty="0"/>
              <a:t>... </a:t>
            </a:r>
            <a:r>
              <a:rPr lang="ru-RU" sz="1600" dirty="0" err="1"/>
              <a:t>decays</a:t>
            </a:r>
            <a:endParaRPr lang="ru-RU" sz="1600" dirty="0"/>
          </a:p>
          <a:p>
            <a:endParaRPr lang="ru-RU" sz="1600" dirty="0"/>
          </a:p>
          <a:p>
            <a:r>
              <a:rPr lang="ru-RU" sz="1600" dirty="0"/>
              <a:t> </a:t>
            </a:r>
            <a:r>
              <a:rPr lang="ru-RU" sz="1600" dirty="0" err="1"/>
              <a:t>do</a:t>
            </a:r>
            <a:r>
              <a:rPr lang="ru-RU" sz="1600" dirty="0"/>
              <a:t> 3 i=0,maxbr</a:t>
            </a:r>
          </a:p>
          <a:p>
            <a:r>
              <a:rPr lang="ru-RU" sz="1600" dirty="0"/>
              <a:t>   </a:t>
            </a:r>
            <a:r>
              <a:rPr lang="ru-RU" sz="1600" dirty="0" err="1"/>
              <a:t>if</a:t>
            </a:r>
            <a:r>
              <a:rPr lang="ru-RU" sz="1600" dirty="0"/>
              <a:t>((</a:t>
            </a:r>
            <a:r>
              <a:rPr lang="ru-RU" sz="1600" dirty="0" err="1"/>
              <a:t>minbar.le.iabs</a:t>
            </a:r>
            <a:r>
              <a:rPr lang="ru-RU" sz="1600" dirty="0"/>
              <a:t>(i1)).</a:t>
            </a:r>
            <a:r>
              <a:rPr lang="ru-RU" sz="1600" dirty="0" err="1"/>
              <a:t>and</a:t>
            </a:r>
            <a:r>
              <a:rPr lang="ru-RU" sz="1600" dirty="0"/>
              <a:t>.(</a:t>
            </a:r>
            <a:r>
              <a:rPr lang="ru-RU" sz="1600" dirty="0" err="1"/>
              <a:t>iabs</a:t>
            </a:r>
            <a:r>
              <a:rPr lang="ru-RU" sz="1600" dirty="0"/>
              <a:t>(i1).</a:t>
            </a:r>
            <a:r>
              <a:rPr lang="ru-RU" sz="1600" dirty="0" err="1"/>
              <a:t>le.maxbar</a:t>
            </a:r>
            <a:r>
              <a:rPr lang="ru-RU" sz="1600" dirty="0"/>
              <a:t>)) </a:t>
            </a:r>
            <a:r>
              <a:rPr lang="ru-RU" sz="1600" dirty="0" err="1"/>
              <a:t>then</a:t>
            </a:r>
            <a:r>
              <a:rPr lang="ru-RU" sz="1600" dirty="0"/>
              <a:t>        ! </a:t>
            </a:r>
            <a:r>
              <a:rPr lang="ru-RU" sz="1600" dirty="0" err="1"/>
              <a:t>Uzhi</a:t>
            </a:r>
            <a:endParaRPr lang="ru-RU" sz="1600" dirty="0"/>
          </a:p>
          <a:p>
            <a:r>
              <a:rPr lang="ru-RU" sz="1600" dirty="0"/>
              <a:t>     </a:t>
            </a:r>
            <a:r>
              <a:rPr lang="ru-RU" sz="1600" dirty="0" err="1"/>
              <a:t>call</a:t>
            </a:r>
            <a:r>
              <a:rPr lang="ru-RU" sz="1600" dirty="0"/>
              <a:t> b3type (i1,i,bran_uz,i1_uz,i2_uz,i3_uz,i4_uz)          </a:t>
            </a:r>
            <a:r>
              <a:rPr lang="en-US" sz="1600" dirty="0"/>
              <a:t> </a:t>
            </a:r>
            <a:r>
              <a:rPr lang="ru-RU" sz="1600" dirty="0"/>
              <a:t>! </a:t>
            </a:r>
            <a:r>
              <a:rPr lang="ru-RU" sz="1600" dirty="0" err="1"/>
              <a:t>Uzhi</a:t>
            </a:r>
            <a:endParaRPr lang="ru-RU" sz="1600" dirty="0"/>
          </a:p>
          <a:p>
            <a:r>
              <a:rPr lang="ru-RU" sz="1600" dirty="0"/>
              <a:t>     </a:t>
            </a:r>
            <a:r>
              <a:rPr lang="ru-RU" sz="1600" dirty="0" err="1"/>
              <a:t>if</a:t>
            </a:r>
            <a:r>
              <a:rPr lang="ru-RU" sz="1600" dirty="0"/>
              <a:t>(bran_uz.le.1.d-9)                    </a:t>
            </a:r>
            <a:r>
              <a:rPr lang="ru-RU" sz="1600" dirty="0" err="1"/>
              <a:t>then</a:t>
            </a:r>
            <a:r>
              <a:rPr lang="ru-RU" sz="1600" dirty="0"/>
              <a:t>    </a:t>
            </a:r>
            <a:r>
              <a:rPr lang="en-US" sz="1600" dirty="0"/>
              <a:t>                            </a:t>
            </a:r>
            <a:r>
              <a:rPr lang="ru-RU" sz="1600" dirty="0"/>
              <a:t> ! </a:t>
            </a:r>
            <a:r>
              <a:rPr lang="ru-RU" sz="1600" dirty="0" err="1"/>
              <a:t>Uzhi</a:t>
            </a:r>
            <a:r>
              <a:rPr lang="ru-RU" sz="1600" dirty="0"/>
              <a:t> </a:t>
            </a:r>
            <a:r>
              <a:rPr lang="ru-RU" sz="1600" dirty="0" err="1"/>
              <a:t>see</a:t>
            </a:r>
            <a:r>
              <a:rPr lang="ru-RU" sz="1600" dirty="0"/>
              <a:t> </a:t>
            </a:r>
            <a:r>
              <a:rPr lang="ru-RU" sz="1600" dirty="0" err="1"/>
              <a:t>mkwtab</a:t>
            </a:r>
            <a:endParaRPr lang="ru-RU" sz="1600" dirty="0"/>
          </a:p>
          <a:p>
            <a:r>
              <a:rPr lang="ru-RU" sz="1600" dirty="0"/>
              <a:t>         </a:t>
            </a:r>
            <a:r>
              <a:rPr lang="ru-RU" sz="1600" dirty="0" err="1"/>
              <a:t>prob</a:t>
            </a:r>
            <a:r>
              <a:rPr lang="ru-RU" sz="1600" dirty="0"/>
              <a:t>(</a:t>
            </a:r>
            <a:r>
              <a:rPr lang="ru-RU" sz="1600" dirty="0" err="1"/>
              <a:t>i</a:t>
            </a:r>
            <a:r>
              <a:rPr lang="ru-RU" sz="1600" dirty="0"/>
              <a:t>)=0.d0                                           </a:t>
            </a:r>
            <a:r>
              <a:rPr lang="en-US" sz="1600" dirty="0"/>
              <a:t>                        </a:t>
            </a:r>
            <a:r>
              <a:rPr lang="ru-RU" sz="1600" dirty="0"/>
              <a:t>! </a:t>
            </a:r>
            <a:r>
              <a:rPr lang="ru-RU" sz="1600" dirty="0" err="1"/>
              <a:t>Uzhi</a:t>
            </a:r>
            <a:endParaRPr lang="ru-RU" sz="1600" dirty="0"/>
          </a:p>
          <a:p>
            <a:r>
              <a:rPr lang="ru-RU" sz="1600" dirty="0"/>
              <a:t>     </a:t>
            </a:r>
            <a:r>
              <a:rPr lang="ru-RU" sz="1600" dirty="0" err="1"/>
              <a:t>else</a:t>
            </a:r>
            <a:r>
              <a:rPr lang="ru-RU" sz="1600" dirty="0"/>
              <a:t>                                                       </a:t>
            </a:r>
            <a:r>
              <a:rPr lang="en-US" sz="1600" dirty="0"/>
              <a:t>                              </a:t>
            </a:r>
            <a:r>
              <a:rPr lang="ru-RU" sz="1600" dirty="0"/>
              <a:t>! </a:t>
            </a:r>
            <a:r>
              <a:rPr lang="ru-RU" sz="1600" dirty="0" err="1"/>
              <a:t>Uzhi</a:t>
            </a:r>
            <a:endParaRPr lang="ru-RU" sz="1600" dirty="0"/>
          </a:p>
          <a:p>
            <a:r>
              <a:rPr lang="ru-RU" sz="1600" dirty="0"/>
              <a:t>       </a:t>
            </a:r>
            <a:r>
              <a:rPr lang="ru-RU" sz="1600" dirty="0" err="1"/>
              <a:t>if</a:t>
            </a:r>
            <a:r>
              <a:rPr lang="ru-RU" sz="1600" dirty="0"/>
              <a:t>(</a:t>
            </a:r>
            <a:r>
              <a:rPr lang="ru-RU" sz="1600" dirty="0" err="1"/>
              <a:t>isoit</a:t>
            </a:r>
            <a:r>
              <a:rPr lang="ru-RU" sz="1600" dirty="0"/>
              <a:t>(</a:t>
            </a:r>
            <a:r>
              <a:rPr lang="ru-RU" sz="1600" dirty="0" err="1"/>
              <a:t>btype</a:t>
            </a:r>
            <a:r>
              <a:rPr lang="ru-RU" sz="1600" dirty="0"/>
              <a:t>(1,i))+</a:t>
            </a:r>
            <a:r>
              <a:rPr lang="ru-RU" sz="1600" dirty="0" err="1"/>
              <a:t>isoit</a:t>
            </a:r>
            <a:r>
              <a:rPr lang="ru-RU" sz="1600" dirty="0"/>
              <a:t>(</a:t>
            </a:r>
            <a:r>
              <a:rPr lang="ru-RU" sz="1600" dirty="0" err="1"/>
              <a:t>btype</a:t>
            </a:r>
            <a:r>
              <a:rPr lang="ru-RU" sz="1600" dirty="0"/>
              <a:t>(2,i))+</a:t>
            </a:r>
            <a:r>
              <a:rPr lang="ru-RU" sz="1600" dirty="0" err="1"/>
              <a:t>isoit</a:t>
            </a:r>
            <a:r>
              <a:rPr lang="ru-RU" sz="1600" dirty="0"/>
              <a:t>(</a:t>
            </a:r>
            <a:r>
              <a:rPr lang="ru-RU" sz="1600" dirty="0" err="1"/>
              <a:t>btype</a:t>
            </a:r>
            <a:r>
              <a:rPr lang="ru-RU" sz="1600" dirty="0"/>
              <a:t>(3,i))+ </a:t>
            </a:r>
            <a:r>
              <a:rPr lang="en-US" sz="1600" dirty="0"/>
              <a:t>   </a:t>
            </a:r>
            <a:r>
              <a:rPr lang="ru-RU" sz="1600" dirty="0"/>
              <a:t>! </a:t>
            </a:r>
            <a:r>
              <a:rPr lang="ru-RU" sz="1600" dirty="0" err="1"/>
              <a:t>Uzhi</a:t>
            </a:r>
            <a:endParaRPr lang="ru-RU" sz="1600" dirty="0"/>
          </a:p>
          <a:p>
            <a:r>
              <a:rPr lang="ru-RU" sz="1600" dirty="0"/>
              <a:t>&amp;         </a:t>
            </a:r>
            <a:r>
              <a:rPr lang="ru-RU" sz="1600" dirty="0" err="1"/>
              <a:t>isoit</a:t>
            </a:r>
            <a:r>
              <a:rPr lang="ru-RU" sz="1600" dirty="0"/>
              <a:t>(</a:t>
            </a:r>
            <a:r>
              <a:rPr lang="ru-RU" sz="1600" dirty="0" err="1"/>
              <a:t>btype</a:t>
            </a:r>
            <a:r>
              <a:rPr lang="ru-RU" sz="1600" dirty="0"/>
              <a:t>(4,i)).</a:t>
            </a:r>
            <a:r>
              <a:rPr lang="ru-RU" sz="1600" dirty="0" err="1"/>
              <a:t>lt.iabs</a:t>
            </a:r>
            <a:r>
              <a:rPr lang="ru-RU" sz="1600" dirty="0"/>
              <a:t>(iz1).</a:t>
            </a:r>
            <a:r>
              <a:rPr lang="ru-RU" sz="1600" dirty="0" err="1"/>
              <a:t>or</a:t>
            </a:r>
            <a:r>
              <a:rPr lang="ru-RU" sz="1600" dirty="0"/>
              <a:t>.                    </a:t>
            </a:r>
            <a:r>
              <a:rPr lang="en-US" sz="1600" dirty="0"/>
              <a:t>               </a:t>
            </a:r>
            <a:r>
              <a:rPr lang="ru-RU" sz="1600" dirty="0"/>
              <a:t> ! </a:t>
            </a:r>
            <a:r>
              <a:rPr lang="ru-RU" sz="1600" dirty="0" err="1"/>
              <a:t>Uzhi</a:t>
            </a:r>
            <a:endParaRPr lang="ru-RU" sz="1600" dirty="0"/>
          </a:p>
          <a:p>
            <a:r>
              <a:rPr lang="ru-RU" sz="1600" dirty="0"/>
              <a:t>&amp;           m1.lt.mminit(</a:t>
            </a:r>
            <a:r>
              <a:rPr lang="ru-RU" sz="1600" dirty="0" err="1"/>
              <a:t>btype</a:t>
            </a:r>
            <a:r>
              <a:rPr lang="ru-RU" sz="1600" dirty="0"/>
              <a:t>(1,i))+</a:t>
            </a:r>
            <a:r>
              <a:rPr lang="ru-RU" sz="1600" dirty="0" err="1"/>
              <a:t>mminit</a:t>
            </a:r>
            <a:r>
              <a:rPr lang="ru-RU" sz="1600" dirty="0"/>
              <a:t>(</a:t>
            </a:r>
            <a:r>
              <a:rPr lang="ru-RU" sz="1600" dirty="0" err="1"/>
              <a:t>btype</a:t>
            </a:r>
            <a:r>
              <a:rPr lang="ru-RU" sz="1600" dirty="0"/>
              <a:t>(2,i))          </a:t>
            </a:r>
            <a:r>
              <a:rPr lang="en-US" sz="1600" dirty="0"/>
              <a:t>  </a:t>
            </a:r>
            <a:r>
              <a:rPr lang="ru-RU" sz="1600" dirty="0"/>
              <a:t>! </a:t>
            </a:r>
            <a:r>
              <a:rPr lang="ru-RU" sz="1600" dirty="0" err="1"/>
              <a:t>Uzhi</a:t>
            </a:r>
            <a:endParaRPr lang="ru-RU" sz="1600" dirty="0"/>
          </a:p>
          <a:p>
            <a:r>
              <a:rPr lang="ru-RU" sz="1600" dirty="0"/>
              <a:t>&amp;                +</a:t>
            </a:r>
            <a:r>
              <a:rPr lang="ru-RU" sz="1600" dirty="0" err="1"/>
              <a:t>mminit</a:t>
            </a:r>
            <a:r>
              <a:rPr lang="ru-RU" sz="1600" dirty="0"/>
              <a:t>(</a:t>
            </a:r>
            <a:r>
              <a:rPr lang="ru-RU" sz="1600" dirty="0" err="1"/>
              <a:t>btype</a:t>
            </a:r>
            <a:r>
              <a:rPr lang="ru-RU" sz="1600" dirty="0"/>
              <a:t>(3,i))+</a:t>
            </a:r>
            <a:r>
              <a:rPr lang="ru-RU" sz="1600" dirty="0" err="1"/>
              <a:t>mminit</a:t>
            </a:r>
            <a:r>
              <a:rPr lang="ru-RU" sz="1600" dirty="0"/>
              <a:t>(</a:t>
            </a:r>
            <a:r>
              <a:rPr lang="ru-RU" sz="1600" dirty="0" err="1"/>
              <a:t>btype</a:t>
            </a:r>
            <a:r>
              <a:rPr lang="ru-RU" sz="1600" dirty="0"/>
              <a:t>(4,i)) )</a:t>
            </a:r>
            <a:r>
              <a:rPr lang="ru-RU" sz="1600" dirty="0" err="1"/>
              <a:t>then</a:t>
            </a:r>
            <a:r>
              <a:rPr lang="ru-RU" sz="1600" dirty="0"/>
              <a:t>    </a:t>
            </a:r>
            <a:r>
              <a:rPr lang="en-US" sz="1600" dirty="0"/>
              <a:t> </a:t>
            </a:r>
            <a:r>
              <a:rPr lang="ru-RU" sz="1600" dirty="0"/>
              <a:t>! </a:t>
            </a:r>
            <a:r>
              <a:rPr lang="ru-RU" sz="1600" dirty="0" err="1"/>
              <a:t>Uzhi</a:t>
            </a:r>
            <a:endParaRPr lang="ru-RU" sz="1600" dirty="0"/>
          </a:p>
          <a:p>
            <a:r>
              <a:rPr lang="ru-RU" sz="1600" dirty="0"/>
              <a:t>          </a:t>
            </a:r>
            <a:r>
              <a:rPr lang="ru-RU" sz="1600" dirty="0" err="1"/>
              <a:t>prob</a:t>
            </a:r>
            <a:r>
              <a:rPr lang="ru-RU" sz="1600" dirty="0"/>
              <a:t>(</a:t>
            </a:r>
            <a:r>
              <a:rPr lang="ru-RU" sz="1600" dirty="0" err="1"/>
              <a:t>i</a:t>
            </a:r>
            <a:r>
              <a:rPr lang="ru-RU" sz="1600" dirty="0"/>
              <a:t>)=0.d0                                           </a:t>
            </a:r>
            <a:r>
              <a:rPr lang="en-US" sz="1600" dirty="0"/>
              <a:t>                       </a:t>
            </a:r>
            <a:r>
              <a:rPr lang="ru-RU" sz="1600" dirty="0"/>
              <a:t>! </a:t>
            </a:r>
            <a:r>
              <a:rPr lang="ru-RU" sz="1600" dirty="0" err="1"/>
              <a:t>Uzhi</a:t>
            </a:r>
            <a:endParaRPr lang="ru-RU" sz="16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 descr="one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71638" y="1746607"/>
            <a:ext cx="5640403" cy="5111393"/>
          </a:xfrm>
          <a:prstGeom prst="rect">
            <a:avLst/>
          </a:prstGeom>
        </p:spPr>
      </p:pic>
      <p:pic>
        <p:nvPicPr>
          <p:cNvPr id="9" name="Рисунок 8" descr="three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98668" y="1910993"/>
            <a:ext cx="5274645" cy="167923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6278914" y="3386687"/>
            <a:ext cx="486767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●At high energies, production of various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resonanses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(ρ, ω, η, Δ, Λ, Ξ  and others) is included;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241118" y="4387065"/>
            <a:ext cx="5379820" cy="14066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6266046" y="5661062"/>
            <a:ext cx="486075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● Creation of nuclear residuals is not implemented in the original code.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097928" y="6356350"/>
            <a:ext cx="255872" cy="365125"/>
          </a:xfrm>
        </p:spPr>
        <p:txBody>
          <a:bodyPr/>
          <a:lstStyle/>
          <a:p>
            <a:r>
              <a:rPr lang="en-US" sz="2800" b="1" dirty="0"/>
              <a:t>3</a:t>
            </a: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066685" y="0"/>
            <a:ext cx="7392987" cy="173406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" y="1512914"/>
            <a:ext cx="4489016" cy="499888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93886" y="1352522"/>
            <a:ext cx="4581628" cy="526519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173857" y="121398"/>
                <a:ext cx="10868891" cy="901013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280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sz="280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sz="2800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800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sz="2800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</m:sup>
                    </m:sSup>
                    <m:r>
                      <a:rPr lang="en-US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2800" b="0" i="1" smtClean="0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̅"/>
                        <m:ctrlPr>
                          <a:rPr lang="en-US" sz="2800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2800" b="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sz="2800" dirty="0">
                    <a:solidFill>
                      <a:schemeClr val="accent5">
                        <a:lumMod val="75000"/>
                      </a:schemeClr>
                    </a:solidFill>
                    <a:latin typeface="+mn-lt"/>
                  </a:rPr>
                  <a:t> production in Ar+Sc interactions  according to UrQMD model version 3.4 . (Exp. Data: NA61/SHINE, 2024)</a:t>
                </a: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173857" y="121398"/>
                <a:ext cx="10868891" cy="901013"/>
              </a:xfrm>
              <a:blipFill>
                <a:blip r:embed="rId5" cstate="print"/>
                <a:stretch>
                  <a:fillRect l="-1178" t="-8784" r="-842" b="-1689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 flipH="1">
            <a:off x="4650869" y="1662545"/>
            <a:ext cx="43017" cy="4673669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val 10"/>
          <p:cNvSpPr/>
          <p:nvPr/>
        </p:nvSpPr>
        <p:spPr>
          <a:xfrm>
            <a:off x="113711" y="4460381"/>
            <a:ext cx="2199352" cy="1875266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Oval 12"/>
          <p:cNvSpPr/>
          <p:nvPr/>
        </p:nvSpPr>
        <p:spPr>
          <a:xfrm>
            <a:off x="5032584" y="4615954"/>
            <a:ext cx="2146876" cy="176125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032584" y="6362770"/>
                <a:ext cx="678108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 b="0" i="0" smtClean="0">
                            <a:latin typeface="Cambria Math" panose="02040503050406030204" pitchFamily="18" charset="0"/>
                          </a:rPr>
                          <m:t>lab</m:t>
                        </m:r>
                      </m:sub>
                    </m:sSub>
                  </m:oMath>
                </a14:m>
                <a:r>
                  <a:rPr lang="en-US" sz="2000" dirty="0"/>
                  <a:t>=19 GeV/c, we obtained the similar results with 13GeV/c</a:t>
                </a:r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2584" y="6362770"/>
                <a:ext cx="6781087" cy="400110"/>
              </a:xfrm>
              <a:prstGeom prst="rect">
                <a:avLst/>
              </a:prstGeom>
              <a:blipFill>
                <a:blip r:embed="rId6" cstate="print"/>
                <a:stretch>
                  <a:fillRect l="-989" t="-9231" r="-90" b="-2769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9445414" y="1677066"/>
                <a:ext cx="2642111" cy="148200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𝑒𝑥𝑝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.</m:t>
                          </m:r>
                        </m:sup>
                      </m:sSup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 × </m:t>
                      </m:r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𝑖𝑛𝑒𝑙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</m:sup>
                      </m:sSup>
                    </m:oMath>
                  </m:oMathPara>
                </a14:m>
                <a:endParaRPr lang="en-US" sz="32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sSubSup>
                        <m:sSub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𝑚𝑎𝑥</m:t>
                          </m:r>
                        </m:sub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bSup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45414" y="1677066"/>
                <a:ext cx="2642111" cy="1482009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9170898" y="3561906"/>
                <a:ext cx="18967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=10% </m:t>
                      </m:r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0898" y="3561906"/>
                <a:ext cx="1896720" cy="461665"/>
              </a:xfrm>
              <a:prstGeom prst="rect">
                <a:avLst/>
              </a:prstGeom>
              <a:blipFill>
                <a:blip r:embed="rId8" cstate="print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9358808" y="3934758"/>
                <a:ext cx="2815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>
                          <a:latin typeface="Cambria Math" panose="02040503050406030204" pitchFamily="18" charset="0"/>
                        </a:rPr>
                        <m:t>→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=2.87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𝑓𝑚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58808" y="3934758"/>
                <a:ext cx="2815322" cy="461665"/>
              </a:xfrm>
              <a:prstGeom prst="rect">
                <a:avLst/>
              </a:prstGeom>
              <a:blipFill>
                <a:blip r:embed="rId9" cstate="print"/>
                <a:stretch>
                  <a:fillRect r="-216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9170898" y="4490051"/>
                <a:ext cx="18967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=2.5% </m:t>
                      </m:r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70898" y="4490051"/>
                <a:ext cx="1896720" cy="461665"/>
              </a:xfrm>
              <a:prstGeom prst="rect">
                <a:avLst/>
              </a:prstGeom>
              <a:blipFill>
                <a:blip r:embed="rId10" cstate="print"/>
                <a:stretch>
                  <a:fillRect b="-2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9344948" y="4828575"/>
                <a:ext cx="2815322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→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en-US" sz="2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1.44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𝑓𝑚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4948" y="4828575"/>
                <a:ext cx="2815322" cy="461665"/>
              </a:xfrm>
              <a:prstGeom prst="rect">
                <a:avLst/>
              </a:prstGeom>
              <a:blipFill>
                <a:blip r:embed="rId11" cstate="print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9157038" y="5293711"/>
                <a:ext cx="189672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=0% </m:t>
                      </m:r>
                    </m:oMath>
                  </m:oMathPara>
                </a14:m>
                <a:endParaRPr lang="en-US" sz="2400" b="0" i="1" dirty="0">
                  <a:latin typeface="Cambria Math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57038" y="5293711"/>
                <a:ext cx="1896720" cy="461665"/>
              </a:xfrm>
              <a:prstGeom prst="rect">
                <a:avLst/>
              </a:prstGeom>
              <a:blipFill>
                <a:blip r:embed="rId12" cstate="print"/>
                <a:stretch>
                  <a:fillRect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9344948" y="5666563"/>
                <a:ext cx="224523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i="1" smtClean="0">
                          <a:latin typeface="Cambria Math" panose="02040503050406030204" pitchFamily="18" charset="0"/>
                        </a:rPr>
                        <m:t>→ </m:t>
                      </m:r>
                      <m:sSub>
                        <m:sSubPr>
                          <m:ctrlPr>
                            <a:rPr lang="en-US" sz="24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r>
                        <a:rPr lang="en-US" sz="2400" b="0" i="1" smtClean="0">
                          <a:latin typeface="Cambria Math" panose="02040503050406030204" pitchFamily="18" charset="0"/>
                        </a:rPr>
                        <m:t>0.0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sz="2400" i="1">
                          <a:latin typeface="Cambria Math" panose="02040503050406030204" pitchFamily="18" charset="0"/>
                        </a:rPr>
                        <m:t>𝑓𝑚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44948" y="5666563"/>
                <a:ext cx="2245230" cy="461665"/>
              </a:xfrm>
              <a:prstGeom prst="rect">
                <a:avLst/>
              </a:prstGeom>
              <a:blipFill>
                <a:blip r:embed="rId13" cstate="print"/>
                <a:stretch>
                  <a:fillRect r="-272" b="-18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2" name="Rectangle 21"/>
          <p:cNvSpPr/>
          <p:nvPr/>
        </p:nvSpPr>
        <p:spPr>
          <a:xfrm>
            <a:off x="9587345" y="1607793"/>
            <a:ext cx="2500180" cy="1663167"/>
          </a:xfrm>
          <a:prstGeom prst="rect">
            <a:avLst/>
          </a:prstGeom>
          <a:noFill/>
          <a:ln w="38100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/>
          <p:cNvSpPr txBox="1"/>
          <p:nvPr/>
        </p:nvSpPr>
        <p:spPr>
          <a:xfrm>
            <a:off x="48376" y="6377212"/>
            <a:ext cx="429066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/>
              <a:t>NA61/SHINE Collaboration., </a:t>
            </a:r>
            <a:r>
              <a:rPr lang="en-US" sz="1400" dirty="0" err="1"/>
              <a:t>Adhikary</a:t>
            </a:r>
            <a:r>
              <a:rPr lang="en-US" sz="1400" dirty="0"/>
              <a:t>, H., </a:t>
            </a:r>
            <a:r>
              <a:rPr lang="en-US" sz="1400" dirty="0" err="1"/>
              <a:t>Adrich</a:t>
            </a:r>
            <a:r>
              <a:rPr lang="en-US" sz="1400" dirty="0"/>
              <a:t>, P. </a:t>
            </a:r>
            <a:r>
              <a:rPr lang="en-US" sz="1400" i="1" dirty="0"/>
              <a:t>et al</a:t>
            </a:r>
            <a:r>
              <a:rPr lang="en-US" sz="1400" dirty="0"/>
              <a:t>.</a:t>
            </a:r>
          </a:p>
          <a:p>
            <a:r>
              <a:rPr lang="en-US" sz="1400" dirty="0"/>
              <a:t> </a:t>
            </a:r>
            <a:r>
              <a:rPr lang="en-US" sz="1400" i="1" dirty="0"/>
              <a:t>Eur. Phys. J. C</a:t>
            </a:r>
            <a:r>
              <a:rPr lang="en-US" sz="1400" dirty="0"/>
              <a:t> </a:t>
            </a:r>
            <a:r>
              <a:rPr lang="en-US" sz="1400" b="1" dirty="0"/>
              <a:t>84</a:t>
            </a:r>
            <a:r>
              <a:rPr lang="en-US" sz="1400" dirty="0"/>
              <a:t>, 416 (2024)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77090" y="1050784"/>
            <a:ext cx="1097467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We installed UrQMD 3.4 at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HybriLIT cluster</a:t>
            </a: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 at JINR and performed all calculations at </a:t>
            </a:r>
            <a:r>
              <a:rPr lang="en-US" sz="2000" b="1" dirty="0">
                <a:latin typeface="Arial" panose="020B0604020202020204" pitchFamily="34" charset="0"/>
                <a:cs typeface="Arial" panose="020B0604020202020204" pitchFamily="34" charset="0"/>
              </a:rPr>
              <a:t>HybriLIT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1656194" y="6219626"/>
            <a:ext cx="362520" cy="365125"/>
          </a:xfrm>
        </p:spPr>
        <p:txBody>
          <a:bodyPr/>
          <a:lstStyle/>
          <a:p>
            <a:fld id="{890232F2-B763-42E5-972B-24F2970C534E}" type="slidenum">
              <a:rPr lang="en-US" sz="2800" b="1" smtClean="0"/>
              <a:pPr/>
              <a:t>4</a:t>
            </a:fld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091946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7" y="805571"/>
            <a:ext cx="5070274" cy="5489351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96632" y="879685"/>
            <a:ext cx="5040462" cy="5472990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/>
              </p:nvPr>
            </p:nvSpPr>
            <p:spPr>
              <a:xfrm>
                <a:off x="273747" y="16054"/>
                <a:ext cx="10515600" cy="958418"/>
              </a:xfrm>
            </p:spPr>
            <p:txBody>
              <a:bodyPr>
                <a:normAutofit fontScale="90000"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3200" i="1" smtClean="0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US" sz="3200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</m:sup>
                    </m:sSup>
                    <m:r>
                      <a:rPr lang="en-US" sz="3200" i="1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sz="3200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𝐾</m:t>
                        </m:r>
                      </m:e>
                      <m:sup>
                        <m:r>
                          <a:rPr lang="en-US" sz="3200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</m:sup>
                    </m:sSup>
                    <m:r>
                      <a:rPr lang="en-US" sz="3200" i="1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r>
                      <a:rPr lang="en-US" sz="3200" i="1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sz="3200" i="1">
                        <a:solidFill>
                          <a:schemeClr val="accent5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,</m:t>
                    </m:r>
                    <m:acc>
                      <m:accPr>
                        <m:chr m:val="̅"/>
                        <m:ctrlPr>
                          <a:rPr lang="en-US" sz="3200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en-US" sz="3200" i="1">
                            <a:solidFill>
                              <a:schemeClr val="accent5">
                                <a:lumMod val="75000"/>
                              </a:schemeClr>
                            </a:solidFill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en-US" sz="3200" dirty="0">
                    <a:solidFill>
                      <a:schemeClr val="accent5">
                        <a:lumMod val="75000"/>
                      </a:schemeClr>
                    </a:solidFill>
                    <a:latin typeface="+mn-lt"/>
                  </a:rPr>
                  <a:t> production in Ar+Sc interaction at higher energies according to UrQMD model (Exp. Data: NA61/SHINE)</a:t>
                </a:r>
                <a:endParaRPr lang="en-US" sz="3200" dirty="0">
                  <a:solidFill>
                    <a:schemeClr val="bg1"/>
                  </a:solidFill>
                  <a:latin typeface="+mn-lt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73747" y="16054"/>
                <a:ext cx="10515600" cy="958418"/>
              </a:xfrm>
              <a:blipFill>
                <a:blip r:embed="rId4" cstate="print"/>
                <a:stretch>
                  <a:fillRect l="-1275" t="-7006" b="-14650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Oval 10"/>
          <p:cNvSpPr/>
          <p:nvPr/>
        </p:nvSpPr>
        <p:spPr>
          <a:xfrm>
            <a:off x="5422298" y="4488499"/>
            <a:ext cx="1731818" cy="1733548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Oval 11"/>
          <p:cNvSpPr/>
          <p:nvPr/>
        </p:nvSpPr>
        <p:spPr>
          <a:xfrm>
            <a:off x="637287" y="4701594"/>
            <a:ext cx="1731818" cy="1717963"/>
          </a:xfrm>
          <a:prstGeom prst="ellipse">
            <a:avLst/>
          </a:prstGeom>
          <a:noFill/>
          <a:ln w="57150" cap="flat" cmpd="sng" algn="ctr">
            <a:solidFill>
              <a:srgbClr val="FF0000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2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2805239" y="6336214"/>
                <a:ext cx="6781087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000" dirty="0"/>
                  <a:t>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P</m:t>
                        </m:r>
                      </m:e>
                      <m:sub>
                        <m:r>
                          <m:rPr>
                            <m:sty m:val="p"/>
                          </m:rPr>
                          <a:rPr lang="en-US" sz="2000">
                            <a:latin typeface="Cambria Math" panose="02040503050406030204" pitchFamily="18" charset="0"/>
                          </a:rPr>
                          <m:t>lab</m:t>
                        </m:r>
                      </m:sub>
                    </m:sSub>
                  </m:oMath>
                </a14:m>
                <a:r>
                  <a:rPr lang="en-US" sz="2000" dirty="0"/>
                  <a:t>=40 GeV/c, we obtained the similar results with 75GeV/c</a:t>
                </a:r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5239" y="6336214"/>
                <a:ext cx="6781087" cy="400110"/>
              </a:xfrm>
              <a:prstGeom prst="rect">
                <a:avLst/>
              </a:prstGeom>
              <a:blipFill>
                <a:blip r:embed="rId5" cstate="print"/>
                <a:stretch>
                  <a:fillRect l="-898" t="-7576" r="-90" b="-2575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9600216" y="3298100"/>
                <a:ext cx="2473780" cy="2806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At </a:t>
                </a:r>
                <a:r>
                  <a:rPr lang="en-US" sz="24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c=2.5%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,</a:t>
                </a:r>
              </a:p>
              <a:p>
                <a:r>
                  <a:rPr lang="en-US" sz="3200" dirty="0">
                    <a:solidFill>
                      <a:schemeClr val="tx1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𝝅</m:t>
                        </m:r>
                      </m:e>
                      <m:sup>
                        <m:r>
                          <a:rPr lang="en-US" sz="3200" b="1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±</m:t>
                        </m:r>
                      </m:sup>
                    </m:sSup>
                  </m:oMath>
                </a14:m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are </a:t>
                </a:r>
                <a:r>
                  <a:rPr lang="en-US" sz="32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well</a:t>
                </a:r>
                <a:r>
                  <a:rPr lang="en-US" sz="2800" dirty="0">
                    <a:solidFill>
                      <a:srgbClr val="0070C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 </a:t>
                </a:r>
                <a:r>
                  <a:rPr lang="en-US" sz="2400" u="sng" dirty="0">
                    <a:latin typeface="Arial" panose="020B0604020202020204" pitchFamily="34" charset="0"/>
                    <a:cs typeface="Arial" panose="020B0604020202020204" pitchFamily="34" charset="0"/>
                  </a:rPr>
                  <a:t>described</a:t>
                </a:r>
              </a:p>
              <a:p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For </a:t>
                </a:r>
                <a:r>
                  <a:rPr lang="en-US" sz="2400" b="1" dirty="0">
                    <a:latin typeface="Arial" panose="020B0604020202020204" pitchFamily="34" charset="0"/>
                    <a:cs typeface="Arial" panose="020B0604020202020204" pitchFamily="34" charset="0"/>
                  </a:rPr>
                  <a:t>proton</a:t>
                </a:r>
                <a:r>
                  <a:rPr lang="en-US" sz="2400" dirty="0">
                    <a:latin typeface="Arial" panose="020B0604020202020204" pitchFamily="34" charset="0"/>
                    <a:cs typeface="Arial" panose="020B0604020202020204" pitchFamily="34" charset="0"/>
                  </a:rPr>
                  <a:t> spectra are described better at </a:t>
                </a:r>
                <a:r>
                  <a:rPr lang="en-US" sz="2400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10%.</a:t>
                </a:r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00216" y="3298100"/>
                <a:ext cx="2473780" cy="2806987"/>
              </a:xfrm>
              <a:prstGeom prst="rect">
                <a:avLst/>
              </a:prstGeom>
              <a:blipFill>
                <a:blip r:embed="rId6" cstate="print"/>
                <a:stretch>
                  <a:fillRect l="-3941" t="-1522" r="-2956" b="-43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3" name="Straight Connector 12"/>
          <p:cNvCxnSpPr/>
          <p:nvPr/>
        </p:nvCxnSpPr>
        <p:spPr>
          <a:xfrm>
            <a:off x="4830984" y="946796"/>
            <a:ext cx="0" cy="5389418"/>
          </a:xfrm>
          <a:prstGeom prst="line">
            <a:avLst/>
          </a:prstGeom>
          <a:ln w="57150">
            <a:solidFill>
              <a:srgbClr val="92D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6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9680160" y="1019709"/>
            <a:ext cx="2511840" cy="1829369"/>
          </a:xfrm>
          <a:prstGeom prst="rect">
            <a:avLst/>
          </a:prstGeom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05422" y="6356350"/>
            <a:ext cx="448377" cy="365125"/>
          </a:xfrm>
        </p:spPr>
        <p:txBody>
          <a:bodyPr/>
          <a:lstStyle/>
          <a:p>
            <a:fld id="{890232F2-B763-42E5-972B-24F2970C534E}" type="slidenum">
              <a:rPr lang="en-US" sz="2800" b="1" smtClean="0"/>
              <a:pPr/>
              <a:t>5</a:t>
            </a:fld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3554984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5637" y="1143000"/>
            <a:ext cx="7620000" cy="5715000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0" y="131851"/>
            <a:ext cx="12039599" cy="132556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100" dirty="0">
                <a:solidFill>
                  <a:schemeClr val="accent5">
                    <a:lumMod val="75000"/>
                  </a:schemeClr>
                </a:solidFill>
              </a:rPr>
              <a:t>          Neutron production using </a:t>
            </a:r>
            <a:r>
              <a:rPr lang="en-US" sz="4100" dirty="0" err="1">
                <a:solidFill>
                  <a:schemeClr val="accent5">
                    <a:lumMod val="75000"/>
                  </a:schemeClr>
                </a:solidFill>
              </a:rPr>
              <a:t>UrQMD</a:t>
            </a:r>
            <a:r>
              <a:rPr lang="en-US" sz="4100" dirty="0">
                <a:solidFill>
                  <a:schemeClr val="accent5">
                    <a:lumMod val="75000"/>
                  </a:schemeClr>
                </a:solidFill>
              </a:rPr>
              <a:t> model 3.4</a:t>
            </a:r>
          </a:p>
          <a:p>
            <a:r>
              <a:rPr lang="en-US" sz="4100" dirty="0">
                <a:solidFill>
                  <a:schemeClr val="accent5">
                    <a:lumMod val="75000"/>
                  </a:schemeClr>
                </a:solidFill>
              </a:rPr>
              <a:t>                              in </a:t>
            </a:r>
            <a:r>
              <a:rPr lang="en-US" sz="4100" dirty="0" err="1">
                <a:solidFill>
                  <a:schemeClr val="accent5">
                    <a:lumMod val="75000"/>
                  </a:schemeClr>
                </a:solidFill>
              </a:rPr>
              <a:t>p+Al</a:t>
            </a:r>
            <a:r>
              <a:rPr lang="en-US" sz="4100" dirty="0">
                <a:solidFill>
                  <a:schemeClr val="accent5">
                    <a:lumMod val="75000"/>
                  </a:schemeClr>
                </a:solidFill>
              </a:rPr>
              <a:t> interactions </a:t>
            </a:r>
          </a:p>
          <a:p>
            <a:r>
              <a:rPr lang="en-US" sz="2600" dirty="0">
                <a:solidFill>
                  <a:schemeClr val="accent5">
                    <a:lumMod val="75000"/>
                  </a:schemeClr>
                </a:solidFill>
              </a:rPr>
              <a:t>            (Exp. Data: </a:t>
            </a:r>
            <a:r>
              <a:rPr lang="ru-RU" altLang="ru-RU" sz="2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K. Ishibashi  et al., J.Nucl. Sci. Tech., Vol.34, N6 (1997)  P. 529</a:t>
            </a:r>
            <a:r>
              <a:rPr lang="en-US" sz="2600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>
          <a:xfrm>
            <a:off x="10886172" y="6356350"/>
            <a:ext cx="467627" cy="365125"/>
          </a:xfrm>
        </p:spPr>
        <p:txBody>
          <a:bodyPr/>
          <a:lstStyle/>
          <a:p>
            <a:fld id="{890232F2-B763-42E5-972B-24F2970C534E}" type="slidenum">
              <a:rPr lang="en-US" sz="2800" b="1" smtClean="0"/>
              <a:pPr/>
              <a:t>6</a:t>
            </a:fld>
            <a:endParaRPr lang="en-US" sz="28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8236917" y="4890498"/>
            <a:ext cx="2826327" cy="16079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Similar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results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are </a:t>
            </a:r>
            <a:r>
              <a:rPr lang="en-US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obtained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p+Fe</a:t>
            </a:r>
            <a:r>
              <a:rPr lang="en-US" sz="32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8697192" y="1496290"/>
            <a:ext cx="2826327" cy="3785652"/>
          </a:xfrm>
          <a:prstGeom prst="rect">
            <a:avLst/>
          </a:prstGeom>
          <a:blipFill>
            <a:blip r:embed="rId3" cstate="print"/>
            <a:stretch>
              <a:fillRect l="-5616" t="-2254" r="-8639"/>
            </a:stretch>
          </a:blipFill>
        </p:spPr>
        <p:txBody>
          <a:bodyPr/>
          <a:lstStyle/>
          <a:p>
            <a:r>
              <a:rPr lang="en-US" sz="1600" dirty="0">
                <a:noFill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8391548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4409" y="1143000"/>
            <a:ext cx="7620000" cy="5715000"/>
          </a:xfrm>
          <a:prstGeom prst="rect">
            <a:avLst/>
          </a:prstGeom>
        </p:spPr>
      </p:pic>
      <p:sp>
        <p:nvSpPr>
          <p:cNvPr id="2" name="Title 1"/>
          <p:cNvSpPr txBox="1">
            <a:spLocks/>
          </p:cNvSpPr>
          <p:nvPr/>
        </p:nvSpPr>
        <p:spPr>
          <a:xfrm>
            <a:off x="294409" y="82116"/>
            <a:ext cx="11748655" cy="1325563"/>
          </a:xfrm>
          <a:prstGeom prst="rect">
            <a:avLst/>
          </a:prstGeom>
        </p:spPr>
        <p:txBody>
          <a:bodyPr>
            <a:normAutofit fontScale="925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4100" dirty="0">
                <a:solidFill>
                  <a:schemeClr val="accent5">
                    <a:lumMod val="75000"/>
                  </a:schemeClr>
                </a:solidFill>
              </a:rPr>
              <a:t>     Neutron production using </a:t>
            </a:r>
            <a:r>
              <a:rPr lang="en-US" sz="4100" dirty="0" err="1">
                <a:solidFill>
                  <a:schemeClr val="accent5">
                    <a:lumMod val="75000"/>
                  </a:schemeClr>
                </a:solidFill>
              </a:rPr>
              <a:t>UrQMD</a:t>
            </a:r>
            <a:r>
              <a:rPr lang="en-US" sz="4100" dirty="0">
                <a:solidFill>
                  <a:schemeClr val="accent5">
                    <a:lumMod val="75000"/>
                  </a:schemeClr>
                </a:solidFill>
              </a:rPr>
              <a:t> model 3.4  in proton               </a:t>
            </a:r>
          </a:p>
          <a:p>
            <a:r>
              <a:rPr lang="en-US" sz="4100" dirty="0">
                <a:solidFill>
                  <a:schemeClr val="accent5">
                    <a:lumMod val="75000"/>
                  </a:schemeClr>
                </a:solidFill>
              </a:rPr>
              <a:t>         interactions with heavy target.</a:t>
            </a:r>
          </a:p>
          <a:p>
            <a:r>
              <a:rPr lang="en-US" sz="2600" dirty="0">
                <a:solidFill>
                  <a:schemeClr val="accent5">
                    <a:lumMod val="75000"/>
                  </a:schemeClr>
                </a:solidFill>
              </a:rPr>
              <a:t>   (Exp. Data: </a:t>
            </a:r>
            <a:r>
              <a:rPr lang="ru-RU" altLang="ru-RU" sz="26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K. Ishibashi  et al., J.Nucl. Sci. Tech., Vol.34, N6 (1997)  P. 529</a:t>
            </a:r>
            <a:r>
              <a:rPr lang="en-US" sz="2600" dirty="0">
                <a:solidFill>
                  <a:schemeClr val="accent5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8575964" y="2479964"/>
            <a:ext cx="282632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And for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dirty="0" err="1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p+Pb</a:t>
            </a:r>
            <a:r>
              <a:rPr lang="en-US" sz="3200" b="1" dirty="0">
                <a:solidFill>
                  <a:srgbClr val="00B05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interactions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128316" y="4038526"/>
            <a:ext cx="3394364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rgbClr val="00B0F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Solution </a:t>
            </a: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It is needed to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couple UrQMD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with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clustering model 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and</a:t>
            </a:r>
            <a:r>
              <a:rPr lang="en-US" sz="2400" b="1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 </a:t>
            </a:r>
            <a:r>
              <a:rPr lang="en-US" sz="2400" b="1" dirty="0">
                <a:solidFill>
                  <a:schemeClr val="accent5"/>
                </a:solidFill>
              </a:rPr>
              <a:t>Statistical Multifragmentation Model</a:t>
            </a:r>
            <a:r>
              <a:rPr lang="en-US" sz="2400" dirty="0">
                <a:solidFill>
                  <a:schemeClr val="accent5"/>
                </a:solidFill>
              </a:rPr>
              <a:t> (SMM)</a:t>
            </a:r>
            <a:r>
              <a:rPr lang="en-US" sz="2400" dirty="0"/>
              <a:t> by Botvina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396311" y="6300370"/>
            <a:ext cx="429125" cy="365125"/>
          </a:xfrm>
        </p:spPr>
        <p:txBody>
          <a:bodyPr/>
          <a:lstStyle/>
          <a:p>
            <a:fld id="{890232F2-B763-42E5-972B-24F2970C534E}" type="slidenum">
              <a:rPr lang="en-US" sz="2800" b="1" smtClean="0"/>
              <a:pPr/>
              <a:t>7</a:t>
            </a:fld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2162069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8645" y="231006"/>
            <a:ext cx="12025743" cy="803564"/>
          </a:xfrm>
        </p:spPr>
        <p:txBody>
          <a:bodyPr>
            <a:normAutofit fontScale="90000"/>
          </a:bodyPr>
          <a:lstStyle/>
          <a:p>
            <a:r>
              <a:rPr lang="en-US" sz="4000" dirty="0"/>
              <a:t>Coupling of </a:t>
            </a:r>
            <a:r>
              <a:rPr lang="en-US" sz="4000" dirty="0" err="1">
                <a:solidFill>
                  <a:schemeClr val="accent5">
                    <a:lumMod val="75000"/>
                  </a:schemeClr>
                </a:solidFill>
              </a:rPr>
              <a:t>UrQMD</a:t>
            </a:r>
            <a:r>
              <a:rPr lang="en-US" sz="4000" dirty="0">
                <a:solidFill>
                  <a:schemeClr val="accent5">
                    <a:lumMod val="75000"/>
                  </a:schemeClr>
                </a:solidFill>
              </a:rPr>
              <a:t> 3.4, Clustering </a:t>
            </a:r>
            <a:r>
              <a:rPr lang="en-US" sz="4000" dirty="0"/>
              <a:t>and</a:t>
            </a:r>
            <a:r>
              <a:rPr lang="en-US" sz="4000" dirty="0">
                <a:solidFill>
                  <a:schemeClr val="accent5">
                    <a:lumMod val="75000"/>
                  </a:schemeClr>
                </a:solidFill>
              </a:rPr>
              <a:t> SMM  </a:t>
            </a:r>
            <a:r>
              <a:rPr lang="en-US" sz="4000" dirty="0"/>
              <a:t>models:   </a:t>
            </a:r>
            <a:br>
              <a:rPr lang="en-US" sz="4000" dirty="0"/>
            </a:br>
            <a:r>
              <a:rPr lang="en-US" sz="4000" dirty="0"/>
              <a:t>                               </a:t>
            </a:r>
            <a:r>
              <a:rPr lang="en-US" sz="4000" b="1" dirty="0" err="1">
                <a:solidFill>
                  <a:schemeClr val="accent5"/>
                </a:solidFill>
              </a:rPr>
              <a:t>UrQMD+SMM</a:t>
            </a:r>
            <a:endParaRPr lang="en-US" sz="4000" b="1" dirty="0">
              <a:solidFill>
                <a:schemeClr val="accent5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369957" y="4074678"/>
                <a:ext cx="10515600" cy="2773823"/>
              </a:xfrm>
            </p:spPr>
            <p:txBody>
              <a:bodyPr>
                <a:normAutofit/>
              </a:bodyPr>
              <a:lstStyle/>
              <a:p>
                <a:pPr>
                  <a:buFontTx/>
                  <a:buChar char="-"/>
                </a:pPr>
                <a:r>
                  <a:rPr lang="en-US" sz="2400" dirty="0"/>
                  <a:t>For calculation by UrQMD+SMM model, potential mode of UrQMD is used (Option: </a:t>
                </a:r>
                <a:r>
                  <a:rPr lang="en-US" sz="2400" dirty="0" err="1"/>
                  <a:t>eos</a:t>
                </a:r>
                <a:r>
                  <a:rPr lang="en-US" sz="2400" dirty="0"/>
                  <a:t>=1 </a:t>
                </a:r>
                <a:r>
                  <a:rPr lang="en-US" sz="2400" dirty="0" err="1"/>
                  <a:t>Skyrm</a:t>
                </a:r>
                <a:r>
                  <a:rPr lang="en-US" sz="2400" dirty="0"/>
                  <a:t> energy; Coulomb energy).</a:t>
                </a:r>
                <a:endParaRPr lang="en-US" sz="2400" dirty="0">
                  <a:solidFill>
                    <a:schemeClr val="tx1"/>
                  </a:solidFill>
                </a:endParaRPr>
              </a:p>
              <a:p>
                <a:pPr marL="0" indent="0">
                  <a:buNone/>
                </a:pPr>
                <a:r>
                  <a:rPr lang="en-US" sz="2400" dirty="0">
                    <a:solidFill>
                      <a:schemeClr val="tx1"/>
                    </a:solidFill>
                  </a:rPr>
                  <a:t>The next parameters are </a:t>
                </a:r>
                <a:r>
                  <a:rPr lang="en-US" sz="2400" dirty="0" err="1"/>
                  <a:t>importan</a:t>
                </a:r>
                <a:r>
                  <a:rPr lang="en-US" sz="2400" dirty="0"/>
                  <a:t> </a:t>
                </a:r>
                <a:r>
                  <a:rPr lang="en-US" sz="2400" dirty="0">
                    <a:solidFill>
                      <a:schemeClr val="tx1"/>
                    </a:solidFill>
                  </a:rPr>
                  <a:t>in calculation </a:t>
                </a:r>
                <a:r>
                  <a:rPr lang="en-US" sz="2400" dirty="0"/>
                  <a:t>by</a:t>
                </a:r>
                <a:r>
                  <a:rPr lang="en-US" sz="2400" dirty="0">
                    <a:solidFill>
                      <a:schemeClr val="tx1"/>
                    </a:solidFill>
                  </a:rPr>
                  <a:t> </a:t>
                </a:r>
                <a:r>
                  <a:rPr lang="en-US" sz="2400" dirty="0"/>
                  <a:t>modified UrQMD+SMM model:</a:t>
                </a:r>
                <a:endParaRPr lang="en-US" sz="2400" dirty="0">
                  <a:solidFill>
                    <a:schemeClr val="tx1"/>
                  </a:solidFill>
                </a:endParaRPr>
              </a:p>
              <a:p>
                <a:pPr>
                  <a:buFontTx/>
                  <a:buChar char="-"/>
                </a:pPr>
                <a:r>
                  <a:rPr lang="en-US" sz="2400" dirty="0">
                    <a:solidFill>
                      <a:schemeClr val="tx1"/>
                    </a:solidFill>
                  </a:rPr>
                  <a:t>Evaluation time t =100 fm</a:t>
                </a:r>
              </a:p>
              <a:p>
                <a:pPr>
                  <a:buFontTx/>
                  <a:buChar char="-"/>
                </a:pPr>
                <a:r>
                  <a:rPr lang="en-US" sz="2400" dirty="0">
                    <a:solidFill>
                      <a:schemeClr val="tx1"/>
                    </a:solidFill>
                  </a:rPr>
                  <a:t>radius of clusterization r = 3.0 </a:t>
                </a:r>
                <a:r>
                  <a:rPr lang="en-US" sz="2400" dirty="0" err="1">
                    <a:solidFill>
                      <a:schemeClr val="tx1"/>
                    </a:solidFill>
                  </a:rPr>
                  <a:t>fm</a:t>
                </a:r>
                <a:r>
                  <a:rPr lang="en-US" sz="2400" dirty="0">
                    <a:solidFill>
                      <a:schemeClr val="tx1"/>
                    </a:solidFill>
                  </a:rPr>
                  <a:t> (We also tested r = 2 and 4 fm.)</a:t>
                </a:r>
              </a:p>
              <a:p>
                <a:pPr>
                  <a:buFontTx/>
                  <a:buChar char="-"/>
                </a:pPr>
                <a:r>
                  <a:rPr lang="en-US" sz="2400" dirty="0">
                    <a:solidFill>
                      <a:schemeClr val="tx1"/>
                    </a:solidFill>
                  </a:rPr>
                  <a:t>Excitation energy: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𝑒𝑥𝑐𝑖𝑡</m:t>
                        </m:r>
                      </m:sub>
                    </m:sSub>
                    <m:r>
                      <a:rPr lang="en-US" sz="24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𝑝𝑜𝑡𝑒𝑛𝑡𝑖𝑎𝑙</m:t>
                            </m:r>
                          </m:sub>
                        </m:sSub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+</m:t>
                        </m:r>
                        <m:sSub>
                          <m:sSub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𝐸</m:t>
                            </m:r>
                          </m:e>
                          <m:sub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𝑘𝑖𝑛𝑒𝑡𝑖𝑐</m:t>
                            </m:r>
                          </m:sub>
                        </m:sSub>
                      </m:e>
                    </m:d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𝐸</m:t>
                        </m:r>
                      </m:e>
                      <m:sub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𝑔𝑟𝑜𝑢𝑛𝑑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sz="24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𝑠𝑡𝑎𝑡𝑒</m:t>
                        </m:r>
                      </m:sub>
                    </m:sSub>
                  </m:oMath>
                </a14:m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69957" y="4074678"/>
                <a:ext cx="10515600" cy="2773823"/>
              </a:xfrm>
              <a:blipFill>
                <a:blip r:embed="rId2" cstate="print"/>
                <a:stretch>
                  <a:fillRect l="-928" t="-3297" r="-5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Rectangle 4"/>
          <p:cNvSpPr/>
          <p:nvPr/>
        </p:nvSpPr>
        <p:spPr>
          <a:xfrm>
            <a:off x="2313715" y="1331494"/>
            <a:ext cx="1399310" cy="9382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UrQMD 3.4</a:t>
            </a:r>
          </a:p>
          <a:p>
            <a:pPr algn="ctr"/>
            <a:r>
              <a:rPr lang="en-US" dirty="0"/>
              <a:t>(Original)</a:t>
            </a:r>
          </a:p>
        </p:txBody>
      </p:sp>
      <p:cxnSp>
        <p:nvCxnSpPr>
          <p:cNvPr id="6" name="Straight Arrow Connector 5"/>
          <p:cNvCxnSpPr>
            <a:stCxn id="5" idx="3"/>
            <a:endCxn id="7" idx="1"/>
          </p:cNvCxnSpPr>
          <p:nvPr/>
        </p:nvCxnSpPr>
        <p:spPr>
          <a:xfrm>
            <a:off x="3713025" y="1800612"/>
            <a:ext cx="6650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/>
          <p:cNvSpPr/>
          <p:nvPr/>
        </p:nvSpPr>
        <p:spPr>
          <a:xfrm>
            <a:off x="4378036" y="1331494"/>
            <a:ext cx="1565564" cy="938236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Cluster</a:t>
            </a:r>
          </a:p>
          <a:p>
            <a:pPr algn="ctr"/>
            <a:r>
              <a:rPr lang="en-US" dirty="0"/>
              <a:t>(use neutrons, protons)</a:t>
            </a:r>
          </a:p>
        </p:txBody>
      </p:sp>
      <p:cxnSp>
        <p:nvCxnSpPr>
          <p:cNvPr id="8" name="Straight Arrow Connector 7"/>
          <p:cNvCxnSpPr>
            <a:stCxn id="7" idx="3"/>
            <a:endCxn id="9" idx="1"/>
          </p:cNvCxnSpPr>
          <p:nvPr/>
        </p:nvCxnSpPr>
        <p:spPr>
          <a:xfrm>
            <a:off x="5943600" y="1800612"/>
            <a:ext cx="665011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/>
        </p:nvSpPr>
        <p:spPr>
          <a:xfrm>
            <a:off x="6608611" y="1357265"/>
            <a:ext cx="1496291" cy="88669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/>
              <a:t>SMM </a:t>
            </a:r>
            <a:endParaRPr lang="en-US" dirty="0"/>
          </a:p>
        </p:txBody>
      </p:sp>
      <p:cxnSp>
        <p:nvCxnSpPr>
          <p:cNvPr id="11" name="Straight Arrow Connector 10"/>
          <p:cNvCxnSpPr>
            <a:stCxn id="9" idx="3"/>
            <a:endCxn id="12" idx="2"/>
          </p:cNvCxnSpPr>
          <p:nvPr/>
        </p:nvCxnSpPr>
        <p:spPr>
          <a:xfrm>
            <a:off x="8104902" y="1800612"/>
            <a:ext cx="665012" cy="128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Oval 11"/>
          <p:cNvSpPr/>
          <p:nvPr/>
        </p:nvSpPr>
        <p:spPr>
          <a:xfrm>
            <a:off x="8769914" y="1357265"/>
            <a:ext cx="1814966" cy="91246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Fragments</a:t>
            </a:r>
          </a:p>
          <a:p>
            <a:pPr algn="ctr"/>
            <a:r>
              <a:rPr lang="en-US" dirty="0"/>
              <a:t>(n, p, frags)</a:t>
            </a:r>
          </a:p>
        </p:txBody>
      </p:sp>
      <p:sp>
        <p:nvSpPr>
          <p:cNvPr id="13" name="Oval 12"/>
          <p:cNvSpPr/>
          <p:nvPr/>
        </p:nvSpPr>
        <p:spPr>
          <a:xfrm>
            <a:off x="2008919" y="2673938"/>
            <a:ext cx="1902070" cy="109450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Mesons, gamma, electron, etc.</a:t>
            </a:r>
          </a:p>
        </p:txBody>
      </p:sp>
      <p:cxnSp>
        <p:nvCxnSpPr>
          <p:cNvPr id="14" name="Straight Arrow Connector 13"/>
          <p:cNvCxnSpPr>
            <a:cxnSpLocks/>
            <a:stCxn id="5" idx="2"/>
            <a:endCxn id="13" idx="0"/>
          </p:cNvCxnSpPr>
          <p:nvPr/>
        </p:nvCxnSpPr>
        <p:spPr>
          <a:xfrm flipH="1">
            <a:off x="2959954" y="2269730"/>
            <a:ext cx="53416" cy="4042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1134165" y="6334835"/>
            <a:ext cx="553122" cy="365125"/>
          </a:xfrm>
        </p:spPr>
        <p:txBody>
          <a:bodyPr/>
          <a:lstStyle/>
          <a:p>
            <a:fld id="{890232F2-B763-42E5-972B-24F2970C534E}" type="slidenum">
              <a:rPr lang="en-US" sz="2800" b="1" smtClean="0"/>
              <a:pPr/>
              <a:t>8</a:t>
            </a:fld>
            <a:endParaRPr lang="en-US" sz="2800" b="1" dirty="0"/>
          </a:p>
        </p:txBody>
      </p:sp>
      <p:pic>
        <p:nvPicPr>
          <p:cNvPr id="15" name="Picture 5">
            <a:extLst>
              <a:ext uri="{FF2B5EF4-FFF2-40B4-BE49-F238E27FC236}">
                <a16:creationId xmlns:a16="http://schemas.microsoft.com/office/drawing/2014/main" id="{44943AB7-B415-319B-A21B-239FC0D14FC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27336" y="2444945"/>
            <a:ext cx="2235809" cy="14287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4275232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4531" y="1626668"/>
            <a:ext cx="7620000" cy="5231331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52142" y="2072201"/>
            <a:ext cx="3567547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Neutron emission angle from 30-150 degrees, there is a good agreement between the modified model and exp. data at large En.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At smaller angle (15 degree) and small kinetic energies, UrQMD+SMM underestimate the neutron spectra.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635916" y="6356350"/>
            <a:ext cx="717884" cy="365125"/>
          </a:xfrm>
        </p:spPr>
        <p:txBody>
          <a:bodyPr/>
          <a:lstStyle/>
          <a:p>
            <a:fld id="{890232F2-B763-42E5-972B-24F2970C534E}" type="slidenum">
              <a:rPr lang="en-US" sz="2800" b="1" smtClean="0"/>
              <a:pPr/>
              <a:t>9</a:t>
            </a:fld>
            <a:endParaRPr lang="en-US" sz="2800" b="1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548640" y="0"/>
            <a:ext cx="993327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>
                <a:solidFill>
                  <a:schemeClr val="accent5"/>
                </a:solidFill>
                <a:latin typeface="Times New Roman" pitchFamily="18" charset="0"/>
                <a:cs typeface="Times New Roman" pitchFamily="18" charset="0"/>
              </a:rPr>
              <a:t>                   </a:t>
            </a:r>
            <a:r>
              <a:rPr lang="en-US" sz="2800" b="1" dirty="0" err="1">
                <a:solidFill>
                  <a:schemeClr val="accent5"/>
                </a:solidFill>
                <a:cs typeface="Times New Roman" pitchFamily="18" charset="0"/>
              </a:rPr>
              <a:t>Urqmd</a:t>
            </a:r>
            <a:r>
              <a:rPr lang="en-US" sz="2800" b="1" dirty="0">
                <a:solidFill>
                  <a:schemeClr val="accent5"/>
                </a:solidFill>
                <a:cs typeface="Times New Roman" pitchFamily="18" charset="0"/>
              </a:rPr>
              <a:t> 3.4 model  supplemented by clustering model   </a:t>
            </a:r>
          </a:p>
          <a:p>
            <a:r>
              <a:rPr lang="en-US" sz="2800" b="1" dirty="0">
                <a:solidFill>
                  <a:schemeClr val="accent5"/>
                </a:solidFill>
                <a:cs typeface="Times New Roman" pitchFamily="18" charset="0"/>
              </a:rPr>
              <a:t>                          and  multi-fragmentation statistical model</a:t>
            </a:r>
          </a:p>
          <a:p>
            <a:r>
              <a:rPr lang="en-US" sz="2800" b="1" dirty="0">
                <a:solidFill>
                  <a:schemeClr val="accent5"/>
                </a:solidFill>
                <a:cs typeface="Times New Roman" pitchFamily="18" charset="0"/>
              </a:rPr>
              <a:t>                                 Results for </a:t>
            </a:r>
            <a:r>
              <a:rPr lang="en-US" sz="2800" b="1" dirty="0" err="1">
                <a:solidFill>
                  <a:schemeClr val="accent5"/>
                </a:solidFill>
                <a:cs typeface="Times New Roman" pitchFamily="18" charset="0"/>
              </a:rPr>
              <a:t>P+Al</a:t>
            </a:r>
            <a:r>
              <a:rPr lang="en-US" sz="2800" b="1" dirty="0">
                <a:solidFill>
                  <a:schemeClr val="accent5"/>
                </a:solidFill>
                <a:cs typeface="Times New Roman" pitchFamily="18" charset="0"/>
              </a:rPr>
              <a:t> interactions</a:t>
            </a:r>
          </a:p>
          <a:p>
            <a:r>
              <a:rPr lang="en-US" sz="2400" dirty="0">
                <a:solidFill>
                  <a:schemeClr val="accent5">
                    <a:lumMod val="75000"/>
                  </a:schemeClr>
                </a:solidFill>
              </a:rPr>
              <a:t>(Exp. Data: </a:t>
            </a:r>
            <a:r>
              <a:rPr lang="ru-RU" alt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K. </a:t>
            </a:r>
            <a:r>
              <a:rPr lang="ru-RU" altLang="ru-RU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Ishibashi</a:t>
            </a:r>
            <a:r>
              <a:rPr lang="ru-RU" alt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altLang="ru-RU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et</a:t>
            </a:r>
            <a:r>
              <a:rPr lang="ru-RU" alt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altLang="ru-RU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</a:t>
            </a:r>
            <a:r>
              <a:rPr lang="ru-RU" alt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</a:t>
            </a:r>
            <a:r>
              <a:rPr lang="ru-RU" altLang="ru-RU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J.Nucl</a:t>
            </a:r>
            <a:r>
              <a:rPr lang="ru-RU" alt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Sci</a:t>
            </a:r>
            <a:r>
              <a:rPr lang="ru-RU" alt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altLang="ru-RU" sz="2400" dirty="0" err="1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Tech</a:t>
            </a:r>
            <a:r>
              <a:rPr lang="ru-RU" alt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., Vol.34, N6 (1997)  P. 529</a:t>
            </a:r>
            <a:r>
              <a:rPr lang="en-US" altLang="ru-RU" sz="2400" dirty="0">
                <a:solidFill>
                  <a:schemeClr val="accent5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34966067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5765</TotalTime>
  <Words>2859</Words>
  <Application>Microsoft Office PowerPoint</Application>
  <PresentationFormat>Широкоэкранный</PresentationFormat>
  <Paragraphs>262</Paragraphs>
  <Slides>22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9" baseType="lpstr">
      <vt:lpstr>Arial</vt:lpstr>
      <vt:lpstr>Calibri</vt:lpstr>
      <vt:lpstr>Calibri Light</vt:lpstr>
      <vt:lpstr>Cambria Math</vt:lpstr>
      <vt:lpstr>Roboto</vt:lpstr>
      <vt:lpstr>Times New Roman</vt:lpstr>
      <vt:lpstr>Office Theme</vt:lpstr>
      <vt:lpstr>  Simulation of neutron and nuclear fragment production in Urqmd  3.4 model supplemented by clustering model and                       multi-fragmentation statistical model                               A. Galoyan, T.Q.T. Le , A. Taranenko, V. Uzhinsky  </vt:lpstr>
      <vt:lpstr>Презентация PowerPoint</vt:lpstr>
      <vt:lpstr>Презентация PowerPoint</vt:lpstr>
      <vt:lpstr>π^±,K^±,p,p ̅ production in Ar+Sc interactions  according to UrQMD model version 3.4 . (Exp. Data: NA61/SHINE, 2024)</vt:lpstr>
      <vt:lpstr>π^±,K^±,p,p ̅ production in Ar+Sc interaction at higher energies according to UrQMD model (Exp. Data: NA61/SHINE)</vt:lpstr>
      <vt:lpstr>Презентация PowerPoint</vt:lpstr>
      <vt:lpstr>Презентация PowerPoint</vt:lpstr>
      <vt:lpstr>Coupling of UrQMD 3.4, Clustering and SMM  models:                                   UrQMD+SMM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Modification of UrQMD model to study the neutron and light fragments’ production in nucleus-nucleus interaction</dc:title>
  <dc:creator>ASUS</dc:creator>
  <cp:lastModifiedBy>Vladimir Uzhinsky</cp:lastModifiedBy>
  <cp:revision>203</cp:revision>
  <dcterms:created xsi:type="dcterms:W3CDTF">2024-06-25T09:37:13Z</dcterms:created>
  <dcterms:modified xsi:type="dcterms:W3CDTF">2025-07-01T15:41:25Z</dcterms:modified>
</cp:coreProperties>
</file>