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5"/>
  </p:notesMasterIdLst>
  <p:sldIdLst>
    <p:sldId id="256" r:id="rId2"/>
    <p:sldId id="258" r:id="rId3"/>
    <p:sldId id="259" r:id="rId4"/>
    <p:sldId id="295" r:id="rId5"/>
    <p:sldId id="261" r:id="rId6"/>
    <p:sldId id="274" r:id="rId7"/>
    <p:sldId id="260" r:id="rId8"/>
    <p:sldId id="262" r:id="rId9"/>
    <p:sldId id="275" r:id="rId10"/>
    <p:sldId id="284" r:id="rId11"/>
    <p:sldId id="291" r:id="rId12"/>
    <p:sldId id="278" r:id="rId13"/>
    <p:sldId id="285" r:id="rId14"/>
    <p:sldId id="280" r:id="rId15"/>
    <p:sldId id="286" r:id="rId16"/>
    <p:sldId id="263" r:id="rId17"/>
    <p:sldId id="266" r:id="rId18"/>
    <p:sldId id="296" r:id="rId19"/>
    <p:sldId id="294" r:id="rId20"/>
    <p:sldId id="268" r:id="rId21"/>
    <p:sldId id="273" r:id="rId22"/>
    <p:sldId id="271" r:id="rId23"/>
    <p:sldId id="26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89A3C3"/>
    <a:srgbClr val="454C76"/>
    <a:srgbClr val="6E8096"/>
    <a:srgbClr val="CDCCC6"/>
    <a:srgbClr val="ADBE88"/>
    <a:srgbClr val="0386BA"/>
    <a:srgbClr val="64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6323" autoAdjust="0"/>
  </p:normalViewPr>
  <p:slideViewPr>
    <p:cSldViewPr>
      <p:cViewPr varScale="1">
        <p:scale>
          <a:sx n="112" d="100"/>
          <a:sy n="112" d="100"/>
        </p:scale>
        <p:origin x="55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емирлан Хусаинов" userId="299821d83ae2e006" providerId="LiveId" clId="{A9C640F8-DBAC-4A1E-AD78-B2532F54057A}"/>
    <pc:docChg chg="modSld">
      <pc:chgData name="Темирлан Хусаинов" userId="299821d83ae2e006" providerId="LiveId" clId="{A9C640F8-DBAC-4A1E-AD78-B2532F54057A}" dt="2025-07-01T20:38:56.950" v="61" actId="20577"/>
      <pc:docMkLst>
        <pc:docMk/>
      </pc:docMkLst>
      <pc:sldChg chg="modSp mod">
        <pc:chgData name="Темирлан Хусаинов" userId="299821d83ae2e006" providerId="LiveId" clId="{A9C640F8-DBAC-4A1E-AD78-B2532F54057A}" dt="2025-07-01T20:38:56.950" v="61" actId="20577"/>
        <pc:sldMkLst>
          <pc:docMk/>
          <pc:sldMk cId="0" sldId="263"/>
        </pc:sldMkLst>
        <pc:spChg chg="mod">
          <ac:chgData name="Темирлан Хусаинов" userId="299821d83ae2e006" providerId="LiveId" clId="{A9C640F8-DBAC-4A1E-AD78-B2532F54057A}" dt="2025-07-01T20:38:56.950" v="61" actId="20577"/>
          <ac:spMkLst>
            <pc:docMk/>
            <pc:sldMk cId="0" sldId="263"/>
            <ac:spMk id="10" creationId="{157729A2-22B5-429D-A737-E0C305936E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9310-1122-478E-BC2F-D384B5328E8C}" type="datetimeFigureOut">
              <a:rPr lang="ru-RU" smtClean="0"/>
              <a:pPr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01E9-E51C-4605-88CE-0526B9A77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756-7087-46FF-893C-06E04C6EA151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836-6D75-4D1C-B4E4-8DED9D411BBD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1AA-C6B2-45BE-9200-0C1A8E2659C8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3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CD-68DC-4B80-AF49-52A9D84F8350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0978-F3A4-4049-9542-A1A790D8333B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6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1DB-1527-4054-BBAC-ED75C03CB3A4}" type="datetime1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06AA-3E31-416D-9E41-39295A2EBFE0}" type="datetime1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2795-343D-47D7-A535-608FB54D759D}" type="datetime1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7167-F502-4B5C-8F5E-4BC66BB1CD02}" type="datetime1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4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C5C3-88B0-4700-899B-EFD86F77C271}" type="datetime1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4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3AD-A56D-428E-BA93-DB88F073C245}" type="datetime1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0DB2-90E4-43A7-9124-E3FBA0C277D6}" type="datetime1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5198" y="1541682"/>
            <a:ext cx="7933603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Calibri"/>
                <a:cs typeface="Times New Roman"/>
              </a:rPr>
              <a:t>Массовая калибровка германиевого детектора эксперимента </a:t>
            </a:r>
            <a:r>
              <a:rPr lang="el-GR" sz="2800" b="1" dirty="0">
                <a:solidFill>
                  <a:srgbClr val="002060"/>
                </a:solidFill>
                <a:latin typeface="Corbel" panose="020B0503020204020204" pitchFamily="34" charset="0"/>
                <a:ea typeface="Calibri"/>
                <a:cs typeface="Times New Roman"/>
              </a:rPr>
              <a:t>ν</a:t>
            </a:r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  <a:ea typeface="Calibri"/>
                <a:cs typeface="Times New Roman"/>
              </a:rPr>
              <a:t>GeN</a:t>
            </a:r>
            <a:r>
              <a:rPr lang="ru-RU" sz="2800" b="1" dirty="0">
                <a:solidFill>
                  <a:srgbClr val="002060"/>
                </a:solidFill>
                <a:latin typeface="Corbel" panose="020B0503020204020204" pitchFamily="34" charset="0"/>
                <a:ea typeface="Calibri"/>
                <a:cs typeface="Times New Roman"/>
              </a:rPr>
              <a:t> с помощью распределенного уранового источника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480" y="2955487"/>
            <a:ext cx="6696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altLang="ru-RU" sz="1800" dirty="0">
                <a:latin typeface="Corbel" panose="020B0503020204020204" pitchFamily="34" charset="0"/>
              </a:rPr>
              <a:t>Хусаинов Темирлан</a:t>
            </a:r>
          </a:p>
          <a:p>
            <a:pPr algn="r"/>
            <a:endParaRPr lang="ru-RU" altLang="ru-RU" sz="1800" dirty="0">
              <a:latin typeface="Corbel" panose="020B0503020204020204" pitchFamily="34" charset="0"/>
            </a:endParaRPr>
          </a:p>
          <a:p>
            <a:pPr algn="r"/>
            <a:r>
              <a:rPr lang="ru-RU" altLang="ru-RU" dirty="0">
                <a:latin typeface="Corbel" panose="020B0503020204020204" pitchFamily="34" charset="0"/>
              </a:rPr>
              <a:t>Объединенный институт ядерных исследований</a:t>
            </a:r>
            <a:br>
              <a:rPr lang="ru-RU" altLang="ru-RU" dirty="0">
                <a:latin typeface="Corbel" panose="020B0503020204020204" pitchFamily="34" charset="0"/>
              </a:rPr>
            </a:br>
            <a:r>
              <a:rPr lang="ru-RU" altLang="ru-RU" dirty="0">
                <a:latin typeface="Corbel" panose="020B0503020204020204" pitchFamily="34" charset="0"/>
              </a:rPr>
              <a:t>Институт ядерной физики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1AA233-08A7-920B-AB99-EA7CA29AF44B}"/>
              </a:ext>
            </a:extLst>
          </p:cNvPr>
          <p:cNvSpPr/>
          <p:nvPr/>
        </p:nvSpPr>
        <p:spPr>
          <a:xfrm>
            <a:off x="0" y="4920635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LXXV Международная конференция «ЯДРО-2025. Физика атомного ядра и элементарных частиц. Ядерно-физические технологии»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01-06.07.25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полных спектров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48461-AD11-4C3B-B807-C25CC2BFEB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/>
          <a:stretch/>
        </p:blipFill>
        <p:spPr>
          <a:xfrm>
            <a:off x="709142" y="850992"/>
            <a:ext cx="7725716" cy="3675527"/>
          </a:xfrm>
          <a:prstGeom prst="rect">
            <a:avLst/>
          </a:prstGeom>
        </p:spPr>
      </p:pic>
      <p:sp>
        <p:nvSpPr>
          <p:cNvPr id="6" name="Объект 2_0">
            <a:extLst>
              <a:ext uri="{FF2B5EF4-FFF2-40B4-BE49-F238E27FC236}">
                <a16:creationId xmlns:a16="http://schemas.microsoft.com/office/drawing/2014/main" id="{6ADCEA2B-C0A0-4445-807E-2A5C2779526E}"/>
              </a:ext>
            </a:extLst>
          </p:cNvPr>
          <p:cNvSpPr/>
          <p:nvPr/>
        </p:nvSpPr>
        <p:spPr>
          <a:xfrm>
            <a:off x="2627784" y="4500609"/>
            <a:ext cx="3888432" cy="475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830" algn="ctr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Спектр в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Geant</a:t>
            </a:r>
            <a:r>
              <a:rPr lang="en-US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без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U-</a:t>
            </a:r>
            <a:r>
              <a:rPr lang="en-US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24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полных спектров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48461-AD11-4C3B-B807-C25CC2BFE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525714" y="699542"/>
            <a:ext cx="8092571" cy="3871558"/>
          </a:xfrm>
          <a:prstGeom prst="rect">
            <a:avLst/>
          </a:prstGeom>
        </p:spPr>
      </p:pic>
      <p:sp>
        <p:nvSpPr>
          <p:cNvPr id="5" name="Объект 2_0">
            <a:extLst>
              <a:ext uri="{FF2B5EF4-FFF2-40B4-BE49-F238E27FC236}">
                <a16:creationId xmlns:a16="http://schemas.microsoft.com/office/drawing/2014/main" id="{0A32D999-1B48-42C6-8FF8-188049D1F70A}"/>
              </a:ext>
            </a:extLst>
          </p:cNvPr>
          <p:cNvSpPr/>
          <p:nvPr/>
        </p:nvSpPr>
        <p:spPr>
          <a:xfrm>
            <a:off x="2395922" y="4416330"/>
            <a:ext cx="4352155" cy="5316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830" algn="ctr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Спектр в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Geant</a:t>
            </a:r>
            <a:r>
              <a:rPr lang="en-US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с добавлением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U-</a:t>
            </a:r>
            <a:r>
              <a:rPr lang="en-US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37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пика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keV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FFF32-FD8B-469A-95C4-DE59B9F9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724620"/>
            <a:ext cx="8172400" cy="41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0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2A7FB6-2CF8-4730-A123-061AEC611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8" b="2149"/>
          <a:stretch/>
        </p:blipFill>
        <p:spPr>
          <a:xfrm>
            <a:off x="-1750" y="627534"/>
            <a:ext cx="5442726" cy="26573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5DF965-7ECE-4549-A372-EBBF5C1DD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5" t="2186" r="231" b="4917"/>
          <a:stretch/>
        </p:blipFill>
        <p:spPr>
          <a:xfrm>
            <a:off x="3748809" y="2283718"/>
            <a:ext cx="5395191" cy="265733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Фиты пика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keV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CD8DC-2601-46C8-97C1-233CB65CFB8F}"/>
              </a:ext>
            </a:extLst>
          </p:cNvPr>
          <p:cNvSpPr txBox="1"/>
          <p:nvPr/>
        </p:nvSpPr>
        <p:spPr>
          <a:xfrm>
            <a:off x="-1750" y="4921974"/>
            <a:ext cx="9612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Arnquist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J.,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"Energy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germanium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Majorana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Journal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18.09 (2023)</a:t>
            </a:r>
          </a:p>
        </p:txBody>
      </p:sp>
    </p:spTree>
    <p:extLst>
      <p:ext uri="{BB962C8B-B14F-4D97-AF65-F5344CB8AC3E}">
        <p14:creationId xmlns:p14="http://schemas.microsoft.com/office/powerpoint/2010/main" val="65879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пика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keV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1FC29-0BF3-4B00-99F5-C7663142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771550"/>
            <a:ext cx="8028384" cy="41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04BA39-4123-444D-80EE-62362C06F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1562" r="37" b="1913"/>
          <a:stretch/>
        </p:blipFill>
        <p:spPr>
          <a:xfrm>
            <a:off x="30029" y="658698"/>
            <a:ext cx="5698313" cy="28491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20F0D2-71BB-4822-A428-A925C294D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806" b="3494"/>
          <a:stretch/>
        </p:blipFill>
        <p:spPr>
          <a:xfrm>
            <a:off x="3995936" y="2307339"/>
            <a:ext cx="5127127" cy="254807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0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Фиты пика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766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keV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49BE9-3F7D-4B67-89B5-67F51E96E91C}"/>
              </a:ext>
            </a:extLst>
          </p:cNvPr>
          <p:cNvSpPr txBox="1"/>
          <p:nvPr/>
        </p:nvSpPr>
        <p:spPr>
          <a:xfrm>
            <a:off x="-1750" y="4921974"/>
            <a:ext cx="96125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Arnquist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J.,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"Energy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germanium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Majorana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Journal of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18.09 (2023)</a:t>
            </a:r>
          </a:p>
        </p:txBody>
      </p:sp>
    </p:spTree>
    <p:extLst>
      <p:ext uri="{BB962C8B-B14F-4D97-AF65-F5344CB8AC3E}">
        <p14:creationId xmlns:p14="http://schemas.microsoft.com/office/powerpoint/2010/main" val="401694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ECFADE3-5991-9C1F-25FD-C57156457B6B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95B01E-EA26-BC0F-83CD-AD9E19342867}"/>
              </a:ext>
            </a:extLst>
          </p:cNvPr>
          <p:cNvSpPr/>
          <p:nvPr/>
        </p:nvSpPr>
        <p:spPr>
          <a:xfrm>
            <a:off x="107504" y="0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Сравнение результатов моделирования</a:t>
            </a:r>
            <a:r>
              <a:rPr lang="kk-KZ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и эксперимента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5DA9A82-9169-444D-A56E-DCDD1A3E9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01467"/>
              </p:ext>
            </p:extLst>
          </p:nvPr>
        </p:nvGraphicFramePr>
        <p:xfrm>
          <a:off x="467544" y="1250950"/>
          <a:ext cx="806489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6600084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7491430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8620993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138893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rbel" panose="020B0503020204020204" pitchFamily="34" charset="0"/>
                        </a:rPr>
                        <a:t>E, keV</a:t>
                      </a:r>
                      <a:endParaRPr lang="ru-RU" sz="1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rbel" panose="020B0503020204020204" pitchFamily="34" charset="0"/>
                        </a:rPr>
                        <a:t>Счет, эксперимент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orbel" panose="020B0503020204020204" pitchFamily="34" charset="0"/>
                        </a:rPr>
                        <a:t>Счет, </a:t>
                      </a:r>
                      <a:r>
                        <a:rPr lang="en-US" sz="1800" dirty="0">
                          <a:latin typeface="Corbel" panose="020B0503020204020204" pitchFamily="34" charset="0"/>
                        </a:rPr>
                        <a:t>Geant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orbel" panose="020B0503020204020204" pitchFamily="34" charset="0"/>
                        </a:rPr>
                        <a:t>Отношение эксперимента к модели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8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258.26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2792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2840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0,98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± 0.0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94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766.36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5688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6082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0,94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509628"/>
                  </a:ext>
                </a:extLst>
              </a:tr>
            </a:tbl>
          </a:graphicData>
        </a:graphic>
      </p:graphicFrame>
      <p:sp>
        <p:nvSpPr>
          <p:cNvPr id="10" name="Объект 2_0">
            <a:extLst>
              <a:ext uri="{FF2B5EF4-FFF2-40B4-BE49-F238E27FC236}">
                <a16:creationId xmlns:a16="http://schemas.microsoft.com/office/drawing/2014/main" id="{157729A2-22B5-429D-A737-E0C305936E21}"/>
              </a:ext>
            </a:extLst>
          </p:cNvPr>
          <p:cNvSpPr/>
          <p:nvPr/>
        </p:nvSpPr>
        <p:spPr>
          <a:xfrm>
            <a:off x="683568" y="2848066"/>
            <a:ext cx="7579782" cy="15238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Рассчитанная в Geant4 эффективность хорошо согласуется с результатами </a:t>
            </a:r>
            <a:r>
              <a:rPr lang="ru-RU" spc="-1">
                <a:solidFill>
                  <a:srgbClr val="002060"/>
                </a:solidFill>
                <a:latin typeface="Corbel"/>
              </a:rPr>
              <a:t>экспериментальных измерений</a:t>
            </a:r>
            <a:endParaRPr lang="ru-RU" spc="-1" dirty="0">
              <a:solidFill>
                <a:srgbClr val="002060"/>
              </a:solidFill>
              <a:latin typeface="Corbel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Можно сделать вывод о соответствии активной массы детектора той, что заявлена производителем</a:t>
            </a:r>
            <a:endParaRPr lang="en-US" spc="-1" dirty="0">
              <a:solidFill>
                <a:srgbClr val="00206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Заголовок 1"/>
          <p:cNvSpPr/>
          <p:nvPr/>
        </p:nvSpPr>
        <p:spPr>
          <a:xfrm>
            <a:off x="868590" y="206307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300" spc="-1" dirty="0">
                <a:solidFill>
                  <a:srgbClr val="002060"/>
                </a:solidFill>
                <a:latin typeface="Corbel"/>
              </a:rPr>
              <a:t>Спасибо за внимание</a:t>
            </a:r>
            <a:endParaRPr lang="en-US" sz="3300" spc="-1" dirty="0">
              <a:solidFill>
                <a:srgbClr val="00206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FBA224-A48F-47C3-B727-701628DD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A7B1B3-B4AD-4ACF-94CC-51198B662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/>
          <a:stretch/>
        </p:blipFill>
        <p:spPr>
          <a:xfrm>
            <a:off x="629816" y="1131590"/>
            <a:ext cx="7884368" cy="366387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34C9EB-3C02-44F3-9CC6-CD3345F78E1E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Калибровочная кривая</a:t>
            </a:r>
          </a:p>
        </p:txBody>
      </p:sp>
    </p:spTree>
    <p:extLst>
      <p:ext uri="{BB962C8B-B14F-4D97-AF65-F5344CB8AC3E}">
        <p14:creationId xmlns:p14="http://schemas.microsoft.com/office/powerpoint/2010/main" val="2682509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5975B2-B085-4104-91AB-4731C333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EA328-899F-4297-90D1-23708CFB1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646820"/>
            <a:ext cx="4032448" cy="42573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AAD4D1-6C8A-4EC0-8E8E-EEACE2DED6BC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Функция </a:t>
            </a:r>
            <a:r>
              <a:rPr lang="ru-RU" b="1" i="1" dirty="0" err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фитирования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E242D6-E257-686F-CD42-5EF3B0C1916D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Введение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B6AA810E-47AA-E0ED-717B-87674408D8F3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_0">
            <a:extLst>
              <a:ext uri="{FF2B5EF4-FFF2-40B4-BE49-F238E27FC236}">
                <a16:creationId xmlns:a16="http://schemas.microsoft.com/office/drawing/2014/main" id="{1CE47864-CB7A-452F-9DA3-F00A63A34B58}"/>
              </a:ext>
            </a:extLst>
          </p:cNvPr>
          <p:cNvSpPr/>
          <p:nvPr/>
        </p:nvSpPr>
        <p:spPr>
          <a:xfrm>
            <a:off x="842473" y="1039635"/>
            <a:ext cx="7404210" cy="3064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Целью работы была оценка массы детектора идентичного детектору эксперимента </a:t>
            </a:r>
            <a:r>
              <a:rPr lang="el-GR" spc="-1" dirty="0">
                <a:solidFill>
                  <a:srgbClr val="002060"/>
                </a:solidFill>
                <a:latin typeface="Corbel"/>
              </a:rPr>
              <a:t>ν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GeN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 путем Монте-Карло моделирования в 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Geant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и ее сравнение с заложенной производителем</a:t>
            </a:r>
            <a:endParaRPr lang="ru-RU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Для выполнения были проведены измерения на низкофоновой наземной установке в ЛЯП ОИЯИ с калибровочным урановым источником </a:t>
            </a: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Главным преимуществом источника урана является очень точно известная массовая активность </a:t>
            </a:r>
            <a:r>
              <a:rPr lang="ru-RU" sz="16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U, равная </a:t>
            </a:r>
            <a:r>
              <a:rPr lang="ru-RU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12400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 Бк/г	</a:t>
            </a:r>
            <a:endParaRPr lang="en-US" spc="-1" dirty="0">
              <a:solidFill>
                <a:srgbClr val="00206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1174D31D-B465-EA03-F507-4127F74B29F9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247409-3FA7-CEA5-0A19-17FE0665F995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Backup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6BA5B-B4CD-4180-95C5-02C44ACF5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 t="49342" r="28497"/>
          <a:stretch/>
        </p:blipFill>
        <p:spPr>
          <a:xfrm>
            <a:off x="971600" y="915566"/>
            <a:ext cx="68905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35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1174D31D-B465-EA03-F507-4127F74B29F9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247409-3FA7-CEA5-0A19-17FE0665F995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Ошибка в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Geant4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74AD5-0B59-454B-92F5-E69B49214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2"/>
          <a:stretch/>
        </p:blipFill>
        <p:spPr>
          <a:xfrm>
            <a:off x="-1" y="627535"/>
            <a:ext cx="4355977" cy="2366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36DA6-68A1-4AA6-A448-4BE640097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9567"/>
            <a:ext cx="4716016" cy="23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8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E7495-1FCC-49E8-BD37-A4F2BDBB6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8"/>
          <a:stretch/>
        </p:blipFill>
        <p:spPr>
          <a:xfrm>
            <a:off x="818141" y="699542"/>
            <a:ext cx="7507717" cy="40601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75970-FD46-4094-B04A-36196FECA5AC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Переходы в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Pa-234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25E1E556-ACF4-4F2C-A85E-2FFE92ADD2E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22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C03EDE-6626-44D4-9FC9-DA0EDF10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24" y="1059582"/>
            <a:ext cx="6911752" cy="35146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0444B5-555B-4DF9-9A5F-3A713CD66BF0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Схема электроники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3993B03-FFFE-4285-87A5-DA0F7CC82575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F9DC363-044D-1C8D-7778-C172E889A12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CEC986-6672-EF2F-A072-2E4094950410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Об эксперименте </a:t>
            </a:r>
            <a:r>
              <a:rPr lang="el-GR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ν</a:t>
            </a:r>
            <a:r>
              <a:rPr lang="en-US" b="1" i="1" dirty="0" err="1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GeN</a:t>
            </a:r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78F6ED0-7818-4210-BA8B-0E2D24B82769}"/>
              </a:ext>
            </a:extLst>
          </p:cNvPr>
          <p:cNvSpPr/>
          <p:nvPr/>
        </p:nvSpPr>
        <p:spPr>
          <a:xfrm>
            <a:off x="6881311" y="2841659"/>
            <a:ext cx="2090880" cy="31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2060"/>
                </a:solidFill>
                <a:latin typeface="Corbel"/>
                <a:ea typeface="DejaVu Sans"/>
              </a:rPr>
              <a:t>Образец</a:t>
            </a:r>
            <a:endParaRPr lang="en-US" sz="16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C35D8-3C84-4C64-9D22-FCA73541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60" y="914937"/>
            <a:ext cx="4043502" cy="3853444"/>
          </a:xfrm>
          <a:prstGeom prst="rect">
            <a:avLst/>
          </a:prstGeom>
        </p:spPr>
      </p:pic>
      <p:sp>
        <p:nvSpPr>
          <p:cNvPr id="11" name="Объект 2_0">
            <a:extLst>
              <a:ext uri="{FF2B5EF4-FFF2-40B4-BE49-F238E27FC236}">
                <a16:creationId xmlns:a16="http://schemas.microsoft.com/office/drawing/2014/main" id="{3DB9C6C1-5E33-4C87-A1B6-36EB6C6CD3D1}"/>
              </a:ext>
            </a:extLst>
          </p:cNvPr>
          <p:cNvSpPr/>
          <p:nvPr/>
        </p:nvSpPr>
        <p:spPr>
          <a:xfrm>
            <a:off x="474314" y="688182"/>
            <a:ext cx="4385246" cy="36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el-GR" sz="1600" spc="-1" dirty="0">
                <a:solidFill>
                  <a:srgbClr val="002060"/>
                </a:solidFill>
                <a:latin typeface="Corbel"/>
              </a:rPr>
              <a:t>ν</a:t>
            </a:r>
            <a:r>
              <a:rPr lang="en-US" sz="1600" spc="-1" dirty="0" err="1">
                <a:solidFill>
                  <a:srgbClr val="002060"/>
                </a:solidFill>
                <a:latin typeface="Corbel"/>
              </a:rPr>
              <a:t>GeN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– эксперимент, нацеленный на поиск упругого когерентного рассеяния нейтрино от реактора на ядрах атомов германия</a:t>
            </a:r>
            <a:endParaRPr lang="en-US" sz="16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2060"/>
              </a:solidFill>
              <a:latin typeface="Corbe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7BB77-3162-4C6D-89CF-E3E8FADF7A32}"/>
              </a:ext>
            </a:extLst>
          </p:cNvPr>
          <p:cNvSpPr txBox="1"/>
          <p:nvPr/>
        </p:nvSpPr>
        <p:spPr>
          <a:xfrm>
            <a:off x="75600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«Coherent effect of a weak neutral current»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Freedman, PRD v.9, iss.5 (1974)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C7AD6C-04BF-4642-999F-A1BC4DCC2B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314" y="2054274"/>
            <a:ext cx="3881191" cy="279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2_0">
            <a:extLst>
              <a:ext uri="{FF2B5EF4-FFF2-40B4-BE49-F238E27FC236}">
                <a16:creationId xmlns:a16="http://schemas.microsoft.com/office/drawing/2014/main" id="{7930B408-8FCD-4398-B063-5DFBF6226EFA}"/>
              </a:ext>
            </a:extLst>
          </p:cNvPr>
          <p:cNvSpPr/>
          <p:nvPr/>
        </p:nvSpPr>
        <p:spPr>
          <a:xfrm>
            <a:off x="395536" y="3651870"/>
            <a:ext cx="8576655" cy="3901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Зная, что удельная активность </a:t>
            </a:r>
            <a:r>
              <a:rPr kumimoji="0" lang="en-US" sz="1600" b="0" i="0" u="none" strike="noStrike" kern="1200" cap="none" spc="-1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238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U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Бк/г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получаем активность образца </a:t>
            </a:r>
            <a:r>
              <a:rPr lang="en-US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1550 ± 8</a:t>
            </a:r>
            <a:r>
              <a:rPr lang="en-US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pc="-1" dirty="0">
                <a:solidFill>
                  <a:srgbClr val="002060"/>
                </a:solidFill>
                <a:latin typeface="Corbel"/>
                <a:cs typeface="Arial" panose="020B0604020202020204" pitchFamily="34" charset="0"/>
              </a:rPr>
              <a:t>Бк</a:t>
            </a:r>
            <a:endParaRPr lang="en-US" spc="-1" dirty="0">
              <a:solidFill>
                <a:srgbClr val="002060"/>
              </a:solidFill>
              <a:latin typeface="Corbel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2060"/>
              </a:solidFill>
              <a:latin typeface="Corbel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pc="-1" dirty="0">
              <a:solidFill>
                <a:srgbClr val="002060"/>
              </a:solidFill>
              <a:latin typeface="Corbel"/>
            </a:endParaRPr>
          </a:p>
          <a:p>
            <a:pPr marL="3483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endParaRPr lang="en-US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F9DC363-044D-1C8D-7778-C172E889A127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CEC986-6672-EF2F-A072-2E4094950410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Описание калибровочного источника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FAB481-96FE-41F8-9452-340DBEB21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60" b="12842"/>
          <a:stretch/>
        </p:blipFill>
        <p:spPr>
          <a:xfrm>
            <a:off x="6804248" y="915566"/>
            <a:ext cx="2038854" cy="2073204"/>
          </a:xfrm>
          <a:prstGeom prst="rect">
            <a:avLst/>
          </a:prstGeom>
        </p:spPr>
      </p:pic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56D070F6-ED7D-4864-B3E1-C7D6AE292932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91556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1034946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76159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orbel" panose="020B0503020204020204" pitchFamily="34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orbel" panose="020B0503020204020204" pitchFamily="34" charset="0"/>
                        </a:rPr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3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Дата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16.08.2022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4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2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Плотность образца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/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1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Объемная концентрация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HNO</a:t>
                      </a:r>
                      <a:r>
                        <a:rPr lang="en-US" sz="1400" baseline="-25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 %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7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Содержание урана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± 5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мкг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/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01081"/>
                  </a:ext>
                </a:extLst>
              </a:tr>
            </a:tbl>
          </a:graphicData>
        </a:graphic>
      </p:graphicFrame>
      <p:sp>
        <p:nvSpPr>
          <p:cNvPr id="24" name="TextBox 6">
            <a:extLst>
              <a:ext uri="{FF2B5EF4-FFF2-40B4-BE49-F238E27FC236}">
                <a16:creationId xmlns:a16="http://schemas.microsoft.com/office/drawing/2014/main" id="{C78F6ED0-7818-4210-BA8B-0E2D24B82769}"/>
              </a:ext>
            </a:extLst>
          </p:cNvPr>
          <p:cNvSpPr/>
          <p:nvPr/>
        </p:nvSpPr>
        <p:spPr>
          <a:xfrm>
            <a:off x="6778235" y="3163321"/>
            <a:ext cx="2090880" cy="3451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orbel"/>
                <a:ea typeface="DejaVu Sans"/>
              </a:rPr>
              <a:t>Образец</a:t>
            </a:r>
            <a:endParaRPr lang="en-US" spc="-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99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80CBB3-0A40-4DAA-8D71-1D73B6DC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/>
          <a:stretch/>
        </p:blipFill>
        <p:spPr>
          <a:xfrm>
            <a:off x="3572386" y="696409"/>
            <a:ext cx="5322742" cy="3891565"/>
          </a:xfrm>
          <a:prstGeom prst="rect">
            <a:avLst/>
          </a:prstGeom>
        </p:spPr>
      </p:pic>
      <p:sp>
        <p:nvSpPr>
          <p:cNvPr id="175" name="Заголовок 1_0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17F17D76-0B94-0313-EBFD-FAE710FF03AF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DEDD96-94D3-6E00-4491-284350F28F9E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Радиоактивный ряд урана-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D377BA7-8A45-4856-A4EA-9DB630BC3E15}"/>
              </a:ext>
            </a:extLst>
          </p:cNvPr>
          <p:cNvSpPr/>
          <p:nvPr/>
        </p:nvSpPr>
        <p:spPr>
          <a:xfrm>
            <a:off x="877247" y="4275099"/>
            <a:ext cx="2090880" cy="31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2060"/>
                </a:solidFill>
                <a:latin typeface="Corbel"/>
              </a:rPr>
              <a:t>Uranium decay chain</a:t>
            </a:r>
            <a:endParaRPr lang="en-US" sz="16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B7B9E4-D4E5-4A1A-830D-28CD4B99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6" y="2795158"/>
            <a:ext cx="2896743" cy="1415701"/>
          </a:xfrm>
          <a:prstGeom prst="rect">
            <a:avLst/>
          </a:prstGeom>
        </p:spPr>
      </p:pic>
      <p:sp>
        <p:nvSpPr>
          <p:cNvPr id="9" name="Объект 2_0">
            <a:extLst>
              <a:ext uri="{FF2B5EF4-FFF2-40B4-BE49-F238E27FC236}">
                <a16:creationId xmlns:a16="http://schemas.microsoft.com/office/drawing/2014/main" id="{6AB03338-A98F-452B-A3AF-0DB0115607FD}"/>
              </a:ext>
            </a:extLst>
          </p:cNvPr>
          <p:cNvSpPr/>
          <p:nvPr/>
        </p:nvSpPr>
        <p:spPr>
          <a:xfrm>
            <a:off x="474315" y="763830"/>
            <a:ext cx="2896744" cy="5291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Измерения проводились в январе </a:t>
            </a:r>
            <a:r>
              <a:rPr lang="ru-RU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16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Распад </a:t>
            </a:r>
            <a:r>
              <a:rPr lang="en-US" sz="14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U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был задан до </a:t>
            </a:r>
            <a:r>
              <a:rPr lang="en-US" sz="14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U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, принимая, что вековое равновесие установлено до </a:t>
            </a:r>
            <a:r>
              <a:rPr lang="en-US" sz="14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Pa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включительно</a:t>
            </a:r>
            <a:endParaRPr lang="en-US" sz="1600" spc="-1" dirty="0">
              <a:solidFill>
                <a:srgbClr val="002060"/>
              </a:solidFill>
              <a:latin typeface="Corbel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2060"/>
              </a:solidFill>
              <a:latin typeface="Corbe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3FE9-AB5D-48E7-A978-924889E6F028}"/>
              </a:ext>
            </a:extLst>
          </p:cNvPr>
          <p:cNvSpPr txBox="1"/>
          <p:nvPr/>
        </p:nvSpPr>
        <p:spPr>
          <a:xfrm>
            <a:off x="75600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Audi, Georges, et al. "The NUBASE evaluation of nuclear and decay properties." Nuclear physics A 729.1 (2003): 3-128.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FB2ABB9B-CB3E-43A9-A5EE-9C0C80522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6"/>
          <a:stretch/>
        </p:blipFill>
        <p:spPr bwMode="auto">
          <a:xfrm>
            <a:off x="474315" y="2570073"/>
            <a:ext cx="2889712" cy="17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Заголовок 1_0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17F17D76-0B94-0313-EBFD-FAE710FF03AF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DEDD96-94D3-6E00-4491-284350F28F9E}"/>
              </a:ext>
            </a:extLst>
          </p:cNvPr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Радиоактивный ряд урана-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_0">
            <a:extLst>
              <a:ext uri="{FF2B5EF4-FFF2-40B4-BE49-F238E27FC236}">
                <a16:creationId xmlns:a16="http://schemas.microsoft.com/office/drawing/2014/main" id="{6AB03338-A98F-452B-A3AF-0DB0115607FD}"/>
              </a:ext>
            </a:extLst>
          </p:cNvPr>
          <p:cNvSpPr/>
          <p:nvPr/>
        </p:nvSpPr>
        <p:spPr>
          <a:xfrm>
            <a:off x="474315" y="763830"/>
            <a:ext cx="2896744" cy="5291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Дополнительно было примерно определено содержание </a:t>
            </a:r>
            <a:r>
              <a:rPr lang="en-US" sz="14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U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в образце и задан его распад до </a:t>
            </a:r>
            <a:r>
              <a:rPr lang="en-US" sz="1400" spc="-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Th 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включительно</a:t>
            </a:r>
            <a:endParaRPr lang="en-US" sz="1600" spc="-1" dirty="0">
              <a:solidFill>
                <a:srgbClr val="002060"/>
              </a:solidFill>
              <a:latin typeface="Corbel"/>
            </a:endParaRPr>
          </a:p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002060"/>
              </a:solidFill>
              <a:latin typeface="Corbe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9AE332-802D-4D08-8739-0FE69CFA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94" y="848694"/>
            <a:ext cx="5094176" cy="3840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1C0D55-4320-4EBE-9E05-05AB8D800FBB}"/>
              </a:ext>
            </a:extLst>
          </p:cNvPr>
          <p:cNvSpPr txBox="1"/>
          <p:nvPr/>
        </p:nvSpPr>
        <p:spPr>
          <a:xfrm>
            <a:off x="75600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Audi, Georges, et al. "The NUBASE evaluation of nuclear and decay properties." Nuclear physics A 729.1 (2003): 3-128.</a:t>
            </a:r>
          </a:p>
        </p:txBody>
      </p:sp>
    </p:spTree>
    <p:extLst>
      <p:ext uri="{BB962C8B-B14F-4D97-AF65-F5344CB8AC3E}">
        <p14:creationId xmlns:p14="http://schemas.microsoft.com/office/powerpoint/2010/main" val="333364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A247B6-78A6-4795-B302-41F750D171C6}"/>
              </a:ext>
            </a:extLst>
          </p:cNvPr>
          <p:cNvSpPr txBox="1"/>
          <p:nvPr/>
        </p:nvSpPr>
        <p:spPr>
          <a:xfrm>
            <a:off x="-36512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Belov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V., et al. "New constraints on coherent elastic neutrino–nucleus scattering by the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νGeN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experiment." Chinese Physics C 49.5 (2025): 053004.</a:t>
            </a:r>
          </a:p>
        </p:txBody>
      </p:sp>
      <p:sp>
        <p:nvSpPr>
          <p:cNvPr id="171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C05C8A1-29B6-D944-7949-33BAEC22AC82}"/>
              </a:ext>
            </a:extLst>
          </p:cNvPr>
          <p:cNvSpPr txBox="1">
            <a:spLocks/>
          </p:cNvSpPr>
          <p:nvPr/>
        </p:nvSpPr>
        <p:spPr>
          <a:xfrm>
            <a:off x="7092280" y="4925821"/>
            <a:ext cx="2088232" cy="217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49848E-FE86-E0F8-F92A-9237E860C65C}"/>
              </a:ext>
            </a:extLst>
          </p:cNvPr>
          <p:cNvSpPr/>
          <p:nvPr/>
        </p:nvSpPr>
        <p:spPr>
          <a:xfrm>
            <a:off x="107504" y="76129"/>
            <a:ext cx="5843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Экспериментальная установка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41349B4-C5E9-444B-8036-EA619C3BA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284"/>
          <a:stretch/>
        </p:blipFill>
        <p:spPr>
          <a:xfrm>
            <a:off x="5451715" y="1771279"/>
            <a:ext cx="2934449" cy="2760348"/>
          </a:xfrm>
          <a:prstGeom prst="rect">
            <a:avLst/>
          </a:prstGeom>
          <a:ln w="0">
            <a:noFill/>
          </a:ln>
        </p:spPr>
      </p:pic>
      <p:sp>
        <p:nvSpPr>
          <p:cNvPr id="13" name="Объект 2_0">
            <a:extLst>
              <a:ext uri="{FF2B5EF4-FFF2-40B4-BE49-F238E27FC236}">
                <a16:creationId xmlns:a16="http://schemas.microsoft.com/office/drawing/2014/main" id="{3B37276E-360B-4B01-9746-AC431EE1068A}"/>
              </a:ext>
            </a:extLst>
          </p:cNvPr>
          <p:cNvSpPr/>
          <p:nvPr/>
        </p:nvSpPr>
        <p:spPr>
          <a:xfrm>
            <a:off x="179512" y="889653"/>
            <a:ext cx="8928991" cy="7228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rgbClr val="002060"/>
                </a:solidFill>
                <a:latin typeface="Corbel"/>
              </a:rPr>
              <a:t>Измерения проводились на низкофоновой установке, в которой использовался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HPGe 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детектор, идентичный детектору </a:t>
            </a:r>
            <a:r>
              <a:rPr lang="el-GR" spc="-1" dirty="0">
                <a:solidFill>
                  <a:srgbClr val="002060"/>
                </a:solidFill>
                <a:latin typeface="Corbel"/>
              </a:rPr>
              <a:t>ν</a:t>
            </a:r>
            <a:r>
              <a:rPr lang="en-US" spc="-1" dirty="0" err="1">
                <a:solidFill>
                  <a:srgbClr val="002060"/>
                </a:solidFill>
                <a:latin typeface="Corbel"/>
              </a:rPr>
              <a:t>GeN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 с заявленной массой, соответственно, </a:t>
            </a:r>
            <a:r>
              <a:rPr lang="en-US" sz="16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ru-RU" spc="-1" dirty="0">
                <a:solidFill>
                  <a:srgbClr val="002060"/>
                </a:solidFill>
                <a:latin typeface="Corbel"/>
              </a:rPr>
              <a:t>кг.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E65B89-E029-4449-BEBC-C7ECEBC66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96" y="1726138"/>
            <a:ext cx="2889877" cy="2831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Заголовок 1"/>
          <p:cNvSpPr/>
          <p:nvPr/>
        </p:nvSpPr>
        <p:spPr>
          <a:xfrm>
            <a:off x="857250" y="457110"/>
            <a:ext cx="7406100" cy="1016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90000"/>
              </a:lnSpc>
            </a:pPr>
            <a:endParaRPr lang="en-US" sz="3300" spc="-1" dirty="0">
              <a:latin typeface="Arial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AE8B013C-4F70-D90D-A387-159D114003D8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ECE9EF-F37B-3AD7-5953-2FFDA7C1BAA8}"/>
              </a:ext>
            </a:extLst>
          </p:cNvPr>
          <p:cNvSpPr/>
          <p:nvPr/>
        </p:nvSpPr>
        <p:spPr>
          <a:xfrm>
            <a:off x="107504" y="76129"/>
            <a:ext cx="5843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Экспериментальные измерения</a:t>
            </a: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_0">
            <a:extLst>
              <a:ext uri="{FF2B5EF4-FFF2-40B4-BE49-F238E27FC236}">
                <a16:creationId xmlns:a16="http://schemas.microsoft.com/office/drawing/2014/main" id="{2B114BDF-E59A-46A5-ABA6-C06522B6F7BF}"/>
              </a:ext>
            </a:extLst>
          </p:cNvPr>
          <p:cNvSpPr/>
          <p:nvPr/>
        </p:nvSpPr>
        <p:spPr>
          <a:xfrm>
            <a:off x="395536" y="801425"/>
            <a:ext cx="8352927" cy="475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20580" indent="-28575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600" spc="-1" dirty="0">
                <a:solidFill>
                  <a:srgbClr val="002060"/>
                </a:solidFill>
                <a:latin typeface="Corbel"/>
              </a:rPr>
              <a:t>Измерения с источником проводились по 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~</a:t>
            </a:r>
            <a:r>
              <a:rPr lang="en-US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</a:t>
            </a:r>
            <a:r>
              <a:rPr lang="en-US" sz="1600" spc="-1" dirty="0">
                <a:solidFill>
                  <a:srgbClr val="002060"/>
                </a:solidFill>
                <a:latin typeface="Corbel"/>
              </a:rPr>
              <a:t> 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часа на каждом из детекторов, а также для сравнения использовались измерения фона продолжительностью </a:t>
            </a:r>
            <a:r>
              <a:rPr lang="ru-RU" sz="1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spc="-1" dirty="0">
                <a:solidFill>
                  <a:srgbClr val="002060"/>
                </a:solidFill>
                <a:latin typeface="Corbel"/>
              </a:rPr>
              <a:t> суток </a:t>
            </a:r>
            <a:endParaRPr lang="en-US" sz="1600" spc="-1" dirty="0">
              <a:solidFill>
                <a:srgbClr val="002060"/>
              </a:solidFill>
              <a:latin typeface="Corbel"/>
            </a:endParaRPr>
          </a:p>
          <a:p>
            <a:pPr marL="34830">
              <a:lnSpc>
                <a:spcPct val="90000"/>
              </a:lnSpc>
              <a:spcBef>
                <a:spcPts val="1050"/>
              </a:spcBef>
              <a:buClr>
                <a:srgbClr val="4472C4"/>
              </a:buClr>
              <a:buSzPct val="80000"/>
            </a:pPr>
            <a:endParaRPr lang="en-US" sz="16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343FF8-87AE-4FD7-8E8B-EC20C9E34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936" y="1328681"/>
            <a:ext cx="6832256" cy="35872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332DEA-36AA-42B3-8987-77EAE2E42929}"/>
              </a:ext>
            </a:extLst>
          </p:cNvPr>
          <p:cNvSpPr/>
          <p:nvPr/>
        </p:nvSpPr>
        <p:spPr>
          <a:xfrm>
            <a:off x="107504" y="76129"/>
            <a:ext cx="584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Симуляция в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Geant4</a:t>
            </a:r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bg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B3D500-0B6E-4EE2-B078-2E9D47D80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740"/>
            <a:ext cx="6019832" cy="3017186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25F0AB5-6128-4849-9C8D-ACD97439644E}"/>
              </a:ext>
            </a:extLst>
          </p:cNvPr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A0EE96-D561-49C2-B217-A233827D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58" y="1165700"/>
            <a:ext cx="1409445" cy="3295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FF6E45-F404-4297-9067-E256D1BA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334" y="1138740"/>
            <a:ext cx="1604069" cy="3317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B89AA-FD74-4836-9A28-2374674E9688}"/>
              </a:ext>
            </a:extLst>
          </p:cNvPr>
          <p:cNvSpPr txBox="1"/>
          <p:nvPr/>
        </p:nvSpPr>
        <p:spPr>
          <a:xfrm>
            <a:off x="75600" y="4925821"/>
            <a:ext cx="9612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Collaboration, G. E. A. N. T., and S.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Agostinelli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"GEANT4–a simulation toolkit."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Meth. A 506.25 (2003): 0.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4015"/>
      </p:ext>
    </p:extLst>
  </p:cSld>
  <p:clrMapOvr>
    <a:masterClrMapping/>
  </p:clrMapOvr>
</p:sld>
</file>

<file path=ppt/theme/theme1.xml><?xml version="1.0" encoding="utf-8"?>
<a:theme xmlns:a="http://schemas.openxmlformats.org/drawingml/2006/main" name="DLNP_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NP_Theme" id="{0783271C-BA2F-464C-9E77-FD41949A36EB}" vid="{65946A05-3371-4963-9B0E-4671C725FC6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11127</TotalTime>
  <Words>603</Words>
  <Application>Microsoft Office PowerPoint</Application>
  <PresentationFormat>Экран (16:9)</PresentationFormat>
  <Paragraphs>98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DLNP_Theme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Темирлан Хусаинов</cp:lastModifiedBy>
  <cp:revision>510</cp:revision>
  <dcterms:created xsi:type="dcterms:W3CDTF">2021-05-26T05:58:11Z</dcterms:created>
  <dcterms:modified xsi:type="dcterms:W3CDTF">2025-07-01T20:38:57Z</dcterms:modified>
</cp:coreProperties>
</file>