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24"/>
  </p:notesMasterIdLst>
  <p:handoutMasterIdLst>
    <p:handoutMasterId r:id="rId25"/>
  </p:handoutMasterIdLst>
  <p:sldIdLst>
    <p:sldId id="264" r:id="rId8"/>
    <p:sldId id="347" r:id="rId9"/>
    <p:sldId id="348" r:id="rId10"/>
    <p:sldId id="334" r:id="rId11"/>
    <p:sldId id="349" r:id="rId12"/>
    <p:sldId id="350" r:id="rId13"/>
    <p:sldId id="357" r:id="rId14"/>
    <p:sldId id="354" r:id="rId15"/>
    <p:sldId id="358" r:id="rId16"/>
    <p:sldId id="352" r:id="rId17"/>
    <p:sldId id="359" r:id="rId18"/>
    <p:sldId id="351" r:id="rId19"/>
    <p:sldId id="355" r:id="rId20"/>
    <p:sldId id="356" r:id="rId21"/>
    <p:sldId id="343" r:id="rId22"/>
    <p:sldId id="337" r:id="rId23"/>
  </p:sldIdLst>
  <p:sldSz cx="9144000" cy="514826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6">
          <p15:clr>
            <a:srgbClr val="A4A3A4"/>
          </p15:clr>
        </p15:guide>
        <p15:guide id="11" orient="horz" pos="436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0" autoAdjust="0"/>
    <p:restoredTop sz="86419" autoAdjust="0"/>
  </p:normalViewPr>
  <p:slideViewPr>
    <p:cSldViewPr snapToGrid="0">
      <p:cViewPr varScale="1">
        <p:scale>
          <a:sx n="59" d="100"/>
          <a:sy n="59" d="100"/>
        </p:scale>
        <p:origin x="200" y="1648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orient="horz" pos="726"/>
        <p:guide orient="horz" pos="436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141"/>
        <p:guide pos="3127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86;&#1074;&#1072;&#1103;%20&#1087;&#1072;&#1087;&#1082;&#1072;%202101\&#1075;&#1088;&#1072;&#1092;&#1080;&#1082;&#1080;%20&#1082;%20&#1089;&#1090;&#1072;&#1090;&#1100;&#107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USB%20DISK\&#1053;&#1086;&#1074;&#1072;&#1103;%20&#1087;&#1072;&#1087;&#1082;&#1072;%202101\&#1054;&#1073;&#1088;&#1072;&#1073;&#1086;&#1090;&#1082;&#1072;%20&#1080;&#1079;&#1086;&#1090;&#1077;&#1088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6456953815166"/>
          <c:y val="4.339250493096649E-2"/>
          <c:w val="0.82274583470306784"/>
          <c:h val="0.80838901054527978"/>
        </c:manualLayout>
      </c:layout>
      <c:scatterChart>
        <c:scatterStyle val="smoothMarker"/>
        <c:varyColors val="0"/>
        <c:ser>
          <c:idx val="2"/>
          <c:order val="0"/>
          <c:tx>
            <c:strRef>
              <c:f>Лист3!$E$18</c:f>
              <c:strCache>
                <c:ptCount val="1"/>
                <c:pt idx="0">
                  <c:v>Pd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Лист1!$A$23:$A$31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240</c:v>
                </c:pt>
                <c:pt idx="7">
                  <c:v>300</c:v>
                </c:pt>
                <c:pt idx="8">
                  <c:v>350</c:v>
                </c:pt>
              </c:numCache>
            </c:numRef>
          </c:xVal>
          <c:yVal>
            <c:numRef>
              <c:f>Лист3!$E$5:$E$12</c:f>
              <c:numCache>
                <c:formatCode>General</c:formatCode>
                <c:ptCount val="8"/>
                <c:pt idx="0">
                  <c:v>0</c:v>
                </c:pt>
                <c:pt idx="1">
                  <c:v>95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0A-43C0-920E-D2E36C757E71}"/>
            </c:ext>
          </c:extLst>
        </c:ser>
        <c:ser>
          <c:idx val="0"/>
          <c:order val="1"/>
          <c:tx>
            <c:strRef>
              <c:f>Лист3!$F$18</c:f>
              <c:strCache>
                <c:ptCount val="1"/>
                <c:pt idx="0">
                  <c:v>Rh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noFill/>
              <a:ln w="9525" cap="sq">
                <a:solidFill>
                  <a:schemeClr val="accent6"/>
                </a:solidFill>
              </a:ln>
              <a:effectLst/>
            </c:spPr>
          </c:marker>
          <c:xVal>
            <c:numRef>
              <c:f>Лист1!$A$23:$A$31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240</c:v>
                </c:pt>
                <c:pt idx="7">
                  <c:v>300</c:v>
                </c:pt>
                <c:pt idx="8">
                  <c:v>350</c:v>
                </c:pt>
              </c:numCache>
            </c:numRef>
          </c:xVal>
          <c:yVal>
            <c:numRef>
              <c:f>Лист1!$B$23:$B$31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36</c:v>
                </c:pt>
                <c:pt idx="3">
                  <c:v>57</c:v>
                </c:pt>
                <c:pt idx="4">
                  <c:v>89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20A-43C0-920E-D2E36C757E71}"/>
            </c:ext>
          </c:extLst>
        </c:ser>
        <c:ser>
          <c:idx val="1"/>
          <c:order val="2"/>
          <c:tx>
            <c:strRef>
              <c:f>Лист3!$G$18</c:f>
              <c:strCache>
                <c:ptCount val="1"/>
                <c:pt idx="0">
                  <c:v>Ru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noFill/>
              <a:ln w="19050">
                <a:solidFill>
                  <a:schemeClr val="accent4"/>
                </a:solidFill>
              </a:ln>
              <a:effectLst/>
            </c:spPr>
          </c:marker>
          <c:xVal>
            <c:numRef>
              <c:f>Лист1!$A$23:$A$31</c:f>
              <c:numCache>
                <c:formatCode>General</c:formatCode>
                <c:ptCount val="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120</c:v>
                </c:pt>
                <c:pt idx="5">
                  <c:v>180</c:v>
                </c:pt>
                <c:pt idx="6">
                  <c:v>240</c:v>
                </c:pt>
                <c:pt idx="7">
                  <c:v>300</c:v>
                </c:pt>
                <c:pt idx="8">
                  <c:v>350</c:v>
                </c:pt>
              </c:numCache>
            </c:numRef>
          </c:xVal>
          <c:yVal>
            <c:numRef>
              <c:f>Лист1!$C$23:$C$31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15</c:v>
                </c:pt>
                <c:pt idx="3">
                  <c:v>40</c:v>
                </c:pt>
                <c:pt idx="4">
                  <c:v>75</c:v>
                </c:pt>
                <c:pt idx="5">
                  <c:v>95</c:v>
                </c:pt>
                <c:pt idx="6">
                  <c:v>96</c:v>
                </c:pt>
                <c:pt idx="7">
                  <c:v>96</c:v>
                </c:pt>
                <c:pt idx="8">
                  <c:v>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20A-43C0-920E-D2E36C757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827520"/>
        <c:axId val="104833792"/>
      </c:scatterChart>
      <c:valAx>
        <c:axId val="104827520"/>
        <c:scaling>
          <c:orientation val="minMax"/>
          <c:max val="35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Время, мин</a:t>
                </a:r>
                <a:endParaRPr lang="ru-RU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33792"/>
        <c:crosses val="autoZero"/>
        <c:crossBetween val="midCat"/>
      </c:valAx>
      <c:valAx>
        <c:axId val="10483379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1000" b="0" i="0" u="none" strike="noStrik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,%</a:t>
                </a:r>
                <a:endParaRPr lang="ru-RU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27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37253390862355"/>
          <c:y val="0.60484537258929616"/>
          <c:w val="0.64902389043437203"/>
          <c:h val="0.19263342082239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04904865291038"/>
          <c:y val="4.9487764442492171E-2"/>
          <c:w val="0.78356495288409411"/>
          <c:h val="0.7622415796409391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Лист1!$D$131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Лист1!$C$133:$C$141</c:f>
              <c:numCache>
                <c:formatCode>General</c:formatCode>
                <c:ptCount val="9"/>
                <c:pt idx="0">
                  <c:v>33.193211894753233</c:v>
                </c:pt>
                <c:pt idx="1">
                  <c:v>171.79511131869845</c:v>
                </c:pt>
                <c:pt idx="2">
                  <c:v>483.90845399346108</c:v>
                </c:pt>
                <c:pt idx="3">
                  <c:v>1098.868797402193</c:v>
                </c:pt>
                <c:pt idx="4">
                  <c:v>1711.8676186027894</c:v>
                </c:pt>
                <c:pt idx="5">
                  <c:v>2272.9138586775207</c:v>
                </c:pt>
                <c:pt idx="6">
                  <c:v>2700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Лист1!$D$133:$D$141</c:f>
              <c:numCache>
                <c:formatCode>General</c:formatCode>
                <c:ptCount val="9"/>
                <c:pt idx="0">
                  <c:v>23.630559818509369</c:v>
                </c:pt>
                <c:pt idx="1">
                  <c:v>31.332194568626143</c:v>
                </c:pt>
                <c:pt idx="2">
                  <c:v>46.574124241008882</c:v>
                </c:pt>
                <c:pt idx="3">
                  <c:v>50.416093948088374</c:v>
                </c:pt>
                <c:pt idx="4">
                  <c:v>84.302662307332909</c:v>
                </c:pt>
                <c:pt idx="5">
                  <c:v>114.05164475879091</c:v>
                </c:pt>
                <c:pt idx="6">
                  <c:v>132</c:v>
                </c:pt>
                <c:pt idx="7">
                  <c:v>134</c:v>
                </c:pt>
                <c:pt idx="8">
                  <c:v>134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C5D-4D17-BEB5-54933FC3E883}"/>
            </c:ext>
          </c:extLst>
        </c:ser>
        <c:ser>
          <c:idx val="2"/>
          <c:order val="1"/>
          <c:tx>
            <c:strRef>
              <c:f>Лист1!$M$91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Лист1!$L$92:$L$95</c:f>
              <c:numCache>
                <c:formatCode>General</c:formatCode>
                <c:ptCount val="4"/>
                <c:pt idx="0">
                  <c:v>13.9356666666667</c:v>
                </c:pt>
                <c:pt idx="1">
                  <c:v>213.07500000000002</c:v>
                </c:pt>
                <c:pt idx="2">
                  <c:v>718.6633333333333</c:v>
                </c:pt>
                <c:pt idx="3">
                  <c:v>2543.3999999999996</c:v>
                </c:pt>
              </c:numCache>
            </c:numRef>
          </c:xVal>
          <c:yVal>
            <c:numRef>
              <c:f>Лист1!$M$92:$M$95</c:f>
              <c:numCache>
                <c:formatCode>General</c:formatCode>
                <c:ptCount val="4"/>
                <c:pt idx="0">
                  <c:v>11.77323333333333</c:v>
                </c:pt>
                <c:pt idx="1">
                  <c:v>37.24349999999999</c:v>
                </c:pt>
                <c:pt idx="2">
                  <c:v>47.188666666666684</c:v>
                </c:pt>
                <c:pt idx="3">
                  <c:v>47.360000000000028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C5D-4D17-BEB5-54933FC3E883}"/>
            </c:ext>
          </c:extLst>
        </c:ser>
        <c:ser>
          <c:idx val="1"/>
          <c:order val="2"/>
          <c:tx>
            <c:strRef>
              <c:f>Лист1!$M$66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Лист1!$L$67:$L$70</c:f>
              <c:numCache>
                <c:formatCode>General</c:formatCode>
                <c:ptCount val="4"/>
                <c:pt idx="0">
                  <c:v>34.8095</c:v>
                </c:pt>
                <c:pt idx="1">
                  <c:v>208.53100000000001</c:v>
                </c:pt>
                <c:pt idx="2">
                  <c:v>450</c:v>
                </c:pt>
                <c:pt idx="3">
                  <c:v>2250.8064516129029</c:v>
                </c:pt>
              </c:numCache>
            </c:numRef>
          </c:xVal>
          <c:yVal>
            <c:numRef>
              <c:f>Лист1!$M$67:$M$70</c:f>
              <c:numCache>
                <c:formatCode>General</c:formatCode>
                <c:ptCount val="4"/>
                <c:pt idx="0">
                  <c:v>5.4821499999999999</c:v>
                </c:pt>
                <c:pt idx="1">
                  <c:v>22.511900000000001</c:v>
                </c:pt>
                <c:pt idx="2">
                  <c:v>39.968999999999994</c:v>
                </c:pt>
                <c:pt idx="3">
                  <c:v>40.319354838709707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C5D-4D17-BEB5-54933FC3E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514160"/>
        <c:axId val="800548144"/>
      </c:scatterChart>
      <c:valAx>
        <c:axId val="800514160"/>
        <c:scaling>
          <c:orientation val="minMax"/>
          <c:max val="3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C</a:t>
                </a:r>
                <a:r>
                  <a:rPr lang="ru-RU" sz="1200" b="0" i="0" baseline="0">
                    <a:effectLst/>
                  </a:rPr>
                  <a:t>р</a:t>
                </a:r>
                <a:r>
                  <a:rPr lang="en-US" sz="1200" b="0" i="0" baseline="0">
                    <a:effectLst/>
                  </a:rPr>
                  <a:t> Me, </a:t>
                </a:r>
                <a:r>
                  <a:rPr lang="ru-RU" sz="1200" b="0" i="0" baseline="0">
                    <a:effectLst/>
                  </a:rPr>
                  <a:t>мг/дм</a:t>
                </a:r>
                <a:r>
                  <a:rPr lang="ru-RU" sz="1200" b="0" i="0" baseline="30000">
                    <a:effectLst/>
                  </a:rPr>
                  <a:t>3</a:t>
                </a:r>
                <a:endParaRPr lang="ru-RU" sz="7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548144"/>
        <c:crosses val="autoZero"/>
        <c:crossBetween val="midCat"/>
      </c:valAx>
      <c:valAx>
        <c:axId val="800548144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baseline="0">
                    <a:effectLst/>
                  </a:rPr>
                  <a:t>СОЕ, мг/г</a:t>
                </a:r>
                <a:endParaRPr lang="ru-RU" sz="7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514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39605465889156"/>
          <c:y val="0.14686757852133484"/>
          <c:w val="9.6415311273011978E-2"/>
          <c:h val="0.22401785614735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291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1" y="406380"/>
            <a:ext cx="5567363" cy="3447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2402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631939"/>
            <a:ext cx="4733925" cy="10994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4631939"/>
            <a:ext cx="579438" cy="109946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525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525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487275"/>
            <a:ext cx="3903663" cy="1134197"/>
          </a:xfrm>
          <a:prstGeom prst="rect">
            <a:avLst/>
          </a:prstGeom>
        </p:spPr>
        <p:txBody>
          <a:bodyPr lIns="0" tIns="0" rIns="0" bIns="0"/>
          <a:lstStyle>
            <a:lvl1pPr marL="128708" indent="-12870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901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4" y="1487275"/>
            <a:ext cx="3906837" cy="1134197"/>
          </a:xfrm>
          <a:prstGeom prst="rect">
            <a:avLst/>
          </a:prstGeom>
        </p:spPr>
        <p:txBody>
          <a:bodyPr lIns="0" tIns="0" rIns="0" bIns="0"/>
          <a:lstStyle>
            <a:lvl1pPr marL="128708" indent="-12870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901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2704194"/>
            <a:ext cx="3903663" cy="1134197"/>
          </a:xfrm>
          <a:prstGeom prst="rect">
            <a:avLst/>
          </a:prstGeom>
        </p:spPr>
        <p:txBody>
          <a:bodyPr lIns="0" tIns="0" rIns="0" bIns="0"/>
          <a:lstStyle>
            <a:lvl1pPr marL="128708" indent="-12870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901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4" y="2704194"/>
            <a:ext cx="3906837" cy="1134197"/>
          </a:xfrm>
          <a:prstGeom prst="rect">
            <a:avLst/>
          </a:prstGeom>
        </p:spPr>
        <p:txBody>
          <a:bodyPr lIns="0" tIns="0" rIns="0" bIns="0"/>
          <a:lstStyle>
            <a:lvl1pPr marL="128708" indent="-12870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901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40643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361950"/>
            <a:ext cx="2695574" cy="8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50" y="322787"/>
            <a:ext cx="1283232" cy="4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5" r:id="rId2"/>
    <p:sldLayoutId id="2147483826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50" y="322787"/>
            <a:ext cx="1283232" cy="4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50" y="322787"/>
            <a:ext cx="1283232" cy="4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50" y="322787"/>
            <a:ext cx="1283232" cy="4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avydova@khlopin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39165" y="1940958"/>
            <a:ext cx="7058915" cy="1189037"/>
          </a:xfrm>
        </p:spPr>
        <p:txBody>
          <a:bodyPr/>
          <a:lstStyle/>
          <a:p>
            <a:r>
              <a:rPr lang="ru-RU" sz="1900" dirty="0"/>
              <a:t>Использование </a:t>
            </a:r>
            <a:r>
              <a:rPr lang="ru-RU" sz="1900" dirty="0" err="1"/>
              <a:t>мессбауэровской</a:t>
            </a:r>
            <a:r>
              <a:rPr lang="ru-RU" sz="1900" dirty="0"/>
              <a:t> спектроскопии для определения сорбционных центров взаимодействия </a:t>
            </a:r>
            <a:r>
              <a:rPr lang="ru-RU" sz="1900" dirty="0" err="1"/>
              <a:t>гексацианоферрата</a:t>
            </a:r>
            <a:r>
              <a:rPr lang="ru-RU" sz="1900" dirty="0"/>
              <a:t> железа с металлами платиновой группы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165" y="3389153"/>
            <a:ext cx="6793992" cy="1144929"/>
          </a:xfrm>
          <a:prstGeom prst="rect">
            <a:avLst/>
          </a:prstGeom>
        </p:spPr>
        <p:txBody>
          <a:bodyPr lIns="0" tIns="0" rIns="0" bIns="0"/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Докладчик:  Давыдова Полина Викторовна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Авторы: Алексеев И.Е., Давыдова П.В.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9165" y="4174609"/>
            <a:ext cx="6702552" cy="618631"/>
          </a:xfrm>
          <a:prstGeom prst="rect">
            <a:avLst/>
          </a:prstGeom>
        </p:spPr>
        <p:txBody>
          <a:bodyPr lIns="0" tIns="0" rIns="0" bIns="0"/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NUCLEUS –2025.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Nuclear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physics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,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elementary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particle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physics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and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nuclear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technologies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Рентгенофазовый анализ образцов</a:t>
            </a:r>
          </a:p>
        </p:txBody>
      </p:sp>
      <p:pic>
        <p:nvPicPr>
          <p:cNvPr id="8" name="Рисунок 7" descr="Изображение выглядит как текст, диаграмма, График, снимок экрана&#10;&#10;Автоматически созданное описа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/>
          <a:stretch/>
        </p:blipFill>
        <p:spPr bwMode="auto">
          <a:xfrm>
            <a:off x="1274319" y="890393"/>
            <a:ext cx="6333489" cy="342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215" y="4141056"/>
            <a:ext cx="8171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Дифрактограммы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образцов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(1) 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железа, насыщенного родием (2)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3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84" y="125587"/>
            <a:ext cx="7095169" cy="344723"/>
          </a:xfrm>
        </p:spPr>
        <p:txBody>
          <a:bodyPr/>
          <a:lstStyle/>
          <a:p>
            <a:r>
              <a:rPr lang="ru-RU" sz="2000" dirty="0" err="1"/>
              <a:t>Мессбауэровская</a:t>
            </a:r>
            <a:r>
              <a:rPr lang="ru-RU" sz="2000" dirty="0"/>
              <a:t> спектроскопия рутениевого образца</a:t>
            </a:r>
            <a:endParaRPr lang="ru-RU" sz="2400" dirty="0"/>
          </a:p>
        </p:txBody>
      </p:sp>
      <p:pic>
        <p:nvPicPr>
          <p:cNvPr id="2050" name="Picture 2" descr="Fe_Fe_210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7" y="727485"/>
            <a:ext cx="2927288" cy="204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41767" y="2614612"/>
            <a:ext cx="2955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Исходный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74117"/>
              </p:ext>
            </p:extLst>
          </p:nvPr>
        </p:nvGraphicFramePr>
        <p:xfrm>
          <a:off x="649102" y="2993078"/>
          <a:ext cx="3654335" cy="51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47">
                  <a:extLst>
                    <a:ext uri="{9D8B030D-6E8A-4147-A177-3AD203B41FA5}">
                      <a16:colId xmlns:a16="http://schemas.microsoft.com/office/drawing/2014/main" val="2236454410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2750277299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1741414959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58089908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103661839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Singlets – Fe</a:t>
                      </a:r>
                      <a:r>
                        <a:rPr lang="en-US" sz="1000">
                          <a:effectLst/>
                        </a:rPr>
                        <a:t>2+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05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5017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-2410+/-81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0.261+/-0.011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0.074+/-0.003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35.96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7184120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034"/>
              </p:ext>
            </p:extLst>
          </p:nvPr>
        </p:nvGraphicFramePr>
        <p:xfrm>
          <a:off x="654227" y="3511352"/>
          <a:ext cx="36492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937">
                  <a:extLst>
                    <a:ext uri="{9D8B030D-6E8A-4147-A177-3AD203B41FA5}">
                      <a16:colId xmlns:a16="http://schemas.microsoft.com/office/drawing/2014/main" val="2246371992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3072221700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1198543929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63133746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081077834"/>
                    </a:ext>
                  </a:extLst>
                </a:gridCol>
                <a:gridCol w="583873">
                  <a:extLst>
                    <a:ext uri="{9D8B030D-6E8A-4147-A177-3AD203B41FA5}">
                      <a16:colId xmlns:a16="http://schemas.microsoft.com/office/drawing/2014/main" val="3171510872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Dublets: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3+ и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4+ (отрицательный изомерный сдвиг)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76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QS(mm/s)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3645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-1330 +/- 29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0.402+/-0.011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0.592+/-0.005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0.559+/-0.008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61.08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0065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-90 +/- 26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0.288+/-0.148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-0.506+/-0.071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0.991+/-0.144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2.96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164074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5184" y="3962061"/>
            <a:ext cx="42309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30261"/>
              </p:ext>
            </p:extLst>
          </p:nvPr>
        </p:nvGraphicFramePr>
        <p:xfrm>
          <a:off x="4862126" y="2993078"/>
          <a:ext cx="3654335" cy="51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47">
                  <a:extLst>
                    <a:ext uri="{9D8B030D-6E8A-4147-A177-3AD203B41FA5}">
                      <a16:colId xmlns:a16="http://schemas.microsoft.com/office/drawing/2014/main" val="3420884801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406265615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2422561899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3222089497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2783472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Singlets – Fe</a:t>
                      </a:r>
                      <a:r>
                        <a:rPr lang="en-US" sz="1000">
                          <a:effectLst/>
                        </a:rPr>
                        <a:t>2+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532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19740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-1253+/-82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0.271+/-0.019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0.058+/-0.261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1546487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96630"/>
              </p:ext>
            </p:extLst>
          </p:nvPr>
        </p:nvGraphicFramePr>
        <p:xfrm>
          <a:off x="4862126" y="3507428"/>
          <a:ext cx="3654337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47">
                  <a:extLst>
                    <a:ext uri="{9D8B030D-6E8A-4147-A177-3AD203B41FA5}">
                      <a16:colId xmlns:a16="http://schemas.microsoft.com/office/drawing/2014/main" val="171434672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803387946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3166637415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295842207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3643625936"/>
                    </a:ext>
                  </a:extLst>
                </a:gridCol>
                <a:gridCol w="584694">
                  <a:extLst>
                    <a:ext uri="{9D8B030D-6E8A-4147-A177-3AD203B41FA5}">
                      <a16:colId xmlns:a16="http://schemas.microsoft.com/office/drawing/2014/main" val="314096768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Dublets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3+ и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4+ (отрицательный изомерный сдвиг)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38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6010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-1463 +/- 38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0.470+/-0.015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0.551+/-0.007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0.656+/-0.010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68.59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1748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-535 +/- 36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0.271+/-0.027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-0.443+/-0.304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1.000+/-0.608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2621423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36414" y="3507428"/>
            <a:ext cx="3751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6" descr="Fe-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64" y="730668"/>
            <a:ext cx="2922732" cy="20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72415" y="2611674"/>
            <a:ext cx="382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Гексацианоферрат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железа, насыщенный рутением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48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Рентгенофазовый анализ образцов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215" y="4141056"/>
            <a:ext cx="8171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Дифрактограммы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образцов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(1) 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железа, насыщенного рутением (2)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текст, диаграмма, снимок экрана, линия&#10;&#10;Автоматически созданное описа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/>
          <a:stretch/>
        </p:blipFill>
        <p:spPr bwMode="auto">
          <a:xfrm>
            <a:off x="1352486" y="751103"/>
            <a:ext cx="6255322" cy="346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94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1" y="414220"/>
            <a:ext cx="5567363" cy="344723"/>
          </a:xfrm>
        </p:spPr>
        <p:txBody>
          <a:bodyPr/>
          <a:lstStyle/>
          <a:p>
            <a:r>
              <a:rPr lang="ru-RU" sz="2400" dirty="0" err="1"/>
              <a:t>Мессбауэровская</a:t>
            </a:r>
            <a:r>
              <a:rPr lang="ru-RU" sz="2400" dirty="0"/>
              <a:t> спектроскопия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309" y="758943"/>
            <a:ext cx="4691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4 - Содержание железа в образцах, %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81799"/>
              </p:ext>
            </p:extLst>
          </p:nvPr>
        </p:nvGraphicFramePr>
        <p:xfrm>
          <a:off x="539751" y="1097497"/>
          <a:ext cx="820696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60">
                  <a:extLst>
                    <a:ext uri="{9D8B030D-6E8A-4147-A177-3AD203B41FA5}">
                      <a16:colId xmlns:a16="http://schemas.microsoft.com/office/drawing/2014/main" val="1419217350"/>
                    </a:ext>
                  </a:extLst>
                </a:gridCol>
                <a:gridCol w="1332405">
                  <a:extLst>
                    <a:ext uri="{9D8B030D-6E8A-4147-A177-3AD203B41FA5}">
                      <a16:colId xmlns:a16="http://schemas.microsoft.com/office/drawing/2014/main" val="3763540520"/>
                    </a:ext>
                  </a:extLst>
                </a:gridCol>
                <a:gridCol w="1574982">
                  <a:extLst>
                    <a:ext uri="{9D8B030D-6E8A-4147-A177-3AD203B41FA5}">
                      <a16:colId xmlns:a16="http://schemas.microsoft.com/office/drawing/2014/main" val="3191104930"/>
                    </a:ext>
                  </a:extLst>
                </a:gridCol>
                <a:gridCol w="1649020">
                  <a:extLst>
                    <a:ext uri="{9D8B030D-6E8A-4147-A177-3AD203B41FA5}">
                      <a16:colId xmlns:a16="http://schemas.microsoft.com/office/drawing/2014/main" val="1451113488"/>
                    </a:ext>
                  </a:extLst>
                </a:gridCol>
                <a:gridCol w="2147093">
                  <a:extLst>
                    <a:ext uri="{9D8B030D-6E8A-4147-A177-3AD203B41FA5}">
                      <a16:colId xmlns:a16="http://schemas.microsoft.com/office/drawing/2014/main" val="191492350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Валентность железа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Гексацианоферрат</a:t>
                      </a:r>
                      <a:r>
                        <a:rPr lang="ru-RU" dirty="0"/>
                        <a:t> железа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734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исходный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Rh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Pd</a:t>
                      </a:r>
                      <a:r>
                        <a:rPr lang="ru-RU" baseline="0" dirty="0"/>
                        <a:t> (промежуточный)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69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1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9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59949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9016" y="3299847"/>
            <a:ext cx="8308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Большая часть железа во всех соединениях находится в форме </a:t>
            </a:r>
            <a:r>
              <a:rPr lang="ru-RU" sz="1400" dirty="0" err="1"/>
              <a:t>Fe</a:t>
            </a:r>
            <a:r>
              <a:rPr lang="ru-RU" sz="1400" dirty="0"/>
              <a:t>(III). После насыщения </a:t>
            </a:r>
            <a:r>
              <a:rPr lang="ru-RU" sz="1400" dirty="0" err="1"/>
              <a:t>гексацианоферрата</a:t>
            </a:r>
            <a:r>
              <a:rPr lang="ru-RU" sz="1400" dirty="0"/>
              <a:t> железа металлами доминирующей формой железа также остается </a:t>
            </a:r>
            <a:r>
              <a:rPr lang="ru-RU" sz="1400" dirty="0" err="1"/>
              <a:t>Fe</a:t>
            </a:r>
            <a:r>
              <a:rPr lang="ru-RU" sz="1400" dirty="0"/>
              <a:t>(III), при этом уменьшается количество </a:t>
            </a:r>
            <a:r>
              <a:rPr lang="ru-RU" sz="1400" dirty="0" err="1"/>
              <a:t>Fe</a:t>
            </a:r>
            <a:r>
              <a:rPr lang="ru-RU" sz="1400" dirty="0"/>
              <a:t>(II), а также слабое плечо указывает на присутствие небольшой доли </a:t>
            </a:r>
            <a:r>
              <a:rPr lang="ru-RU" sz="1400" dirty="0" err="1"/>
              <a:t>Fe</a:t>
            </a:r>
            <a:r>
              <a:rPr lang="ru-RU" sz="1400" dirty="0"/>
              <a:t>(I</a:t>
            </a:r>
            <a:r>
              <a:rPr lang="en-US" sz="1400" dirty="0"/>
              <a:t>V</a:t>
            </a:r>
            <a:r>
              <a:rPr lang="ru-RU" sz="1400" dirty="0"/>
              <a:t>) после сорбции.</a:t>
            </a:r>
          </a:p>
          <a:p>
            <a:pPr algn="just"/>
            <a:r>
              <a:rPr lang="ru-RU" sz="1400" dirty="0"/>
              <a:t>Таким образом, можно предположить, что сорбционным центром при сорбции МПГ является </a:t>
            </a:r>
            <a:r>
              <a:rPr lang="ru-RU" sz="1400" i="1" dirty="0"/>
              <a:t>двухвалентное железо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3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87" y="243953"/>
            <a:ext cx="6680856" cy="344723"/>
          </a:xfrm>
        </p:spPr>
        <p:txBody>
          <a:bodyPr/>
          <a:lstStyle/>
          <a:p>
            <a:r>
              <a:rPr lang="ru-RU" sz="2400" dirty="0"/>
              <a:t>Дополнительные исследования с комплексными </a:t>
            </a:r>
            <a:r>
              <a:rPr lang="ru-RU" sz="2400" dirty="0" err="1"/>
              <a:t>ферроцианидами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21788"/>
              </p:ext>
            </p:extLst>
          </p:nvPr>
        </p:nvGraphicFramePr>
        <p:xfrm>
          <a:off x="476687" y="959541"/>
          <a:ext cx="7945881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538">
                  <a:extLst>
                    <a:ext uri="{9D8B030D-6E8A-4147-A177-3AD203B41FA5}">
                      <a16:colId xmlns:a16="http://schemas.microsoft.com/office/drawing/2014/main" val="953671405"/>
                    </a:ext>
                  </a:extLst>
                </a:gridCol>
                <a:gridCol w="634088">
                  <a:extLst>
                    <a:ext uri="{9D8B030D-6E8A-4147-A177-3AD203B41FA5}">
                      <a16:colId xmlns:a16="http://schemas.microsoft.com/office/drawing/2014/main" val="3125866510"/>
                    </a:ext>
                  </a:extLst>
                </a:gridCol>
                <a:gridCol w="684527">
                  <a:extLst>
                    <a:ext uri="{9D8B030D-6E8A-4147-A177-3AD203B41FA5}">
                      <a16:colId xmlns:a16="http://schemas.microsoft.com/office/drawing/2014/main" val="963931391"/>
                    </a:ext>
                  </a:extLst>
                </a:gridCol>
                <a:gridCol w="448673">
                  <a:extLst>
                    <a:ext uri="{9D8B030D-6E8A-4147-A177-3AD203B41FA5}">
                      <a16:colId xmlns:a16="http://schemas.microsoft.com/office/drawing/2014/main" val="3794862160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939371285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637727440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99012659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702143515"/>
                    </a:ext>
                  </a:extLst>
                </a:gridCol>
                <a:gridCol w="713232">
                  <a:extLst>
                    <a:ext uri="{9D8B030D-6E8A-4147-A177-3AD203B41FA5}">
                      <a16:colId xmlns:a16="http://schemas.microsoft.com/office/drawing/2014/main" val="465099108"/>
                    </a:ext>
                  </a:extLst>
                </a:gridCol>
                <a:gridCol w="630935">
                  <a:extLst>
                    <a:ext uri="{9D8B030D-6E8A-4147-A177-3AD203B41FA5}">
                      <a16:colId xmlns:a16="http://schemas.microsoft.com/office/drawing/2014/main" val="2238869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Гексацианоферрат</a:t>
                      </a:r>
                      <a:r>
                        <a:rPr lang="ru-RU" sz="1400" baseline="0" dirty="0"/>
                        <a:t> алюминия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Гексацианоферрат</a:t>
                      </a:r>
                      <a:r>
                        <a:rPr lang="ru-RU" sz="1400" baseline="0" dirty="0"/>
                        <a:t> меди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Гексацианоферрат</a:t>
                      </a:r>
                      <a:r>
                        <a:rPr lang="ru-RU" sz="1400" baseline="0" dirty="0"/>
                        <a:t> никеля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7766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9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Степень</a:t>
                      </a:r>
                      <a:r>
                        <a:rPr lang="ru-RU" baseline="0" dirty="0"/>
                        <a:t> извлечения,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⁓10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⁓5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6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Противоион</a:t>
                      </a:r>
                      <a:r>
                        <a:rPr lang="ru-RU" baseline="0" dirty="0"/>
                        <a:t> в р-ре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13291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2095" y="2981946"/>
            <a:ext cx="412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После сорбции МПГ на различных </a:t>
            </a:r>
            <a:r>
              <a:rPr lang="ru-RU" sz="1400" dirty="0" err="1"/>
              <a:t>гексацианоферратах</a:t>
            </a:r>
            <a:r>
              <a:rPr lang="ru-RU" sz="1400" dirty="0"/>
              <a:t> в маточном растворе присутствуют ионы внешней сферы (</a:t>
            </a:r>
            <a:r>
              <a:rPr lang="en-US" sz="1400" dirty="0"/>
              <a:t>Al, Ni, Cu)</a:t>
            </a:r>
            <a:r>
              <a:rPr lang="ru-RU" sz="1400" dirty="0"/>
              <a:t>. </a:t>
            </a:r>
            <a:endParaRPr lang="en-US" sz="1400" dirty="0"/>
          </a:p>
          <a:p>
            <a:pPr algn="just"/>
            <a:r>
              <a:rPr lang="ru-RU" sz="1400" dirty="0"/>
              <a:t>Таким образом, сорбция МПГ возникает в результате ионного обмена, сорбционным центром является внешнесферный катион.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83" y="2981946"/>
            <a:ext cx="3821185" cy="15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63606" y="596325"/>
            <a:ext cx="7118349" cy="34472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2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Выводы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524" y="941048"/>
            <a:ext cx="71970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С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орбция палладия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гексацианоферратом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железа — это сложный многостадийный процесс, включающий: ионный обмен с замещением Fe³⁺; окислительно-восстановительные реакции с участием Fe²⁺; разрушение и перестройку исходной координационной структуры; формирование новой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палладийсодержащей</a:t>
            </a:r>
            <a:r>
              <a:rPr lang="ru-R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фазы, в том числе с участием металлического палладия.</a:t>
            </a:r>
            <a:r>
              <a:rPr lang="ru-RU" sz="1600" dirty="0">
                <a:effectLst/>
                <a:latin typeface="+mj-lt"/>
              </a:rPr>
              <a:t> </a:t>
            </a:r>
          </a:p>
          <a:p>
            <a:pPr algn="just"/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Взаимодействие рутения и родия с </a:t>
            </a:r>
            <a:r>
              <a:rPr lang="ru-RU" sz="1800" dirty="0" err="1">
                <a:effectLst/>
                <a:latin typeface="+mj-lt"/>
                <a:ea typeface="Calibri" panose="020F0502020204030204" pitchFamily="34" charset="0"/>
              </a:rPr>
              <a:t>гексацианоферратом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 железа происходит по также по ионообменному механизму, сорбционным центром выступает </a:t>
            </a:r>
            <a:r>
              <a:rPr lang="ru-RU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</a:t>
            </a:r>
            <a:r>
              <a:rPr lang="ru-RU" sz="1800" baseline="30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3+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+mj-lt"/>
                <a:ea typeface="Calibri" panose="020F0502020204030204" pitchFamily="34" charset="0"/>
              </a:rPr>
              <a:t>Встраиваясь</a:t>
            </a:r>
            <a:r>
              <a:rPr lang="ru-RU" sz="1800" dirty="0">
                <a:effectLst/>
                <a:latin typeface="+mj-lt"/>
                <a:ea typeface="Calibri" panose="020F0502020204030204" pitchFamily="34" charset="0"/>
              </a:rPr>
              <a:t> в структуру сорбента металлы вызывают структурные и спектроскопические изменения.</a:t>
            </a:r>
            <a:r>
              <a:rPr lang="ru-RU" sz="1600" dirty="0">
                <a:effectLst/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1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39749" y="2793777"/>
            <a:ext cx="4860925" cy="227920"/>
          </a:xfrm>
        </p:spPr>
        <p:txBody>
          <a:bodyPr/>
          <a:lstStyle/>
          <a:p>
            <a:r>
              <a:rPr lang="ru-RU" dirty="0"/>
              <a:t>Давыдова Полина Викторовна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49" y="3117776"/>
            <a:ext cx="4860925" cy="415771"/>
          </a:xfrm>
        </p:spPr>
        <p:txBody>
          <a:bodyPr/>
          <a:lstStyle/>
          <a:p>
            <a:r>
              <a:rPr lang="ru-RU" dirty="0"/>
              <a:t>Научный сотрудник лаборатории технологий обращения с РАО</a:t>
            </a:r>
          </a:p>
          <a:p>
            <a:endParaRPr lang="ru-RU" dirty="0"/>
          </a:p>
          <a:p>
            <a:r>
              <a:rPr lang="ru-RU" dirty="0" err="1">
                <a:hlinkClick r:id="rId2"/>
              </a:rPr>
              <a:t>d</a:t>
            </a:r>
            <a:r>
              <a:rPr lang="en-US" dirty="0">
                <a:hlinkClick r:id="rId2"/>
              </a:rPr>
              <a:t>avydova@khlopin.ru</a:t>
            </a:r>
            <a:r>
              <a:rPr lang="en-US" dirty="0"/>
              <a:t>	</a:t>
            </a:r>
            <a:endParaRPr lang="ru-RU" dirty="0"/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1"/>
          </p:nvPr>
        </p:nvSpPr>
        <p:spPr>
          <a:xfrm>
            <a:off x="539749" y="1476375"/>
            <a:ext cx="4860925" cy="1274082"/>
          </a:xfrm>
        </p:spPr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02.07.2025</a:t>
            </a:r>
          </a:p>
        </p:txBody>
      </p:sp>
    </p:spTree>
    <p:extLst>
      <p:ext uri="{BB962C8B-B14F-4D97-AF65-F5344CB8AC3E}">
        <p14:creationId xmlns:p14="http://schemas.microsoft.com/office/powerpoint/2010/main" val="10277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295909" y="316462"/>
            <a:ext cx="7025597" cy="618671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Присутствие МПГ в ВАО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1461" y="4028036"/>
            <a:ext cx="58399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1 - Отложения благородных металлов в стеклоплавильной установке</a:t>
            </a:r>
          </a:p>
        </p:txBody>
      </p:sp>
      <p:sp>
        <p:nvSpPr>
          <p:cNvPr id="8" name="AutoShape 2" descr="https://i.pinimg.com/originals/f8/47/6a/f8476a1a91120795d74b62ebf328ed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st4.depositphotos.com/5778216/20492/v/1600/depositphotos_204921678-stock-illustration-palladium-symbol-chemical-element-period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5231" y="695572"/>
            <a:ext cx="8128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Рутений, родий и палладий входят в состав жидких высокоактивных отходов (ВАО) переработки отработавшего ядерного топлива (ОЯТ).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Общепринятой концепцией обращения с жидкими ВАО является их включение в стекло. </a:t>
            </a:r>
          </a:p>
          <a:p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00231"/>
              </p:ext>
            </p:extLst>
          </p:nvPr>
        </p:nvGraphicFramePr>
        <p:xfrm>
          <a:off x="1133542" y="2164111"/>
          <a:ext cx="168599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996">
                  <a:extLst>
                    <a:ext uri="{9D8B030D-6E8A-4147-A177-3AD203B41FA5}">
                      <a16:colId xmlns:a16="http://schemas.microsoft.com/office/drawing/2014/main" val="1433180086"/>
                    </a:ext>
                  </a:extLst>
                </a:gridCol>
                <a:gridCol w="842996">
                  <a:extLst>
                    <a:ext uri="{9D8B030D-6E8A-4147-A177-3AD203B41FA5}">
                      <a16:colId xmlns:a16="http://schemas.microsoft.com/office/drawing/2014/main" val="3450508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мг/л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3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⁓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8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⁓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150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011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⁓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350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58967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67554" y="1844229"/>
            <a:ext cx="5593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1 - Содержание МПГ в ВАО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5575" y="4422641"/>
            <a:ext cx="858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Меркулов И.А., Тихомиров Д.В.,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Жабин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А.Ю.,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Альпаков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Г.А. Способ извлечения палладия из высокоактивного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рафината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экстракционного цикла переработки отработавшего ядерного топлива (варианты). Патент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2639884, 2017</a:t>
            </a:r>
          </a:p>
          <a:p>
            <a:pPr algn="just"/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17" y="1521124"/>
            <a:ext cx="4105848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6999" y="780735"/>
            <a:ext cx="4929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Оседание на дно плавильного аппарата;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вязкости стекла;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твердой фазы в стекле.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337" t="26114" r="31744" b="50289"/>
          <a:stretch/>
        </p:blipFill>
        <p:spPr>
          <a:xfrm>
            <a:off x="246999" y="1850439"/>
            <a:ext cx="4762096" cy="211762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47843"/>
              </p:ext>
            </p:extLst>
          </p:nvPr>
        </p:nvGraphicFramePr>
        <p:xfrm>
          <a:off x="266069" y="3968065"/>
          <a:ext cx="4329496" cy="457200"/>
        </p:xfrm>
        <a:graphic>
          <a:graphicData uri="http://schemas.openxmlformats.org/drawingml/2006/table">
            <a:tbl>
              <a:tblPr/>
              <a:tblGrid>
                <a:gridCol w="4329496">
                  <a:extLst>
                    <a:ext uri="{9D8B030D-6E8A-4147-A177-3AD203B41FA5}">
                      <a16:colId xmlns:a16="http://schemas.microsoft.com/office/drawing/2014/main" val="3246889674"/>
                    </a:ext>
                  </a:extLst>
                </a:gridCol>
              </a:tblGrid>
              <a:tr h="437945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Рисунок 2 - Внешний вид соединений МПГ, выбранных из слитой стекломассы 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[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2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]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.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78538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1139" y="3006033"/>
            <a:ext cx="205002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38" y="880554"/>
            <a:ext cx="3404919" cy="3087511"/>
          </a:xfrm>
          <a:prstGeom prst="rect">
            <a:avLst/>
          </a:prstGeom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46999" y="349006"/>
            <a:ext cx="7025597" cy="618671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Следствия наличия МПГ при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остекловывании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28165" y="3968065"/>
            <a:ext cx="4053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NewRomanPSMT"/>
              </a:rPr>
              <a:t>Рисунок 3 - СЭМ-изображение боросиликатного натриевого стекла, содержащего RuO2 </a:t>
            </a:r>
            <a:r>
              <a:rPr lang="en-US" sz="1200" dirty="0">
                <a:solidFill>
                  <a:srgbClr val="000000"/>
                </a:solidFill>
                <a:latin typeface="TimesNewRomanPSMT"/>
              </a:rPr>
              <a:t>[</a:t>
            </a:r>
            <a:r>
              <a:rPr lang="ru-RU" sz="1200" dirty="0">
                <a:solidFill>
                  <a:srgbClr val="000000"/>
                </a:solidFill>
                <a:latin typeface="TimesNewRomanPSMT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TimesNewRomanPSMT"/>
              </a:rPr>
              <a:t>]</a:t>
            </a:r>
            <a:r>
              <a:rPr lang="ru-RU" sz="1200" dirty="0">
                <a:solidFill>
                  <a:srgbClr val="000000"/>
                </a:solidFill>
                <a:latin typeface="TimesNewRomanPSMT"/>
              </a:rPr>
              <a:t>.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6999" y="4576851"/>
          <a:ext cx="7750020" cy="1097280"/>
        </p:xfrm>
        <a:graphic>
          <a:graphicData uri="http://schemas.openxmlformats.org/drawingml/2006/table">
            <a:tbl>
              <a:tblPr/>
              <a:tblGrid>
                <a:gridCol w="7750020">
                  <a:extLst>
                    <a:ext uri="{9D8B030D-6E8A-4147-A177-3AD203B41FA5}">
                      <a16:colId xmlns:a16="http://schemas.microsoft.com/office/drawing/2014/main" val="3246889674"/>
                    </a:ext>
                  </a:extLst>
                </a:gridCol>
              </a:tblGrid>
              <a:tr h="437945">
                <a:tc>
                  <a:txBody>
                    <a:bodyPr/>
                    <a:lstStyle/>
                    <a:p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«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кспериментальные и численные исследования для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разработки промышленной печи </a:t>
                      </a:r>
                      <a:r>
                        <a:rPr lang="ru-RU" sz="1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остекловывания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высокоактивных отходов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индукционной плавкой в холодном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тигле». Диссертация на соискание ученой степени к.т.н. </a:t>
                      </a:r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Скриган И.Н.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[3]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Chemic</a:t>
                      </a:r>
                      <a:r>
                        <a:rPr lang="en-US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2012</a:t>
                      </a:r>
                    </a:p>
                    <a:p>
                      <a:br>
                        <a:rPr lang="ru-RU" dirty="0"/>
                      </a:b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78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5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966491" y="3905249"/>
            <a:ext cx="409336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solidFill>
                  <a:srgbClr val="242021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Рисунок 5 - Зависимость степени извлечения металлов от времени контакта на </a:t>
            </a:r>
            <a:r>
              <a:rPr lang="ru-RU" sz="1100" dirty="0" err="1">
                <a:solidFill>
                  <a:srgbClr val="242021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гексацианоферрате</a:t>
            </a:r>
            <a:r>
              <a:rPr lang="ru-RU" sz="1100" dirty="0">
                <a:solidFill>
                  <a:srgbClr val="242021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 железа, </a:t>
            </a:r>
            <a:r>
              <a:rPr lang="ru-RU" sz="1100" i="1" dirty="0">
                <a:solidFill>
                  <a:srgbClr val="2420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100" baseline="-25000" dirty="0">
                <a:solidFill>
                  <a:srgbClr val="242021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HNO3</a:t>
            </a:r>
            <a:r>
              <a:rPr lang="ru-RU" sz="1100" dirty="0">
                <a:solidFill>
                  <a:srgbClr val="242021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 =1 М; </a:t>
            </a:r>
            <a:r>
              <a:rPr lang="ru-RU" sz="1100" i="1" dirty="0">
                <a:solidFill>
                  <a:srgbClr val="2420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 </a:t>
            </a:r>
            <a:r>
              <a:rPr lang="ru-RU" sz="1100" dirty="0">
                <a:solidFill>
                  <a:srgbClr val="242021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= 80 ± 2°С. </a:t>
            </a: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13541" y="285759"/>
            <a:ext cx="7118349" cy="344723"/>
          </a:xfrm>
        </p:spPr>
        <p:txBody>
          <a:bodyPr/>
          <a:lstStyle/>
          <a:p>
            <a:r>
              <a:rPr lang="ru-RU" dirty="0"/>
              <a:t>Извлечение металлов платиновой группы из азотнокислых растворов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574545"/>
              </p:ext>
            </p:extLst>
          </p:nvPr>
        </p:nvGraphicFramePr>
        <p:xfrm>
          <a:off x="4966491" y="1240028"/>
          <a:ext cx="3520284" cy="266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03" y="897457"/>
            <a:ext cx="1432417" cy="14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7431" y="2132625"/>
            <a:ext cx="31279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4 - Сорбент –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(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Fe4[Fe(CN)6]3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271" y="2689067"/>
            <a:ext cx="40933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Технологические параметры обеспечивающие полноту извлечения рутения, родия и палладия из растворов с концентрацией азотной кислоты от 1 до 5 моль/дм3:</a:t>
            </a:r>
          </a:p>
          <a:p>
            <a:pPr marL="228600" indent="-2286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Температура 80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°С;</a:t>
            </a:r>
          </a:p>
          <a:p>
            <a:pPr marL="228600" indent="-2286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контакта – 180 минут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54" y="1050985"/>
            <a:ext cx="1315331" cy="11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Изотермы сорбции МПГ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2AD99D5-DC43-7B65-208E-D257D40BD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466576"/>
              </p:ext>
            </p:extLst>
          </p:nvPr>
        </p:nvGraphicFramePr>
        <p:xfrm>
          <a:off x="150922" y="738208"/>
          <a:ext cx="4714558" cy="346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1304" y="3929659"/>
            <a:ext cx="4279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6 - 1 – палладий, 2 – родий, 3 – рутений</a:t>
            </a:r>
            <a:endParaRPr lang="ru-RU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Изотермы сорбции рутений, родия и палладия из индивидуальных азотнокислых растворов при температуре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80°С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 </a:t>
            </a:r>
            <a:r>
              <a:rPr lang="en-US" sz="1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HNO</a:t>
            </a:r>
            <a:r>
              <a:rPr lang="ru-RU" sz="12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1,0 М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4335" y="844328"/>
            <a:ext cx="3950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2 - Коэффициенты корреляции, полученные при обработке изотерм сорбции металлов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гексацианоферратом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с использованием моделей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Лэнгмюра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Фрейндлиха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13238"/>
              </p:ext>
            </p:extLst>
          </p:nvPr>
        </p:nvGraphicFramePr>
        <p:xfrm>
          <a:off x="4974335" y="1642349"/>
          <a:ext cx="4055174" cy="1863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477">
                  <a:extLst>
                    <a:ext uri="{9D8B030D-6E8A-4147-A177-3AD203B41FA5}">
                      <a16:colId xmlns:a16="http://schemas.microsoft.com/office/drawing/2014/main" val="1445285920"/>
                    </a:ext>
                  </a:extLst>
                </a:gridCol>
                <a:gridCol w="793677">
                  <a:extLst>
                    <a:ext uri="{9D8B030D-6E8A-4147-A177-3AD203B41FA5}">
                      <a16:colId xmlns:a16="http://schemas.microsoft.com/office/drawing/2014/main" val="845371619"/>
                    </a:ext>
                  </a:extLst>
                </a:gridCol>
                <a:gridCol w="793677">
                  <a:extLst>
                    <a:ext uri="{9D8B030D-6E8A-4147-A177-3AD203B41FA5}">
                      <a16:colId xmlns:a16="http://schemas.microsoft.com/office/drawing/2014/main" val="4059819718"/>
                    </a:ext>
                  </a:extLst>
                </a:gridCol>
                <a:gridCol w="747679">
                  <a:extLst>
                    <a:ext uri="{9D8B030D-6E8A-4147-A177-3AD203B41FA5}">
                      <a16:colId xmlns:a16="http://schemas.microsoft.com/office/drawing/2014/main" val="755590530"/>
                    </a:ext>
                  </a:extLst>
                </a:gridCol>
                <a:gridCol w="688664">
                  <a:extLst>
                    <a:ext uri="{9D8B030D-6E8A-4147-A177-3AD203B41FA5}">
                      <a16:colId xmlns:a16="http://schemas.microsoft.com/office/drawing/2014/main" val="3992225454"/>
                    </a:ext>
                  </a:extLst>
                </a:gridCol>
              </a:tblGrid>
              <a:tr h="396968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Изотерма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078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err="1">
                          <a:effectLst/>
                        </a:rPr>
                        <a:t>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r>
                        <a:rPr lang="ru-RU" sz="1400" dirty="0" err="1">
                          <a:effectLst/>
                        </a:rPr>
                        <a:t>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90257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</a:t>
                      </a:r>
                      <a:r>
                        <a:rPr lang="en-US" sz="1400" baseline="-25000">
                          <a:effectLst/>
                        </a:rPr>
                        <a:t>HNO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= 1 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42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Модель Ленгмюра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,99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7078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Модель Фрейндлих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45649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A85B74-C6FA-5ED5-243C-96EDB2BC7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0" y="3630233"/>
            <a:ext cx="3300158" cy="13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809" y="257337"/>
            <a:ext cx="5567363" cy="344723"/>
          </a:xfrm>
        </p:spPr>
        <p:txBody>
          <a:bodyPr/>
          <a:lstStyle/>
          <a:p>
            <a:r>
              <a:rPr lang="ru-RU" dirty="0"/>
              <a:t>Насыщение сорбента платиновыми металлами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783" y="983547"/>
            <a:ext cx="8418321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3 - Значение полной обменной емкости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по металлам, мг/г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6208"/>
              </p:ext>
            </p:extLst>
          </p:nvPr>
        </p:nvGraphicFramePr>
        <p:xfrm>
          <a:off x="522809" y="1331849"/>
          <a:ext cx="7886700" cy="633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187">
                  <a:extLst>
                    <a:ext uri="{9D8B030D-6E8A-4147-A177-3AD203B41FA5}">
                      <a16:colId xmlns:a16="http://schemas.microsoft.com/office/drawing/2014/main" val="3853821381"/>
                    </a:ext>
                  </a:extLst>
                </a:gridCol>
                <a:gridCol w="1858107">
                  <a:extLst>
                    <a:ext uri="{9D8B030D-6E8A-4147-A177-3AD203B41FA5}">
                      <a16:colId xmlns:a16="http://schemas.microsoft.com/office/drawing/2014/main" val="2918370222"/>
                    </a:ext>
                  </a:extLst>
                </a:gridCol>
                <a:gridCol w="2033191">
                  <a:extLst>
                    <a:ext uri="{9D8B030D-6E8A-4147-A177-3AD203B41FA5}">
                      <a16:colId xmlns:a16="http://schemas.microsoft.com/office/drawing/2014/main" val="2101549695"/>
                    </a:ext>
                  </a:extLst>
                </a:gridCol>
                <a:gridCol w="2268215">
                  <a:extLst>
                    <a:ext uri="{9D8B030D-6E8A-4147-A177-3AD203B41FA5}">
                      <a16:colId xmlns:a16="http://schemas.microsoft.com/office/drawing/2014/main" val="3888581335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456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56178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0" t="12346" r="32507" b="21109"/>
          <a:stretch/>
        </p:blipFill>
        <p:spPr>
          <a:xfrm rot="5400000">
            <a:off x="5392698" y="1778366"/>
            <a:ext cx="2073284" cy="2636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13531" r="20074" b="19450"/>
          <a:stretch/>
        </p:blipFill>
        <p:spPr>
          <a:xfrm>
            <a:off x="1235984" y="2059808"/>
            <a:ext cx="2454240" cy="20732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4783" y="4150633"/>
            <a:ext cx="3801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7 - Исходный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83944" y="4217476"/>
            <a:ext cx="349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8 -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после насыщения палладием.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Pd4[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(CN)6]3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схожая координационная структура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508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84" y="125587"/>
            <a:ext cx="7095169" cy="344723"/>
          </a:xfrm>
        </p:spPr>
        <p:txBody>
          <a:bodyPr/>
          <a:lstStyle/>
          <a:p>
            <a:r>
              <a:rPr lang="ru-RU" sz="2000" dirty="0" err="1"/>
              <a:t>Мессбауэровская</a:t>
            </a:r>
            <a:r>
              <a:rPr lang="ru-RU" sz="2000" dirty="0"/>
              <a:t> спектроскопия палладиевого образца</a:t>
            </a:r>
            <a:endParaRPr lang="ru-RU" sz="2400" dirty="0"/>
          </a:p>
        </p:txBody>
      </p:sp>
      <p:pic>
        <p:nvPicPr>
          <p:cNvPr id="2050" name="Picture 2" descr="Fe_Fe_210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7" y="727485"/>
            <a:ext cx="2927288" cy="204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41767" y="2614612"/>
            <a:ext cx="2955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Исходный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</a:t>
            </a:r>
            <a:endParaRPr lang="ru-RU" sz="1200" dirty="0"/>
          </a:p>
        </p:txBody>
      </p:sp>
      <p:pic>
        <p:nvPicPr>
          <p:cNvPr id="2052" name="Picture 4" descr="Fe_Pd_0206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26" y="727485"/>
            <a:ext cx="2922893" cy="204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896807" y="2605840"/>
            <a:ext cx="4909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Гексацианоферрат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железа, насыщенный палладием до 1 ступени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74117"/>
              </p:ext>
            </p:extLst>
          </p:nvPr>
        </p:nvGraphicFramePr>
        <p:xfrm>
          <a:off x="649102" y="2993078"/>
          <a:ext cx="3654335" cy="51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47">
                  <a:extLst>
                    <a:ext uri="{9D8B030D-6E8A-4147-A177-3AD203B41FA5}">
                      <a16:colId xmlns:a16="http://schemas.microsoft.com/office/drawing/2014/main" val="2236454410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2750277299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1741414959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58089908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103661839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Singlets – Fe</a:t>
                      </a:r>
                      <a:r>
                        <a:rPr lang="en-US" sz="1000">
                          <a:effectLst/>
                        </a:rPr>
                        <a:t>2+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05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5017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-2410+/-81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0.261+/-0.011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0.074+/-0.003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35.96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7184120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034"/>
              </p:ext>
            </p:extLst>
          </p:nvPr>
        </p:nvGraphicFramePr>
        <p:xfrm>
          <a:off x="654227" y="3511352"/>
          <a:ext cx="36492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937">
                  <a:extLst>
                    <a:ext uri="{9D8B030D-6E8A-4147-A177-3AD203B41FA5}">
                      <a16:colId xmlns:a16="http://schemas.microsoft.com/office/drawing/2014/main" val="2246371992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3072221700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1198543929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63133746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081077834"/>
                    </a:ext>
                  </a:extLst>
                </a:gridCol>
                <a:gridCol w="583873">
                  <a:extLst>
                    <a:ext uri="{9D8B030D-6E8A-4147-A177-3AD203B41FA5}">
                      <a16:colId xmlns:a16="http://schemas.microsoft.com/office/drawing/2014/main" val="3171510872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Dublets: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3+ и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4+ (отрицательный изомерный сдвиг)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76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QS(mm/s)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3645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-1330 +/- 29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0.402+/-0.011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0.592+/-0.005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0.559+/-0.008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61.08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0065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-90 +/- 26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0.288+/-0.148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-0.506+/-0.071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0.991+/-0.144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2.96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164074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5184" y="3962061"/>
            <a:ext cx="42309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8849"/>
              </p:ext>
            </p:extLst>
          </p:nvPr>
        </p:nvGraphicFramePr>
        <p:xfrm>
          <a:off x="4862126" y="2993078"/>
          <a:ext cx="3654335" cy="51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47">
                  <a:extLst>
                    <a:ext uri="{9D8B030D-6E8A-4147-A177-3AD203B41FA5}">
                      <a16:colId xmlns:a16="http://schemas.microsoft.com/office/drawing/2014/main" val="3420884801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406265615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2422561899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3222089497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2783472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Singlets – Fe</a:t>
                      </a:r>
                      <a:r>
                        <a:rPr lang="en-US" sz="1000">
                          <a:effectLst/>
                        </a:rPr>
                        <a:t>2+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532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19740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-1900+/-50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0.258+/-0.008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0.069+/-0.002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23.36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1546487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33399"/>
              </p:ext>
            </p:extLst>
          </p:nvPr>
        </p:nvGraphicFramePr>
        <p:xfrm>
          <a:off x="4862126" y="3507428"/>
          <a:ext cx="3654337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47">
                  <a:extLst>
                    <a:ext uri="{9D8B030D-6E8A-4147-A177-3AD203B41FA5}">
                      <a16:colId xmlns:a16="http://schemas.microsoft.com/office/drawing/2014/main" val="171434672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803387946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3166637415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295842207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3643625936"/>
                    </a:ext>
                  </a:extLst>
                </a:gridCol>
                <a:gridCol w="584694">
                  <a:extLst>
                    <a:ext uri="{9D8B030D-6E8A-4147-A177-3AD203B41FA5}">
                      <a16:colId xmlns:a16="http://schemas.microsoft.com/office/drawing/2014/main" val="314096768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Dublets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3+ и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4+ (отрицательный изомерный сдвиг)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38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QS(mm/s)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6010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-1639 +/- 20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0.428+/-0.007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0.586+/-0.003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0.546+/-0.005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66.73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1748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-384 +/- 24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0.271+/-0.022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-0.502+/-0.008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0.837+/-0.017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9.91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2621423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36414" y="3507428"/>
            <a:ext cx="3751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Рентгенофазовый анализ образцов</a:t>
            </a:r>
          </a:p>
        </p:txBody>
      </p:sp>
      <p:pic>
        <p:nvPicPr>
          <p:cNvPr id="8" name="Рисунок 7" descr="Изображение выглядит как текст, диаграмма, График, снимок экрана&#10;&#10;Автоматически созданное описа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/>
          <a:stretch/>
        </p:blipFill>
        <p:spPr bwMode="auto">
          <a:xfrm>
            <a:off x="1274319" y="890393"/>
            <a:ext cx="6333489" cy="342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215" y="4141056"/>
            <a:ext cx="8171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Дифрактограммы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образцов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(1) 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железа, насыщенного палладием (2)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300984" y="1755648"/>
            <a:ext cx="9144" cy="1883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06824" y="1755648"/>
            <a:ext cx="0" cy="196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84" y="242829"/>
            <a:ext cx="7095169" cy="344723"/>
          </a:xfrm>
        </p:spPr>
        <p:txBody>
          <a:bodyPr/>
          <a:lstStyle/>
          <a:p>
            <a:r>
              <a:rPr lang="ru-RU" sz="2000" dirty="0" err="1"/>
              <a:t>Мессбауэровская</a:t>
            </a:r>
            <a:r>
              <a:rPr lang="ru-RU" sz="2000" dirty="0"/>
              <a:t> спектроскопия родиевого образца</a:t>
            </a:r>
            <a:endParaRPr lang="ru-RU" sz="2400" dirty="0"/>
          </a:p>
        </p:txBody>
      </p:sp>
      <p:pic>
        <p:nvPicPr>
          <p:cNvPr id="2050" name="Picture 2" descr="Fe_Fe_210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7" y="727485"/>
            <a:ext cx="2927288" cy="204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41767" y="2614612"/>
            <a:ext cx="2955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Исходный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гексацианоферрата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железа 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74117"/>
              </p:ext>
            </p:extLst>
          </p:nvPr>
        </p:nvGraphicFramePr>
        <p:xfrm>
          <a:off x="649102" y="2993078"/>
          <a:ext cx="3654335" cy="51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47">
                  <a:extLst>
                    <a:ext uri="{9D8B030D-6E8A-4147-A177-3AD203B41FA5}">
                      <a16:colId xmlns:a16="http://schemas.microsoft.com/office/drawing/2014/main" val="2236454410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2750277299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1741414959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58089908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103661839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Singlets – Fe</a:t>
                      </a:r>
                      <a:r>
                        <a:rPr lang="en-US" sz="1000">
                          <a:effectLst/>
                        </a:rPr>
                        <a:t>2+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05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5017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-2410+/-81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0.261+/-0.011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0.074+/-0.003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35.96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7184120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034"/>
              </p:ext>
            </p:extLst>
          </p:nvPr>
        </p:nvGraphicFramePr>
        <p:xfrm>
          <a:off x="654227" y="3511352"/>
          <a:ext cx="36492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937">
                  <a:extLst>
                    <a:ext uri="{9D8B030D-6E8A-4147-A177-3AD203B41FA5}">
                      <a16:colId xmlns:a16="http://schemas.microsoft.com/office/drawing/2014/main" val="2246371992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3072221700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1198543929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63133746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081077834"/>
                    </a:ext>
                  </a:extLst>
                </a:gridCol>
                <a:gridCol w="583873">
                  <a:extLst>
                    <a:ext uri="{9D8B030D-6E8A-4147-A177-3AD203B41FA5}">
                      <a16:colId xmlns:a16="http://schemas.microsoft.com/office/drawing/2014/main" val="3171510872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Dublets: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3+ и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4+ (отрицательный изомерный сдвиг)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76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QS(mm/s)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3645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-1330 +/- 29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0.402+/-0.011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0.592+/-0.005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0.559+/-0.008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61.08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0065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-90 +/- 26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0.288+/-0.148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-0.506+/-0.071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0.991+/-0.144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2.96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164074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5184" y="3962061"/>
            <a:ext cx="423096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411561"/>
              </p:ext>
            </p:extLst>
          </p:nvPr>
        </p:nvGraphicFramePr>
        <p:xfrm>
          <a:off x="4565031" y="2990576"/>
          <a:ext cx="3654335" cy="51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47">
                  <a:extLst>
                    <a:ext uri="{9D8B030D-6E8A-4147-A177-3AD203B41FA5}">
                      <a16:colId xmlns:a16="http://schemas.microsoft.com/office/drawing/2014/main" val="3420884801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406265615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2422561899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3222089497"/>
                    </a:ext>
                  </a:extLst>
                </a:gridCol>
                <a:gridCol w="840497">
                  <a:extLst>
                    <a:ext uri="{9D8B030D-6E8A-4147-A177-3AD203B41FA5}">
                      <a16:colId xmlns:a16="http://schemas.microsoft.com/office/drawing/2014/main" val="2783472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Singlets – Fe</a:t>
                      </a:r>
                      <a:r>
                        <a:rPr lang="en-US" sz="1000">
                          <a:effectLst/>
                        </a:rPr>
                        <a:t>2+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532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19740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-2611+/-60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0.287+/-0.008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0.076+/-0.003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1546487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99937"/>
              </p:ext>
            </p:extLst>
          </p:nvPr>
        </p:nvGraphicFramePr>
        <p:xfrm>
          <a:off x="4565029" y="3498060"/>
          <a:ext cx="3654337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47">
                  <a:extLst>
                    <a:ext uri="{9D8B030D-6E8A-4147-A177-3AD203B41FA5}">
                      <a16:colId xmlns:a16="http://schemas.microsoft.com/office/drawing/2014/main" val="171434672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803387946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3166637415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295842207"/>
                    </a:ext>
                  </a:extLst>
                </a:gridCol>
                <a:gridCol w="694324">
                  <a:extLst>
                    <a:ext uri="{9D8B030D-6E8A-4147-A177-3AD203B41FA5}">
                      <a16:colId xmlns:a16="http://schemas.microsoft.com/office/drawing/2014/main" val="3643625936"/>
                    </a:ext>
                  </a:extLst>
                </a:gridCol>
                <a:gridCol w="584694">
                  <a:extLst>
                    <a:ext uri="{9D8B030D-6E8A-4147-A177-3AD203B41FA5}">
                      <a16:colId xmlns:a16="http://schemas.microsoft.com/office/drawing/2014/main" val="314096768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Dublets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3+ и </a:t>
                      </a:r>
                      <a:r>
                        <a:rPr lang="en-US" sz="1000">
                          <a:effectLst/>
                        </a:rPr>
                        <a:t>Fe</a:t>
                      </a:r>
                      <a:r>
                        <a:rPr lang="ru-RU" sz="1000">
                          <a:effectLst/>
                        </a:rPr>
                        <a:t>4+ (отрицательный изомерный сдвиг)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38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(imp.)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QS(mm/s)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6010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-1858 +/- 31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0.402+/-0.009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0.599+/-0.004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0.519+/-0.006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61.44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1748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-418 +/- 36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0.227+/-0.027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-0.528+/-0.009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0.807+/-0.019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2621423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36414" y="3507428"/>
            <a:ext cx="3751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5" descr="Fe_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78" y="727485"/>
            <a:ext cx="2927288" cy="204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32138" y="2617980"/>
            <a:ext cx="3687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Гексацианоферрат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железа, насыщенный родием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15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5914</TotalTime>
  <Words>1511</Words>
  <Application>Microsoft Macintosh PowerPoint</Application>
  <PresentationFormat>Произвольный</PresentationFormat>
  <Paragraphs>333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TimesNewRomanPSMT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Использование мессбауэровской спектроскопии для определения сорбционных центров взаимодействия гексацианоферрата железа с металлами платиновой группы </vt:lpstr>
      <vt:lpstr>Присутствие МПГ в ВАО</vt:lpstr>
      <vt:lpstr>Следствия наличия МПГ при остекловывании ВАО</vt:lpstr>
      <vt:lpstr>Извлечение металлов платиновой группы из азотнокислых растворов </vt:lpstr>
      <vt:lpstr>Изотермы сорбции МПГ</vt:lpstr>
      <vt:lpstr>Насыщение сорбента платиновыми металлами</vt:lpstr>
      <vt:lpstr>Мессбауэровская спектроскопия палладиевого образца</vt:lpstr>
      <vt:lpstr>Рентгенофазовый анализ образцов</vt:lpstr>
      <vt:lpstr>Мессбауэровская спектроскопия родиевого образца</vt:lpstr>
      <vt:lpstr>Рентгенофазовый анализ образцов</vt:lpstr>
      <vt:lpstr>Мессбауэровская спектроскопия рутениевого образца</vt:lpstr>
      <vt:lpstr>Рентгенофазовый анализ образцов</vt:lpstr>
      <vt:lpstr>Мессбауэровская спектроскопия</vt:lpstr>
      <vt:lpstr>Дополнительные исследования с комплексными ферроцианидами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Полина Суханова</cp:lastModifiedBy>
  <cp:revision>319</cp:revision>
  <cp:lastPrinted>2022-03-29T09:49:41Z</cp:lastPrinted>
  <dcterms:created xsi:type="dcterms:W3CDTF">2019-09-24T12:37:05Z</dcterms:created>
  <dcterms:modified xsi:type="dcterms:W3CDTF">2025-07-01T16:43:36Z</dcterms:modified>
</cp:coreProperties>
</file>